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Light" panose="02000503000000020004" pitchFamily="2" charset="0"/>
      <p:regular r:id="rId15"/>
      <p:bold r:id="rId16"/>
      <p:italic r:id="rId17"/>
      <p:boldItalic r:id="rId18"/>
    </p:embeddedFont>
    <p:embeddedFont>
      <p:font typeface="Inter Medium" panose="02000503000000020004" pitchFamily="2" charset="0"/>
      <p:regular r:id="rId19"/>
      <p:bold r:id="rId20"/>
      <p:italic r:id="rId21"/>
      <p:boldItalic r:id="rId22"/>
    </p:embeddedFont>
    <p:embeddedFont>
      <p:font typeface="Slido Sans 2.1 Bold" pitchFamily="2" charset="77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ace627f1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ace627f1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6944b1f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6944b1f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46944b1f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46944b1f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46944b1f1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46944b1f1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46944b1f1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46944b1f1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46944b1f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146944b1f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46944b1f1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46944b1f1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46944b1f1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46944b1f1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2114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2571750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3825" y="4229250"/>
            <a:ext cx="137297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Big number">
  <p:cSld name="BIG_NUMBER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200150"/>
            <a:ext cx="8229600" cy="1828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828800" y="3028950"/>
            <a:ext cx="54864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Blank">
  <p:cSld name="CUSTOM_6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Presenters">
  <p:cSld name="CUSTOM_7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>
            <a:spLocks noGrp="1"/>
          </p:cNvSpPr>
          <p:nvPr>
            <p:ph type="pic" idx="2"/>
          </p:nvPr>
        </p:nvSpPr>
        <p:spPr>
          <a:xfrm>
            <a:off x="2743200" y="1657350"/>
            <a:ext cx="1371600" cy="1371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13"/>
          <p:cNvSpPr>
            <a:spLocks noGrp="1"/>
          </p:cNvSpPr>
          <p:nvPr>
            <p:ph type="pic" idx="3"/>
          </p:nvPr>
        </p:nvSpPr>
        <p:spPr>
          <a:xfrm>
            <a:off x="5029200" y="1657350"/>
            <a:ext cx="1371600" cy="13716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50" name="Google Shape;5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514600" y="3257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4800600" y="3257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Section header green">
  <p:cSld name="CUSTOM_8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75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Section header yellow">
  <p:cSld name="CUSTOM_8_1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75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Section header blue">
  <p:cSld name="CUSTOM_8_1_1"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75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Sub-section green">
  <p:cSld name="CUSTOM_8_1_1_1">
    <p:bg>
      <p:bgPr>
        <a:solidFill>
          <a:schemeClr val="accent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Sub-section yellow">
  <p:cSld name="CUSTOM_8_1_1_1_1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Sub-section blue">
  <p:cSld name="CUSTOM_8_1_1_1_1_1">
    <p:bg>
      <p:bgPr>
        <a:solidFill>
          <a:schemeClr val="accent5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Small image right">
  <p:cSld name="CUSTOM_9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181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5181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0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Section header">
  <p:cSld name="CUSTOM_8_2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457125"/>
            <a:ext cx="8229600" cy="2114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2571675"/>
            <a:ext cx="5638800" cy="211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800"/>
              <a:buFont typeface="Inter Medium"/>
              <a:buNone/>
              <a:defRPr sz="18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Quote with photo">
  <p:cSld name="CUSTOM_1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1600200" y="1200150"/>
            <a:ext cx="5943600" cy="18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2469000" y="3257550"/>
            <a:ext cx="5074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21"/>
          <p:cNvSpPr>
            <a:spLocks noGrp="1"/>
          </p:cNvSpPr>
          <p:nvPr>
            <p:ph type="pic" idx="3"/>
          </p:nvPr>
        </p:nvSpPr>
        <p:spPr>
          <a:xfrm>
            <a:off x="1600200" y="3280350"/>
            <a:ext cx="640200" cy="6402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5" name="Google Shape;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Small image left">
  <p:cSld name="CUSTOM_10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3505200" y="457200"/>
            <a:ext cx="5181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505200" y="1051500"/>
            <a:ext cx="5181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Large image right">
  <p:cSld name="CUSTOM_10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2133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457200" y="1422000"/>
            <a:ext cx="2133600" cy="326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6096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 Quote without photo">
  <p:cSld name="CUSTOM_10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1600200" y="1200150"/>
            <a:ext cx="5943600" cy="18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1600200" y="3257550"/>
            <a:ext cx="59436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pic>
        <p:nvPicPr>
          <p:cNvPr id="97" name="Google Shape;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Large image left">
  <p:cSld name="CUSTOM_10_1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6553200" y="457200"/>
            <a:ext cx="2133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6553200" y="1422000"/>
            <a:ext cx="2133600" cy="326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 Title, subtitle and body">
  <p:cSld name="CUSTOM_1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2"/>
          </p:nvPr>
        </p:nvSpPr>
        <p:spPr>
          <a:xfrm>
            <a:off x="457200" y="899100"/>
            <a:ext cx="8229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 Title, subtitle and two columns">
  <p:cSld name="CUSTOM_1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38862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ubTitle" idx="2"/>
          </p:nvPr>
        </p:nvSpPr>
        <p:spPr>
          <a:xfrm>
            <a:off x="457200" y="899100"/>
            <a:ext cx="8229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3"/>
          </p:nvPr>
        </p:nvSpPr>
        <p:spPr>
          <a:xfrm>
            <a:off x="4800600" y="1401900"/>
            <a:ext cx="38862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 Title, subtitle and three columns">
  <p:cSld name="CUSTOM_1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2"/>
          </p:nvPr>
        </p:nvSpPr>
        <p:spPr>
          <a:xfrm>
            <a:off x="457200" y="899100"/>
            <a:ext cx="8229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3"/>
          </p:nvPr>
        </p:nvSpPr>
        <p:spPr>
          <a:xfrm>
            <a:off x="61722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4"/>
          </p:nvPr>
        </p:nvSpPr>
        <p:spPr>
          <a:xfrm>
            <a:off x="33147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 Image right with subtitle">
  <p:cSld name="CUSTOM_1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3657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ubTitle" idx="3"/>
          </p:nvPr>
        </p:nvSpPr>
        <p:spPr>
          <a:xfrm>
            <a:off x="457200" y="899100"/>
            <a:ext cx="3657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Image full with description">
  <p:cSld name="CUSTOM_12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8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457200" y="4466700"/>
            <a:ext cx="8229600" cy="2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itle and body">
  <p:cSld name="CUSTOM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8229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Image left with subtitle">
  <p:cSld name="CUSTOM_12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5029200" y="457200"/>
            <a:ext cx="3657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5029200" y="1401900"/>
            <a:ext cx="3657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ubTitle" idx="3"/>
          </p:nvPr>
        </p:nvSpPr>
        <p:spPr>
          <a:xfrm>
            <a:off x="5029200" y="899100"/>
            <a:ext cx="3657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 Small image right with subtitle">
  <p:cSld name="CUSTOM_12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181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0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5181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ubTitle" idx="3"/>
          </p:nvPr>
        </p:nvSpPr>
        <p:spPr>
          <a:xfrm>
            <a:off x="457200" y="899100"/>
            <a:ext cx="5181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 Two columns with subtitle">
  <p:cSld name="CUSTOM_12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38862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ubTitle" idx="2"/>
          </p:nvPr>
        </p:nvSpPr>
        <p:spPr>
          <a:xfrm>
            <a:off x="457200" y="1051500"/>
            <a:ext cx="38862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3"/>
          </p:nvPr>
        </p:nvSpPr>
        <p:spPr>
          <a:xfrm>
            <a:off x="4800600" y="1401900"/>
            <a:ext cx="38862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ubTitle" idx="4"/>
          </p:nvPr>
        </p:nvSpPr>
        <p:spPr>
          <a:xfrm>
            <a:off x="4800600" y="1051500"/>
            <a:ext cx="38862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 Small image left with subtitle">
  <p:cSld name="CUSTOM_12_1_1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3505200" y="457200"/>
            <a:ext cx="5181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4"/>
          <p:cNvSpPr txBox="1">
            <a:spLocks noGrp="1"/>
          </p:cNvSpPr>
          <p:nvPr>
            <p:ph type="body" idx="1"/>
          </p:nvPr>
        </p:nvSpPr>
        <p:spPr>
          <a:xfrm>
            <a:off x="3505200" y="1401900"/>
            <a:ext cx="5181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subTitle" idx="3"/>
          </p:nvPr>
        </p:nvSpPr>
        <p:spPr>
          <a:xfrm>
            <a:off x="3505200" y="899100"/>
            <a:ext cx="5181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 Large image right with subtitle">
  <p:cSld name="CUSTOM_12_1_1_1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2133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609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457200" y="1773825"/>
            <a:ext cx="2133600" cy="29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3"/>
          </p:nvPr>
        </p:nvSpPr>
        <p:spPr>
          <a:xfrm>
            <a:off x="457200" y="1271016"/>
            <a:ext cx="2133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 Three columns with subtitle">
  <p:cSld name="CUSTOM_12_1_1_1_1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ubTitle" idx="2"/>
          </p:nvPr>
        </p:nvSpPr>
        <p:spPr>
          <a:xfrm>
            <a:off x="457200" y="1051500"/>
            <a:ext cx="2514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3"/>
          </p:nvPr>
        </p:nvSpPr>
        <p:spPr>
          <a:xfrm>
            <a:off x="61722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4"/>
          </p:nvPr>
        </p:nvSpPr>
        <p:spPr>
          <a:xfrm>
            <a:off x="3314700" y="1401900"/>
            <a:ext cx="2514600" cy="32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ubTitle" idx="5"/>
          </p:nvPr>
        </p:nvSpPr>
        <p:spPr>
          <a:xfrm>
            <a:off x="6172200" y="1051500"/>
            <a:ext cx="2514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ubTitle" idx="6"/>
          </p:nvPr>
        </p:nvSpPr>
        <p:spPr>
          <a:xfrm>
            <a:off x="3314700" y="1051500"/>
            <a:ext cx="2514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 Large image left with subtitle">
  <p:cSld name="CUSTOM_12_1_1_1_1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6553200" y="457238"/>
            <a:ext cx="2133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6553200" y="1773863"/>
            <a:ext cx="2133600" cy="29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ubTitle" idx="3"/>
          </p:nvPr>
        </p:nvSpPr>
        <p:spPr>
          <a:xfrm>
            <a:off x="6553200" y="1271054"/>
            <a:ext cx="21336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ter"/>
              <a:buNone/>
              <a:defRPr sz="18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itle and body 1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1"/>
          </p:nvPr>
        </p:nvSpPr>
        <p:spPr>
          <a:xfrm>
            <a:off x="457200" y="1239000"/>
            <a:ext cx="8229600" cy="344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itle and two columns">
  <p:cSld name="CUSTOM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38862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0600" y="1051500"/>
            <a:ext cx="38862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Title only">
  <p:cSld name="CUSTOM_2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Title and three columns">
  <p:cSld name="CUSTOM_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2514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3314700" y="1051500"/>
            <a:ext cx="2514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6172200" y="1051500"/>
            <a:ext cx="2514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Image right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3657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Image full">
  <p:cSld name="CUSTOM_4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Image left">
  <p:cSld name="CUSTOM_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5029200" y="457200"/>
            <a:ext cx="3657600" cy="36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5029200" y="1051500"/>
            <a:ext cx="3657600" cy="36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51500"/>
            <a:ext cx="8229600" cy="3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663D1-7122-EDF8-157B-1D8D49DAD52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337550" y="4958080"/>
            <a:ext cx="7651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Confidential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D95757"/>
          </p15:clr>
        </p15:guide>
        <p15:guide id="2" pos="5472">
          <p15:clr>
            <a:srgbClr val="D95757"/>
          </p15:clr>
        </p15:guide>
        <p15:guide id="3" orient="horz" pos="288">
          <p15:clr>
            <a:srgbClr val="D95757"/>
          </p15:clr>
        </p15:guide>
        <p15:guide id="4" orient="horz" pos="2952">
          <p15:clr>
            <a:srgbClr val="D95757"/>
          </p15:clr>
        </p15:guide>
        <p15:guide id="5" pos="2880">
          <p15:clr>
            <a:srgbClr val="D95757"/>
          </p15:clr>
        </p15:guide>
        <p15:guide id="6" orient="horz" pos="1620">
          <p15:clr>
            <a:srgbClr val="D95757"/>
          </p15:clr>
        </p15:guide>
        <p15:guide id="7" pos="1920">
          <p15:clr>
            <a:schemeClr val="accent1"/>
          </p15:clr>
        </p15:guide>
        <p15:guide id="8" pos="3840">
          <p15:clr>
            <a:schemeClr val="accent1"/>
          </p15:clr>
        </p15:guide>
        <p15:guide id="9" orient="horz" pos="1094">
          <p15:clr>
            <a:schemeClr val="accent1"/>
          </p15:clr>
        </p15:guide>
        <p15:guide id="10" orient="horz" pos="2146">
          <p15:clr>
            <a:schemeClr val="accent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492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Slido Sans 2.1 Bold" pitchFamily="2" charset="77"/>
              </a:rPr>
              <a:t>Usage Guidelines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Slido Sans 2.1 Bold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457200" y="1396469"/>
            <a:ext cx="7543800" cy="261456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following slides will help you inform your colleagues about the availability of 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Slido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make their meeting more engaging and collaborative. 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Before the use, please edit the slides to include </a:t>
            </a:r>
            <a:r>
              <a:rPr lang="e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your company name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to explain </a:t>
            </a:r>
            <a:r>
              <a:rPr lang="e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your internal process for requesting a </a:t>
            </a:r>
            <a:r>
              <a:rPr lang="e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Slido</a:t>
            </a:r>
            <a:r>
              <a:rPr lang="e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 license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link to a request form, instructions on where to apply for a 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Slido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license, …)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bg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these banners in your slide decks, internal communication, newsletters, Intranet articles, etc. to ensure your colleagues are aware of 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Slido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being available to them as </a:t>
            </a:r>
            <a:r>
              <a:rPr lang="e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a company approved tool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prevent them from using any unapproved software potentially jeopardizing your privacy &amp; data security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80" name="Google Shape;180;p4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147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Slido Sans 2.1 Bold" pitchFamily="2" charset="77"/>
              </a:rPr>
              <a:t>Slido</a:t>
            </a:r>
            <a:r>
              <a:rPr lang="en" sz="3200" dirty="0">
                <a:latin typeface="Slido Sans 2.1 Bold" pitchFamily="2" charset="77"/>
              </a:rPr>
              <a:t> for Meetings at </a:t>
            </a: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‘Company Name’</a:t>
            </a:r>
            <a:endParaRPr sz="3200"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0"/>
          <p:cNvSpPr txBox="1"/>
          <p:nvPr/>
        </p:nvSpPr>
        <p:spPr>
          <a:xfrm>
            <a:off x="6568450" y="1757503"/>
            <a:ext cx="211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Polls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3" y="3824745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1705250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0" y="998725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0" y="3118225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6000" y="2411750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0"/>
          <p:cNvSpPr txBox="1"/>
          <p:nvPr/>
        </p:nvSpPr>
        <p:spPr>
          <a:xfrm>
            <a:off x="6568450" y="2464031"/>
            <a:ext cx="211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Surveys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6568450" y="3877075"/>
            <a:ext cx="211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Analytics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6568450" y="1050975"/>
            <a:ext cx="211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Q&amp;A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6568450" y="3170559"/>
            <a:ext cx="211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Live Quizzes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57200" y="2163600"/>
            <a:ext cx="3657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is the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easiest way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to host meetings that are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open, inclusive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and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engaging.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u="sng" dirty="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457200" y="4470900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 dirty="0">
              <a:solidFill>
                <a:schemeClr val="lt2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/>
          <p:nvPr/>
        </p:nvSpPr>
        <p:spPr>
          <a:xfrm>
            <a:off x="0" y="1407000"/>
            <a:ext cx="9144000" cy="373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492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Transform your meetings</a:t>
            </a:r>
            <a:r>
              <a:rPr lang="en" sz="3200" dirty="0">
                <a:latin typeface="Slido Sans 2.1 Bold" pitchFamily="2" charset="77"/>
              </a:rPr>
              <a:t> with </a:t>
            </a:r>
            <a:r>
              <a:rPr lang="en" sz="3200" dirty="0" err="1">
                <a:latin typeface="Slido Sans 2.1 Bold" pitchFamily="2" charset="77"/>
              </a:rPr>
              <a:t>Slido</a:t>
            </a:r>
            <a:endParaRPr sz="3200" dirty="0">
              <a:latin typeface="Slido Sans 2.1 Bold" pitchFamily="2" charset="77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 txBox="1"/>
          <p:nvPr/>
        </p:nvSpPr>
        <p:spPr>
          <a:xfrm>
            <a:off x="457200" y="3734250"/>
            <a:ext cx="365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1.</a:t>
            </a:r>
            <a:endParaRPr sz="2400" b="1" dirty="0">
              <a:solidFill>
                <a:schemeClr val="lt2"/>
              </a:solidFill>
              <a:latin typeface="Slido Sans 2.1 Bold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41"/>
          <p:cNvSpPr txBox="1"/>
          <p:nvPr/>
        </p:nvSpPr>
        <p:spPr>
          <a:xfrm>
            <a:off x="975300" y="3753450"/>
            <a:ext cx="2042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Inter Light"/>
                <a:ea typeface="Inter Light"/>
                <a:cs typeface="Inter Light"/>
                <a:sym typeface="Inter Light"/>
              </a:rPr>
              <a:t>Start your meeting with</a:t>
            </a:r>
            <a:r>
              <a:rPr lang="en" sz="1000" b="1" dirty="0">
                <a:latin typeface="Inter"/>
                <a:ea typeface="Inter"/>
                <a:cs typeface="Inter"/>
                <a:sym typeface="Inter"/>
              </a:rPr>
              <a:t> an icebreaker </a:t>
            </a:r>
            <a:r>
              <a:rPr lang="en" sz="1000" dirty="0">
                <a:latin typeface="Inter Light"/>
                <a:ea typeface="Inter Light"/>
                <a:cs typeface="Inter Light"/>
                <a:sym typeface="Inter Light"/>
              </a:rPr>
              <a:t>to engage everyone</a:t>
            </a:r>
            <a:endParaRPr sz="1000" dirty="0"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03" name="Google Shape;20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1849" y="1866436"/>
            <a:ext cx="2560323" cy="1715416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</p:spPr>
      </p:pic>
      <p:pic>
        <p:nvPicPr>
          <p:cNvPr id="204" name="Google Shape;20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866439"/>
            <a:ext cx="2560323" cy="1715416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</p:spPr>
      </p:pic>
      <p:pic>
        <p:nvPicPr>
          <p:cNvPr id="205" name="Google Shape;205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26500" y="1866439"/>
            <a:ext cx="2560323" cy="1715416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</p:spPr>
      </p:pic>
      <p:sp>
        <p:nvSpPr>
          <p:cNvPr id="206" name="Google Shape;206;p41"/>
          <p:cNvSpPr txBox="1"/>
          <p:nvPr/>
        </p:nvSpPr>
        <p:spPr>
          <a:xfrm>
            <a:off x="3291913" y="3734250"/>
            <a:ext cx="365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2.</a:t>
            </a:r>
            <a:endParaRPr sz="2400" b="1">
              <a:solidFill>
                <a:schemeClr val="lt2"/>
              </a:solidFill>
              <a:latin typeface="Slido Sans 2.1 Bold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p41"/>
          <p:cNvSpPr txBox="1"/>
          <p:nvPr/>
        </p:nvSpPr>
        <p:spPr>
          <a:xfrm>
            <a:off x="3810013" y="3753450"/>
            <a:ext cx="2042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Light"/>
                <a:ea typeface="Inter Light"/>
                <a:cs typeface="Inter Light"/>
                <a:sym typeface="Inter Light"/>
              </a:rPr>
              <a:t>Use collaborative</a:t>
            </a:r>
            <a:br>
              <a:rPr lang="en" sz="1000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1000" b="1">
                <a:latin typeface="Inter"/>
                <a:ea typeface="Inter"/>
                <a:cs typeface="Inter"/>
                <a:sym typeface="Inter"/>
              </a:rPr>
              <a:t>decision-making</a:t>
            </a:r>
            <a:endParaRPr sz="1000"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41"/>
          <p:cNvSpPr txBox="1"/>
          <p:nvPr/>
        </p:nvSpPr>
        <p:spPr>
          <a:xfrm>
            <a:off x="6126638" y="3734250"/>
            <a:ext cx="3657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3.</a:t>
            </a:r>
            <a:endParaRPr sz="2400" b="1">
              <a:solidFill>
                <a:schemeClr val="lt2"/>
              </a:solidFill>
              <a:latin typeface="Slido Sans 2.1 Bold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41"/>
          <p:cNvSpPr txBox="1"/>
          <p:nvPr/>
        </p:nvSpPr>
        <p:spPr>
          <a:xfrm>
            <a:off x="6644738" y="3753450"/>
            <a:ext cx="2042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Inter"/>
                <a:ea typeface="Inter"/>
                <a:cs typeface="Inter"/>
                <a:sym typeface="Inter"/>
              </a:rPr>
              <a:t>Collect feedback</a:t>
            </a:r>
            <a:br>
              <a:rPr lang="en" sz="1000"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1000">
                <a:latin typeface="Inter Light"/>
                <a:ea typeface="Inter Light"/>
                <a:cs typeface="Inter Light"/>
                <a:sym typeface="Inter Light"/>
              </a:rPr>
              <a:t>from your audience</a:t>
            </a:r>
            <a:endParaRPr sz="1000"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15" name="Google Shape;215;p4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886200" cy="1108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lido Sans 2.1 Bold" pitchFamily="2" charset="77"/>
              </a:rPr>
              <a:t>The ultimate Q&amp;A tool</a:t>
            </a:r>
            <a:br>
              <a:rPr lang="en" dirty="0">
                <a:latin typeface="Slido Sans 2.1 Bold" pitchFamily="2" charset="77"/>
              </a:rPr>
            </a:br>
            <a:r>
              <a:rPr lang="en" dirty="0">
                <a:latin typeface="Slido Sans 2.1 Bold" pitchFamily="2" charset="77"/>
              </a:rPr>
              <a:t>for AMAs and Town Halls at </a:t>
            </a:r>
            <a:r>
              <a:rPr lang="en" dirty="0">
                <a:solidFill>
                  <a:schemeClr val="lt2"/>
                </a:solidFill>
                <a:latin typeface="Slido Sans 2.1 Bold" pitchFamily="2" charset="77"/>
              </a:rPr>
              <a:t>‘Company Name’</a:t>
            </a:r>
            <a:endParaRPr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 txBox="1"/>
          <p:nvPr/>
        </p:nvSpPr>
        <p:spPr>
          <a:xfrm>
            <a:off x="457200" y="1794000"/>
            <a:ext cx="36576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 empowers you to </a:t>
            </a:r>
            <a:r>
              <a:rPr lang="en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crowdsource the best questions</a:t>
            </a: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from your employees,</a:t>
            </a:r>
            <a:b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and get their </a:t>
            </a:r>
            <a:r>
              <a:rPr lang="en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honest feedback.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Slido </a:t>
            </a:r>
            <a:r>
              <a:rPr lang="en" u="sng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18" name="Google Shape;21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0" y="1166563"/>
            <a:ext cx="3200399" cy="2124711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</p:spPr>
      </p:pic>
      <p:pic>
        <p:nvPicPr>
          <p:cNvPr id="219" name="Google Shape;21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2800" y="1852425"/>
            <a:ext cx="1379700" cy="2124600"/>
          </a:xfrm>
          <a:prstGeom prst="roundRect">
            <a:avLst>
              <a:gd name="adj" fmla="val 3806"/>
            </a:avLst>
          </a:prstGeom>
          <a:noFill/>
          <a:ln>
            <a:noFill/>
          </a:ln>
          <a:effectLst>
            <a:outerShdw blurRad="285750" algn="bl" rotWithShape="0">
              <a:srgbClr val="000000">
                <a:alpha val="20000"/>
              </a:srgbClr>
            </a:outerShdw>
          </a:effectLst>
        </p:spPr>
      </p:pic>
      <p:sp>
        <p:nvSpPr>
          <p:cNvPr id="220" name="Google Shape;220;p42"/>
          <p:cNvSpPr txBox="1"/>
          <p:nvPr/>
        </p:nvSpPr>
        <p:spPr>
          <a:xfrm>
            <a:off x="457200" y="4470900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>
              <a:solidFill>
                <a:schemeClr val="lt2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147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lido Sans 2.1 Bold" pitchFamily="2" charset="77"/>
              </a:rPr>
              <a:t>Empowering</a:t>
            </a:r>
            <a:br>
              <a:rPr lang="en" sz="3200" dirty="0">
                <a:latin typeface="Slido Sans 2.1 Bold" pitchFamily="2" charset="77"/>
              </a:rPr>
            </a:br>
            <a:r>
              <a:rPr lang="en" sz="3200" dirty="0">
                <a:latin typeface="Slido Sans 2.1 Bold" pitchFamily="2" charset="77"/>
              </a:rPr>
              <a:t>you to </a:t>
            </a: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hear</a:t>
            </a:r>
            <a:b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</a:b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every voice 💪</a:t>
            </a:r>
            <a:endParaRPr sz="3200"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227" name="Google Shape;2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/>
          <p:nvPr/>
        </p:nvSpPr>
        <p:spPr>
          <a:xfrm>
            <a:off x="457200" y="2957100"/>
            <a:ext cx="3657600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91%</a:t>
            </a:r>
            <a:br>
              <a:rPr lang="en" sz="4800" b="1" dirty="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Of meeting organizers say that using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includes everyone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in discussion</a:t>
            </a:r>
            <a:b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and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gets diverse opinions.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u="sng" dirty="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29" name="Google Shape;229;p43"/>
          <p:cNvSpPr txBox="1"/>
          <p:nvPr/>
        </p:nvSpPr>
        <p:spPr>
          <a:xfrm>
            <a:off x="6096000" y="470375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 dirty="0">
              <a:solidFill>
                <a:schemeClr val="lt2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7F82FE-05FF-99D2-687F-E8064024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800"/>
            <a:ext cx="3657600" cy="2437899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147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lido Sans 2.1 Bold" pitchFamily="2" charset="77"/>
              </a:rPr>
              <a:t>Empowering</a:t>
            </a:r>
            <a:br>
              <a:rPr lang="en" sz="3200" dirty="0">
                <a:latin typeface="Slido Sans 2.1 Bold" pitchFamily="2" charset="77"/>
              </a:rPr>
            </a:br>
            <a:r>
              <a:rPr lang="en" sz="3200" dirty="0">
                <a:latin typeface="Slido Sans 2.1 Bold" pitchFamily="2" charset="77"/>
              </a:rPr>
              <a:t>you to </a:t>
            </a: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hear</a:t>
            </a:r>
            <a:b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</a:b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every voice 💪</a:t>
            </a:r>
            <a:endParaRPr sz="3200"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237" name="Google Shape;2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 txBox="1"/>
          <p:nvPr/>
        </p:nvSpPr>
        <p:spPr>
          <a:xfrm>
            <a:off x="457200" y="2957100"/>
            <a:ext cx="3657600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91%</a:t>
            </a:r>
            <a:br>
              <a:rPr lang="en" sz="4800" b="1" dirty="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Of meeting organizers say that using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includes everyone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in discussion</a:t>
            </a:r>
            <a:b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and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gets diverse opinions.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u="sng" dirty="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6096000" y="470375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 dirty="0">
              <a:solidFill>
                <a:schemeClr val="l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0E646EE-F12E-62A2-FCA7-5FDC214F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800"/>
            <a:ext cx="3657600" cy="2437899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/>
          <p:nvPr/>
        </p:nvSpPr>
        <p:spPr>
          <a:xfrm>
            <a:off x="0" y="1737350"/>
            <a:ext cx="9144000" cy="340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85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lido Sans 2.1 Bold" pitchFamily="2" charset="77"/>
              </a:rPr>
              <a:t>Empowering you to</a:t>
            </a:r>
            <a:br>
              <a:rPr lang="en" sz="3200" dirty="0">
                <a:latin typeface="Slido Sans 2.1 Bold" pitchFamily="2" charset="77"/>
              </a:rPr>
            </a:b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hear every voice 💪</a:t>
            </a:r>
            <a:endParaRPr sz="3200"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247" name="Google Shape;2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 txBox="1"/>
          <p:nvPr/>
        </p:nvSpPr>
        <p:spPr>
          <a:xfrm>
            <a:off x="5029200" y="2541538"/>
            <a:ext cx="3657600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2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91%</a:t>
            </a:r>
            <a:br>
              <a:rPr lang="en" sz="4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Of meeting organizers say that using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includes everyone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in discussion</a:t>
            </a:r>
            <a:b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and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gets diverse opinions.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</a:t>
            </a:r>
            <a:r>
              <a:rPr lang="en" dirty="0" err="1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u="sng" dirty="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6096000" y="457200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 dirty="0">
              <a:solidFill>
                <a:schemeClr val="lt2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460CF3-1AD4-3B93-39B9-5DC2F22E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21537"/>
            <a:ext cx="3657600" cy="2437898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/>
          <p:nvPr/>
        </p:nvSpPr>
        <p:spPr>
          <a:xfrm>
            <a:off x="0" y="1737350"/>
            <a:ext cx="9144000" cy="340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85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lido Sans 2.1 Bold" pitchFamily="2" charset="77"/>
              </a:rPr>
              <a:t>Empowering you to</a:t>
            </a:r>
            <a:br>
              <a:rPr lang="en" sz="3200" dirty="0">
                <a:latin typeface="Slido Sans 2.1 Bold" pitchFamily="2" charset="77"/>
              </a:rPr>
            </a:br>
            <a:r>
              <a:rPr lang="en" sz="3200" dirty="0">
                <a:solidFill>
                  <a:schemeClr val="lt2"/>
                </a:solidFill>
                <a:latin typeface="Slido Sans 2.1 Bold" pitchFamily="2" charset="77"/>
              </a:rPr>
              <a:t>hear every voice 💪</a:t>
            </a:r>
            <a:endParaRPr sz="3200" dirty="0">
              <a:solidFill>
                <a:schemeClr val="lt2"/>
              </a:solidFill>
              <a:latin typeface="Slido Sans 2.1 Bold" pitchFamily="2" charset="77"/>
            </a:endParaRPr>
          </a:p>
        </p:txBody>
      </p:sp>
      <p:pic>
        <p:nvPicPr>
          <p:cNvPr id="257" name="Google Shape;2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0" y="4457700"/>
            <a:ext cx="6858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6"/>
          <p:cNvSpPr txBox="1"/>
          <p:nvPr/>
        </p:nvSpPr>
        <p:spPr>
          <a:xfrm>
            <a:off x="5029200" y="2541538"/>
            <a:ext cx="3657600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latin typeface="Slido Sans 2.1 Bold" pitchFamily="2" charset="77"/>
                <a:ea typeface="Inter"/>
                <a:cs typeface="Inter"/>
                <a:sym typeface="Inter"/>
              </a:rPr>
              <a:t>91%</a:t>
            </a:r>
            <a:br>
              <a:rPr lang="en" sz="4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Of meeting organizers say that using </a:t>
            </a:r>
            <a:r>
              <a:rPr lang="en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includes everyone </a:t>
            </a: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in discussion</a:t>
            </a:r>
            <a:b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and </a:t>
            </a:r>
            <a:r>
              <a:rPr lang="en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gets diverse opin</a:t>
            </a:r>
            <a:r>
              <a:rPr lang="en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ions.</a:t>
            </a:r>
            <a:endParaRPr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👉 Request </a:t>
            </a:r>
            <a:r>
              <a:rPr lang="en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Slido</a:t>
            </a: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" u="sng" dirty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here</a:t>
            </a:r>
            <a:r>
              <a:rPr lang="en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6096000" y="457200"/>
            <a:ext cx="259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"/>
                <a:sym typeface="Inter"/>
              </a:rPr>
              <a:t>www.slido.com</a:t>
            </a:r>
            <a:endParaRPr dirty="0">
              <a:solidFill>
                <a:schemeClr val="lt2"/>
              </a:solidFill>
              <a:latin typeface="Inter Medium" panose="02000503000000020004" pitchFamily="2" charset="0"/>
              <a:ea typeface="Inter Medium" panose="02000503000000020004" pitchFamily="2" charset="0"/>
              <a:cs typeface="Inter"/>
              <a:sym typeface="Inter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8C2B2E-9FC9-92F0-BACF-E579A883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21501"/>
            <a:ext cx="3657600" cy="24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o 2024 (Version 1.3)">
  <a:themeElements>
    <a:clrScheme name="Simple Light">
      <a:dk1>
        <a:srgbClr val="000000"/>
      </a:dk1>
      <a:lt1>
        <a:srgbClr val="FFFFFF"/>
      </a:lt1>
      <a:dk2>
        <a:srgbClr val="FAF7F0"/>
      </a:dk2>
      <a:lt2>
        <a:srgbClr val="198038"/>
      </a:lt2>
      <a:accent1>
        <a:srgbClr val="E5B117"/>
      </a:accent1>
      <a:accent2>
        <a:srgbClr val="1C5D8C"/>
      </a:accent2>
      <a:accent3>
        <a:srgbClr val="DDECE1"/>
      </a:accent3>
      <a:accent4>
        <a:srgbClr val="FAEFD1"/>
      </a:accent4>
      <a:accent5>
        <a:srgbClr val="DDE7EE"/>
      </a:accent5>
      <a:accent6>
        <a:srgbClr val="525252"/>
      </a:accent6>
      <a:hlink>
        <a:srgbClr val="198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393</Words>
  <Application>Microsoft Macintosh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Inter</vt:lpstr>
      <vt:lpstr>Courier New</vt:lpstr>
      <vt:lpstr>Inter Light</vt:lpstr>
      <vt:lpstr>Inter Medium</vt:lpstr>
      <vt:lpstr>Arial</vt:lpstr>
      <vt:lpstr>Slido Sans 2.1 Bold</vt:lpstr>
      <vt:lpstr>Slido 2024 (Version 1.3)</vt:lpstr>
      <vt:lpstr>Usage Guidelines</vt:lpstr>
      <vt:lpstr>Slido for Meetings at ‘Company Name’</vt:lpstr>
      <vt:lpstr>Transform your meetings with Slido</vt:lpstr>
      <vt:lpstr>The ultimate Q&amp;A tool for AMAs and Town Halls at ‘Company Name’</vt:lpstr>
      <vt:lpstr>Empowering you to hear every voice 💪</vt:lpstr>
      <vt:lpstr>Empowering you to hear every voice 💪</vt:lpstr>
      <vt:lpstr>Empowering you to hear every voice 💪</vt:lpstr>
      <vt:lpstr>Empowering you to hear every voice 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Barbora Bartosova</cp:lastModifiedBy>
  <cp:revision>3</cp:revision>
  <dcterms:modified xsi:type="dcterms:W3CDTF">2025-01-23T19:24:32Z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f49a32-fde3-48a5-9266-b5b0972a22dc_Enabled">
    <vt:lpwstr>true</vt:lpwstr>
  </property>
  <property fmtid="{D5CDD505-2E9C-101B-9397-08002B2CF9AE}" pid="3" name="MSIP_Label_c8f49a32-fde3-48a5-9266-b5b0972a22dc_SetDate">
    <vt:lpwstr>2025-01-21T14:04:07Z</vt:lpwstr>
  </property>
  <property fmtid="{D5CDD505-2E9C-101B-9397-08002B2CF9AE}" pid="4" name="MSIP_Label_c8f49a32-fde3-48a5-9266-b5b0972a22dc_Method">
    <vt:lpwstr>Standard</vt:lpwstr>
  </property>
  <property fmtid="{D5CDD505-2E9C-101B-9397-08002B2CF9AE}" pid="5" name="MSIP_Label_c8f49a32-fde3-48a5-9266-b5b0972a22dc_Name">
    <vt:lpwstr>Cisco Confidential</vt:lpwstr>
  </property>
  <property fmtid="{D5CDD505-2E9C-101B-9397-08002B2CF9AE}" pid="6" name="MSIP_Label_c8f49a32-fde3-48a5-9266-b5b0972a22dc_SiteId">
    <vt:lpwstr>5ae1af62-9505-4097-a69a-c1553ef7840e</vt:lpwstr>
  </property>
  <property fmtid="{D5CDD505-2E9C-101B-9397-08002B2CF9AE}" pid="7" name="MSIP_Label_c8f49a32-fde3-48a5-9266-b5b0972a22dc_ActionId">
    <vt:lpwstr>5516f8cf-e5ea-44f1-85dd-ea238c479e2b</vt:lpwstr>
  </property>
  <property fmtid="{D5CDD505-2E9C-101B-9397-08002B2CF9AE}" pid="8" name="MSIP_Label_c8f49a32-fde3-48a5-9266-b5b0972a22dc_ContentBits">
    <vt:lpwstr>2</vt:lpwstr>
  </property>
  <property fmtid="{D5CDD505-2E9C-101B-9397-08002B2CF9AE}" pid="9" name="MSIP_Label_c8f49a32-fde3-48a5-9266-b5b0972a22dc_Tag">
    <vt:lpwstr>50, 3, 0, 1</vt:lpwstr>
  </property>
  <property fmtid="{D5CDD505-2E9C-101B-9397-08002B2CF9AE}" pid="10" name="ClassificationContentMarkingFooterLocations">
    <vt:lpwstr>Slido 2024 (Version 1.3):3</vt:lpwstr>
  </property>
  <property fmtid="{D5CDD505-2E9C-101B-9397-08002B2CF9AE}" pid="11" name="ClassificationContentMarkingFooterText">
    <vt:lpwstr>Cisco Confidential</vt:lpwstr>
  </property>
</Properties>
</file>