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Inter" panose="02000503000000020004" pitchFamily="2" charset="0"/>
      <p:regular r:id="rId11"/>
      <p:bold r:id="rId12"/>
      <p:italic r:id="rId13"/>
      <p:boldItalic r:id="rId14"/>
    </p:embeddedFont>
    <p:embeddedFont>
      <p:font typeface="Inter Light" panose="02000503000000020004" pitchFamily="2" charset="0"/>
      <p:regular r:id="rId15"/>
      <p:bold r:id="rId16"/>
      <p:italic r:id="rId17"/>
      <p:boldItalic r:id="rId18"/>
    </p:embeddedFont>
    <p:embeddedFont>
      <p:font typeface="Inter Medium" panose="02000503000000020004" pitchFamily="2" charset="0"/>
      <p:regular r:id="rId19"/>
      <p:bold r:id="rId20"/>
      <p:italic r:id="rId21"/>
      <p:boldItalic r:id="rId22"/>
    </p:embeddedFont>
    <p:embeddedFont>
      <p:font typeface="Slido Sans 2.1 Bold" pitchFamily="2" charset="77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eace627f1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eace627f10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146944b1f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146944b1f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146944b1f1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146944b1f1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146944b1f1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146944b1f1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146944b1f1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146944b1f1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146944b1f1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146944b1f1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146944b1f1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146944b1f1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146944b1f1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146944b1f1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57200" y="457200"/>
            <a:ext cx="8229600" cy="21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57200" y="2571750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400"/>
              <a:buFont typeface="Inter Medium"/>
              <a:buNone/>
              <a:defRPr sz="24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13825" y="4229250"/>
            <a:ext cx="1372973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Big number">
  <p:cSld name="BIG_NUMBER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200150"/>
            <a:ext cx="8229600" cy="1828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None/>
              <a:defRPr sz="72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828800" y="3028950"/>
            <a:ext cx="5486400" cy="91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ctr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ctr" rtl="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pic>
        <p:nvPicPr>
          <p:cNvPr id="44" name="Google Shape;4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 Blank">
  <p:cSld name="CUSTOM_6_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Presenters">
  <p:cSld name="CUSTOM_7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>
            <a:spLocks noGrp="1"/>
          </p:cNvSpPr>
          <p:nvPr>
            <p:ph type="pic" idx="2"/>
          </p:nvPr>
        </p:nvSpPr>
        <p:spPr>
          <a:xfrm>
            <a:off x="2743200" y="1657350"/>
            <a:ext cx="1371600" cy="1371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9" name="Google Shape;49;p13"/>
          <p:cNvSpPr>
            <a:spLocks noGrp="1"/>
          </p:cNvSpPr>
          <p:nvPr>
            <p:ph type="pic" idx="3"/>
          </p:nvPr>
        </p:nvSpPr>
        <p:spPr>
          <a:xfrm>
            <a:off x="5029200" y="1657350"/>
            <a:ext cx="1371600" cy="13716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50" name="Google Shape;5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2514600" y="3257550"/>
            <a:ext cx="18288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4"/>
          </p:nvPr>
        </p:nvSpPr>
        <p:spPr>
          <a:xfrm>
            <a:off x="4800600" y="3257550"/>
            <a:ext cx="18288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2100" rtl="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rtl="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rtl="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rtl="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rtl="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rtl="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rtl="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rtl="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 Section header green">
  <p:cSld name="CUSTOM_8"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75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Section header yellow">
  <p:cSld name="CUSTOM_8_1">
    <p:bg>
      <p:bgPr>
        <a:solidFill>
          <a:schemeClr val="accen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60" name="Google Shape;6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75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 Section header blue">
  <p:cSld name="CUSTOM_8_1_1">
    <p:bg>
      <p:bgPr>
        <a:solidFill>
          <a:schemeClr val="accent2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800"/>
              <a:buFont typeface="Inter Medium"/>
              <a:buNone/>
              <a:defRPr sz="18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64" name="Google Shape;6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75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 Sub-section green">
  <p:cSld name="CUSTOM_8_1_1_1">
    <p:bg>
      <p:bgPr>
        <a:solidFill>
          <a:schemeClr val="accent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68" name="Google Shape;6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 Sub-section yellow">
  <p:cSld name="CUSTOM_8_1_1_1_1">
    <p:bg>
      <p:bgPr>
        <a:solidFill>
          <a:schemeClr val="accent4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72" name="Google Shape;7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 Sub-section blue">
  <p:cSld name="CUSTOM_8_1_1_1_1_1">
    <p:bg>
      <p:bgPr>
        <a:solidFill>
          <a:schemeClr val="accent5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76" name="Google Shape;7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 Small image right">
  <p:cSld name="CUSTOM_9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5181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5181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20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3048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 Section header">
  <p:cSld name="CUSTOM_8_2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457125"/>
            <a:ext cx="8229600" cy="2114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57200" y="2571675"/>
            <a:ext cx="5638800" cy="2114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1800"/>
              <a:buFont typeface="Inter Medium"/>
              <a:buNone/>
              <a:defRPr sz="18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 Quote with photo">
  <p:cSld name="CUSTOM_10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1600200" y="1200150"/>
            <a:ext cx="5943600" cy="182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body" idx="2"/>
          </p:nvPr>
        </p:nvSpPr>
        <p:spPr>
          <a:xfrm>
            <a:off x="2469000" y="3257550"/>
            <a:ext cx="5074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84" name="Google Shape;84;p21"/>
          <p:cNvSpPr>
            <a:spLocks noGrp="1"/>
          </p:cNvSpPr>
          <p:nvPr>
            <p:ph type="pic" idx="3"/>
          </p:nvPr>
        </p:nvSpPr>
        <p:spPr>
          <a:xfrm>
            <a:off x="1600200" y="3280350"/>
            <a:ext cx="640200" cy="6402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85" name="Google Shape;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 Small image left">
  <p:cSld name="CUSTOM_10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3505200" y="457200"/>
            <a:ext cx="5181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>
            <a:off x="3505200" y="1051500"/>
            <a:ext cx="5181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22"/>
          <p:cNvSpPr>
            <a:spLocks noGrp="1"/>
          </p:cNvSpPr>
          <p:nvPr>
            <p:ph type="pic" idx="2"/>
          </p:nvPr>
        </p:nvSpPr>
        <p:spPr>
          <a:xfrm>
            <a:off x="0" y="0"/>
            <a:ext cx="3048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 Large image right">
  <p:cSld name="CUSTOM_10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2133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457200" y="1422000"/>
            <a:ext cx="2133600" cy="326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3"/>
          <p:cNvSpPr>
            <a:spLocks noGrp="1"/>
          </p:cNvSpPr>
          <p:nvPr>
            <p:ph type="pic" idx="2"/>
          </p:nvPr>
        </p:nvSpPr>
        <p:spPr>
          <a:xfrm>
            <a:off x="3048000" y="0"/>
            <a:ext cx="6096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 Quote without photo">
  <p:cSld name="CUSTOM_10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body" idx="1"/>
          </p:nvPr>
        </p:nvSpPr>
        <p:spPr>
          <a:xfrm>
            <a:off x="1600200" y="1200150"/>
            <a:ext cx="5943600" cy="182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2"/>
          </p:nvPr>
        </p:nvSpPr>
        <p:spPr>
          <a:xfrm>
            <a:off x="1600200" y="3257550"/>
            <a:ext cx="59436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pic>
        <p:nvPicPr>
          <p:cNvPr id="97" name="Google Shape;97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 Large image left">
  <p:cSld name="CUSTOM_10_1_1_1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title"/>
          </p:nvPr>
        </p:nvSpPr>
        <p:spPr>
          <a:xfrm>
            <a:off x="6553200" y="457200"/>
            <a:ext cx="2133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body" idx="1"/>
          </p:nvPr>
        </p:nvSpPr>
        <p:spPr>
          <a:xfrm>
            <a:off x="6553200" y="1422000"/>
            <a:ext cx="2133600" cy="326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 Title, subtitle and body">
  <p:cSld name="CUSTOM_1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subTitle" idx="2"/>
          </p:nvPr>
        </p:nvSpPr>
        <p:spPr>
          <a:xfrm>
            <a:off x="457200" y="899100"/>
            <a:ext cx="8229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 Title, subtitle and two columns">
  <p:cSld name="CUSTOM_1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38862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subTitle" idx="2"/>
          </p:nvPr>
        </p:nvSpPr>
        <p:spPr>
          <a:xfrm>
            <a:off x="457200" y="899100"/>
            <a:ext cx="8229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3"/>
          </p:nvPr>
        </p:nvSpPr>
        <p:spPr>
          <a:xfrm>
            <a:off x="4800600" y="1401900"/>
            <a:ext cx="38862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 Title, subtitle and three columns">
  <p:cSld name="CUSTOM_11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ubTitle" idx="2"/>
          </p:nvPr>
        </p:nvSpPr>
        <p:spPr>
          <a:xfrm>
            <a:off x="457200" y="899100"/>
            <a:ext cx="8229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body" idx="3"/>
          </p:nvPr>
        </p:nvSpPr>
        <p:spPr>
          <a:xfrm>
            <a:off x="61722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4"/>
          </p:nvPr>
        </p:nvSpPr>
        <p:spPr>
          <a:xfrm>
            <a:off x="33147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 Image right with subtitle">
  <p:cSld name="CUSTOM_1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657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3657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subTitle" idx="3"/>
          </p:nvPr>
        </p:nvSpPr>
        <p:spPr>
          <a:xfrm>
            <a:off x="457200" y="899100"/>
            <a:ext cx="3657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 Image full with description">
  <p:cSld name="CUSTOM_12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4238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30"/>
          <p:cNvSpPr txBox="1">
            <a:spLocks noGrp="1"/>
          </p:cNvSpPr>
          <p:nvPr>
            <p:ph type="body" idx="1"/>
          </p:nvPr>
        </p:nvSpPr>
        <p:spPr>
          <a:xfrm>
            <a:off x="457200" y="4466700"/>
            <a:ext cx="8229600" cy="21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Title and body">
  <p:cSld name="CUSTOM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8229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 Image left with subtitle">
  <p:cSld name="CUSTOM_12_1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1"/>
          <p:cNvSpPr txBox="1">
            <a:spLocks noGrp="1"/>
          </p:cNvSpPr>
          <p:nvPr>
            <p:ph type="title"/>
          </p:nvPr>
        </p:nvSpPr>
        <p:spPr>
          <a:xfrm>
            <a:off x="5029200" y="457200"/>
            <a:ext cx="3657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1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5029200" y="1401900"/>
            <a:ext cx="3657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ubTitle" idx="3"/>
          </p:nvPr>
        </p:nvSpPr>
        <p:spPr>
          <a:xfrm>
            <a:off x="5029200" y="899100"/>
            <a:ext cx="3657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 Small image right with subtitle">
  <p:cSld name="CUSTOM_12_1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5181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2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30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32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5181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subTitle" idx="3"/>
          </p:nvPr>
        </p:nvSpPr>
        <p:spPr>
          <a:xfrm>
            <a:off x="457200" y="899100"/>
            <a:ext cx="5181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 Two columns with subtitle">
  <p:cSld name="CUSTOM_12_1_1_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38862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ubTitle" idx="2"/>
          </p:nvPr>
        </p:nvSpPr>
        <p:spPr>
          <a:xfrm>
            <a:off x="457200" y="1051500"/>
            <a:ext cx="38862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body" idx="3"/>
          </p:nvPr>
        </p:nvSpPr>
        <p:spPr>
          <a:xfrm>
            <a:off x="4800600" y="1401900"/>
            <a:ext cx="38862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subTitle" idx="4"/>
          </p:nvPr>
        </p:nvSpPr>
        <p:spPr>
          <a:xfrm>
            <a:off x="4800600" y="1051500"/>
            <a:ext cx="38862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 Small image left with subtitle">
  <p:cSld name="CUSTOM_12_1_1_1_1_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>
            <a:spLocks noGrp="1"/>
          </p:cNvSpPr>
          <p:nvPr>
            <p:ph type="title"/>
          </p:nvPr>
        </p:nvSpPr>
        <p:spPr>
          <a:xfrm>
            <a:off x="3505200" y="457200"/>
            <a:ext cx="5181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4"/>
          <p:cNvSpPr>
            <a:spLocks noGrp="1"/>
          </p:cNvSpPr>
          <p:nvPr>
            <p:ph type="pic" idx="2"/>
          </p:nvPr>
        </p:nvSpPr>
        <p:spPr>
          <a:xfrm>
            <a:off x="0" y="0"/>
            <a:ext cx="30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34"/>
          <p:cNvSpPr txBox="1">
            <a:spLocks noGrp="1"/>
          </p:cNvSpPr>
          <p:nvPr>
            <p:ph type="body" idx="1"/>
          </p:nvPr>
        </p:nvSpPr>
        <p:spPr>
          <a:xfrm>
            <a:off x="3505200" y="1401900"/>
            <a:ext cx="5181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34"/>
          <p:cNvSpPr txBox="1">
            <a:spLocks noGrp="1"/>
          </p:cNvSpPr>
          <p:nvPr>
            <p:ph type="subTitle" idx="3"/>
          </p:nvPr>
        </p:nvSpPr>
        <p:spPr>
          <a:xfrm>
            <a:off x="3505200" y="899100"/>
            <a:ext cx="5181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 Large image right with subtitle">
  <p:cSld name="CUSTOM_12_1_1_1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2133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5"/>
          <p:cNvSpPr>
            <a:spLocks noGrp="1"/>
          </p:cNvSpPr>
          <p:nvPr>
            <p:ph type="pic" idx="2"/>
          </p:nvPr>
        </p:nvSpPr>
        <p:spPr>
          <a:xfrm>
            <a:off x="3048000" y="0"/>
            <a:ext cx="6096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35"/>
          <p:cNvSpPr txBox="1">
            <a:spLocks noGrp="1"/>
          </p:cNvSpPr>
          <p:nvPr>
            <p:ph type="body" idx="1"/>
          </p:nvPr>
        </p:nvSpPr>
        <p:spPr>
          <a:xfrm>
            <a:off x="457200" y="1773825"/>
            <a:ext cx="2133600" cy="291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35"/>
          <p:cNvSpPr txBox="1">
            <a:spLocks noGrp="1"/>
          </p:cNvSpPr>
          <p:nvPr>
            <p:ph type="subTitle" idx="3"/>
          </p:nvPr>
        </p:nvSpPr>
        <p:spPr>
          <a:xfrm>
            <a:off x="457200" y="1271016"/>
            <a:ext cx="2133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 Three columns with subtitle">
  <p:cSld name="CUSTOM_12_1_1_1_1_1_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6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36"/>
          <p:cNvSpPr txBox="1">
            <a:spLocks noGrp="1"/>
          </p:cNvSpPr>
          <p:nvPr>
            <p:ph type="subTitle" idx="2"/>
          </p:nvPr>
        </p:nvSpPr>
        <p:spPr>
          <a:xfrm>
            <a:off x="457200" y="1051500"/>
            <a:ext cx="2514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36"/>
          <p:cNvSpPr txBox="1">
            <a:spLocks noGrp="1"/>
          </p:cNvSpPr>
          <p:nvPr>
            <p:ph type="body" idx="3"/>
          </p:nvPr>
        </p:nvSpPr>
        <p:spPr>
          <a:xfrm>
            <a:off x="61722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36"/>
          <p:cNvSpPr txBox="1">
            <a:spLocks noGrp="1"/>
          </p:cNvSpPr>
          <p:nvPr>
            <p:ph type="body" idx="4"/>
          </p:nvPr>
        </p:nvSpPr>
        <p:spPr>
          <a:xfrm>
            <a:off x="3314700" y="1401900"/>
            <a:ext cx="2514600" cy="328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36"/>
          <p:cNvSpPr txBox="1">
            <a:spLocks noGrp="1"/>
          </p:cNvSpPr>
          <p:nvPr>
            <p:ph type="subTitle" idx="5"/>
          </p:nvPr>
        </p:nvSpPr>
        <p:spPr>
          <a:xfrm>
            <a:off x="6172200" y="1051500"/>
            <a:ext cx="2514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36"/>
          <p:cNvSpPr txBox="1">
            <a:spLocks noGrp="1"/>
          </p:cNvSpPr>
          <p:nvPr>
            <p:ph type="subTitle" idx="6"/>
          </p:nvPr>
        </p:nvSpPr>
        <p:spPr>
          <a:xfrm>
            <a:off x="3314700" y="1051500"/>
            <a:ext cx="2514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 Large image left with subtitle">
  <p:cSld name="CUSTOM_12_1_1_1_1_1_1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7"/>
          <p:cNvSpPr txBox="1">
            <a:spLocks noGrp="1"/>
          </p:cNvSpPr>
          <p:nvPr>
            <p:ph type="title"/>
          </p:nvPr>
        </p:nvSpPr>
        <p:spPr>
          <a:xfrm>
            <a:off x="6553200" y="457238"/>
            <a:ext cx="2133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7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37"/>
          <p:cNvSpPr txBox="1">
            <a:spLocks noGrp="1"/>
          </p:cNvSpPr>
          <p:nvPr>
            <p:ph type="body" idx="1"/>
          </p:nvPr>
        </p:nvSpPr>
        <p:spPr>
          <a:xfrm>
            <a:off x="6553200" y="1773863"/>
            <a:ext cx="2133600" cy="291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37"/>
          <p:cNvSpPr txBox="1">
            <a:spLocks noGrp="1"/>
          </p:cNvSpPr>
          <p:nvPr>
            <p:ph type="subTitle" idx="3"/>
          </p:nvPr>
        </p:nvSpPr>
        <p:spPr>
          <a:xfrm>
            <a:off x="6553200" y="1271054"/>
            <a:ext cx="2133600" cy="274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Inter"/>
              <a:buNone/>
              <a:defRPr sz="1800" b="1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 Title and body 1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548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8"/>
          <p:cNvSpPr txBox="1">
            <a:spLocks noGrp="1"/>
          </p:cNvSpPr>
          <p:nvPr>
            <p:ph type="body" idx="1"/>
          </p:nvPr>
        </p:nvSpPr>
        <p:spPr>
          <a:xfrm>
            <a:off x="457200" y="1239000"/>
            <a:ext cx="8229600" cy="344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1000"/>
              </a:spcBef>
              <a:spcAft>
                <a:spcPts val="10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4 Title and two columns">
  <p:cSld name="CUSTOM_2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38862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00600" y="1051500"/>
            <a:ext cx="38862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 Title only">
  <p:cSld name="CUSTOM_2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 Title and three columns">
  <p:cSld name="CUSTOM_3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2514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2"/>
          </p:nvPr>
        </p:nvSpPr>
        <p:spPr>
          <a:xfrm>
            <a:off x="3314700" y="1051500"/>
            <a:ext cx="2514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3"/>
          </p:nvPr>
        </p:nvSpPr>
        <p:spPr>
          <a:xfrm>
            <a:off x="6172200" y="1051500"/>
            <a:ext cx="2514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7 Image right">
  <p:cSld name="CUSTOM_4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657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3657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8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8 Image full">
  <p:cSld name="CUSTOM_4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 Image left">
  <p:cSld name="CUSTOM_5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5029200" y="457200"/>
            <a:ext cx="3657600" cy="365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5029200" y="1051500"/>
            <a:ext cx="3657600" cy="36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1828800" lvl="3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2286000" lvl="4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2743200" lvl="5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3200400" lvl="6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3657600" lvl="7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4114800" lvl="8" indent="-2921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051500"/>
            <a:ext cx="8229600" cy="36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 Light"/>
              <a:buChar char="●"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L="914400" lvl="1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lvl="2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lvl="3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lvl="4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lvl="5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lvl="6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lvl="7" indent="-2921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lvl="8" indent="-2921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6663D1-7122-EDF8-157B-1D8D49DAD52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337550" y="4958080"/>
            <a:ext cx="7651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Cisco Confidential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D95757"/>
          </p15:clr>
        </p15:guide>
        <p15:guide id="2" pos="5472">
          <p15:clr>
            <a:srgbClr val="D95757"/>
          </p15:clr>
        </p15:guide>
        <p15:guide id="3" orient="horz" pos="288">
          <p15:clr>
            <a:srgbClr val="D95757"/>
          </p15:clr>
        </p15:guide>
        <p15:guide id="4" orient="horz" pos="2952">
          <p15:clr>
            <a:srgbClr val="D95757"/>
          </p15:clr>
        </p15:guide>
        <p15:guide id="5" pos="2880">
          <p15:clr>
            <a:srgbClr val="D95757"/>
          </p15:clr>
        </p15:guide>
        <p15:guide id="6" orient="horz" pos="1620">
          <p15:clr>
            <a:srgbClr val="D95757"/>
          </p15:clr>
        </p15:guide>
        <p15:guide id="7" pos="1920">
          <p15:clr>
            <a:schemeClr val="accent1"/>
          </p15:clr>
        </p15:guide>
        <p15:guide id="8" pos="3840">
          <p15:clr>
            <a:schemeClr val="accent1"/>
          </p15:clr>
        </p15:guide>
        <p15:guide id="9" orient="horz" pos="1094">
          <p15:clr>
            <a:schemeClr val="accent1"/>
          </p15:clr>
        </p15:guide>
        <p15:guide id="10" orient="horz" pos="2146">
          <p15:clr>
            <a:schemeClr val="accent1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492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Slido Sans 2.1 Bold" pitchFamily="2" charset="77"/>
              </a:rPr>
              <a:t>Usage Guidelines</a:t>
            </a:r>
            <a:endParaRPr sz="3200" dirty="0">
              <a:solidFill>
                <a:schemeClr val="tx1">
                  <a:lumMod val="50000"/>
                  <a:lumOff val="50000"/>
                </a:schemeClr>
              </a:solidFill>
              <a:latin typeface="Slido Sans 2.1 Bold" pitchFamily="2" charset="77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9"/>
          <p:cNvSpPr txBox="1">
            <a:spLocks noGrp="1"/>
          </p:cNvSpPr>
          <p:nvPr>
            <p:ph type="body" idx="1"/>
          </p:nvPr>
        </p:nvSpPr>
        <p:spPr>
          <a:xfrm>
            <a:off x="457200" y="1396469"/>
            <a:ext cx="7543800" cy="2614562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following slides will help you inform your colleagues about the availability of </a:t>
            </a:r>
            <a:r>
              <a:rPr lang="en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Slido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make their meeting more engaging and collaborative.  </a:t>
            </a:r>
            <a:endParaRPr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Before the use, please edit the slides to include </a:t>
            </a:r>
            <a:r>
              <a:rPr lang="en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your company name 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&amp; to explain </a:t>
            </a:r>
            <a:r>
              <a:rPr lang="en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your internal process for requesting a </a:t>
            </a:r>
            <a:r>
              <a:rPr lang="en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Slido</a:t>
            </a:r>
            <a:r>
              <a:rPr lang="en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 license 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(e.g. link to a request form, instructions on where to apply for a </a:t>
            </a:r>
            <a:r>
              <a:rPr lang="en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Slido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license, …)</a:t>
            </a:r>
            <a:endParaRPr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spcBef>
                <a:spcPts val="1000"/>
              </a:spcBef>
              <a:spcAft>
                <a:spcPts val="1000"/>
              </a:spcAft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Include these banners in your slide decks, internal communication, newsletters, Intranet articles, etc. to ensure your colleagues are aware of </a:t>
            </a:r>
            <a:r>
              <a:rPr lang="en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Slido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being available to them as </a:t>
            </a:r>
            <a:r>
              <a:rPr lang="en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ter"/>
                <a:ea typeface="Inter"/>
                <a:cs typeface="Inter"/>
                <a:sym typeface="Inter"/>
              </a:rPr>
              <a:t>a company approved tool </a:t>
            </a:r>
            <a:r>
              <a:rPr lang="e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and prevent them from using any unapproved software potentially jeopardizing your privacy &amp; data security</a:t>
            </a:r>
            <a:endParaRPr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80" name="Google Shape;180;p4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657600" cy="147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err="1">
                <a:latin typeface="Slido Sans 2.1 Bold" pitchFamily="2" charset="77"/>
              </a:rPr>
              <a:t>Slido</a:t>
            </a:r>
            <a:r>
              <a:rPr lang="en" sz="3200" dirty="0">
                <a:latin typeface="Slido Sans 2.1 Bold" pitchFamily="2" charset="77"/>
              </a:rPr>
              <a:t> for Meetings at </a:t>
            </a: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‘Company Name’</a:t>
            </a:r>
            <a:endParaRPr sz="3200"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181" name="Google Shape;18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40"/>
          <p:cNvSpPr txBox="1"/>
          <p:nvPr/>
        </p:nvSpPr>
        <p:spPr>
          <a:xfrm>
            <a:off x="6568450" y="1757503"/>
            <a:ext cx="2118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latin typeface="Inter"/>
                <a:ea typeface="Inter"/>
                <a:cs typeface="Inter"/>
                <a:sym typeface="Inter"/>
              </a:rPr>
              <a:t>Polls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183" name="Google Shape;18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3" y="3824745"/>
            <a:ext cx="32004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0" y="1705250"/>
            <a:ext cx="32004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6000" y="998725"/>
            <a:ext cx="32004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96000" y="3118225"/>
            <a:ext cx="32004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96000" y="2411750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0"/>
          <p:cNvSpPr txBox="1"/>
          <p:nvPr/>
        </p:nvSpPr>
        <p:spPr>
          <a:xfrm>
            <a:off x="6568450" y="2464031"/>
            <a:ext cx="2118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latin typeface="Inter"/>
                <a:ea typeface="Inter"/>
                <a:cs typeface="Inter"/>
                <a:sym typeface="Inter"/>
              </a:rPr>
              <a:t>Surveys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89" name="Google Shape;189;p40"/>
          <p:cNvSpPr txBox="1"/>
          <p:nvPr/>
        </p:nvSpPr>
        <p:spPr>
          <a:xfrm>
            <a:off x="6568450" y="3877075"/>
            <a:ext cx="2118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latin typeface="Inter"/>
                <a:ea typeface="Inter"/>
                <a:cs typeface="Inter"/>
                <a:sym typeface="Inter"/>
              </a:rPr>
              <a:t>Analytics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0" name="Google Shape;190;p40"/>
          <p:cNvSpPr txBox="1"/>
          <p:nvPr/>
        </p:nvSpPr>
        <p:spPr>
          <a:xfrm>
            <a:off x="6568450" y="1050975"/>
            <a:ext cx="2118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latin typeface="Inter"/>
                <a:ea typeface="Inter"/>
                <a:cs typeface="Inter"/>
                <a:sym typeface="Inter"/>
              </a:rPr>
              <a:t>Q&amp;A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1" name="Google Shape;191;p40"/>
          <p:cNvSpPr txBox="1"/>
          <p:nvPr/>
        </p:nvSpPr>
        <p:spPr>
          <a:xfrm>
            <a:off x="6568450" y="3170559"/>
            <a:ext cx="2118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b="1">
                <a:latin typeface="Inter"/>
                <a:ea typeface="Inter"/>
                <a:cs typeface="Inter"/>
                <a:sym typeface="Inter"/>
              </a:rPr>
              <a:t>Live Quizzes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2" name="Google Shape;192;p40"/>
          <p:cNvSpPr txBox="1"/>
          <p:nvPr/>
        </p:nvSpPr>
        <p:spPr>
          <a:xfrm>
            <a:off x="457200" y="2163600"/>
            <a:ext cx="3657600" cy="7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is the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easiest way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to host meetings that are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open, inclusive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and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engaging.</a:t>
            </a:r>
            <a:endParaRPr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u="sng" dirty="0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dirty="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3" name="Google Shape;193;p40"/>
          <p:cNvSpPr txBox="1"/>
          <p:nvPr/>
        </p:nvSpPr>
        <p:spPr>
          <a:xfrm>
            <a:off x="457200" y="4470900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lt2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 dirty="0">
              <a:solidFill>
                <a:schemeClr val="lt2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/>
          <p:nvPr/>
        </p:nvSpPr>
        <p:spPr>
          <a:xfrm>
            <a:off x="0" y="1407000"/>
            <a:ext cx="9144000" cy="3736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9" name="Google Shape;199;p41"/>
          <p:cNvSpPr txBox="1"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492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Transform your meetings</a:t>
            </a:r>
            <a:r>
              <a:rPr lang="en" sz="3200" dirty="0">
                <a:latin typeface="Slido Sans 2.1 Bold" pitchFamily="2" charset="77"/>
              </a:rPr>
              <a:t> with </a:t>
            </a:r>
            <a:r>
              <a:rPr lang="en" sz="3200" dirty="0" err="1">
                <a:latin typeface="Slido Sans 2.1 Bold" pitchFamily="2" charset="77"/>
              </a:rPr>
              <a:t>Slido</a:t>
            </a:r>
            <a:endParaRPr sz="3200" dirty="0">
              <a:latin typeface="Slido Sans 2.1 Bold" pitchFamily="2" charset="77"/>
            </a:endParaRPr>
          </a:p>
        </p:txBody>
      </p:sp>
      <p:pic>
        <p:nvPicPr>
          <p:cNvPr id="200" name="Google Shape;20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1"/>
          <p:cNvSpPr txBox="1"/>
          <p:nvPr/>
        </p:nvSpPr>
        <p:spPr>
          <a:xfrm>
            <a:off x="457200" y="3734250"/>
            <a:ext cx="36570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1.</a:t>
            </a:r>
            <a:endParaRPr sz="2400" b="1" dirty="0">
              <a:solidFill>
                <a:schemeClr val="lt2"/>
              </a:solidFill>
              <a:latin typeface="Slido Sans 2.1 Bold" pitchFamily="2" charset="77"/>
              <a:ea typeface="Inter"/>
              <a:cs typeface="Inter"/>
              <a:sym typeface="Inter"/>
            </a:endParaRPr>
          </a:p>
        </p:txBody>
      </p:sp>
      <p:sp>
        <p:nvSpPr>
          <p:cNvPr id="202" name="Google Shape;202;p41"/>
          <p:cNvSpPr txBox="1"/>
          <p:nvPr/>
        </p:nvSpPr>
        <p:spPr>
          <a:xfrm>
            <a:off x="975300" y="3753450"/>
            <a:ext cx="20421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latin typeface="Inter Light"/>
                <a:ea typeface="Inter Light"/>
                <a:cs typeface="Inter Light"/>
                <a:sym typeface="Inter Light"/>
              </a:rPr>
              <a:t>Start your meeting with</a:t>
            </a:r>
            <a:r>
              <a:rPr lang="en" sz="1000" b="1" dirty="0">
                <a:latin typeface="Inter"/>
                <a:ea typeface="Inter"/>
                <a:cs typeface="Inter"/>
                <a:sym typeface="Inter"/>
              </a:rPr>
              <a:t> an icebreaker </a:t>
            </a:r>
            <a:r>
              <a:rPr lang="en" sz="1000" dirty="0">
                <a:latin typeface="Inter Light"/>
                <a:ea typeface="Inter Light"/>
                <a:cs typeface="Inter Light"/>
                <a:sym typeface="Inter Light"/>
              </a:rPr>
              <a:t>to engage everyone</a:t>
            </a:r>
            <a:endParaRPr sz="1000" dirty="0"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203" name="Google Shape;20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1849" y="1866436"/>
            <a:ext cx="2560323" cy="1715416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</p:pic>
      <p:pic>
        <p:nvPicPr>
          <p:cNvPr id="204" name="Google Shape;204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" y="1866439"/>
            <a:ext cx="2560323" cy="1715416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</p:pic>
      <p:pic>
        <p:nvPicPr>
          <p:cNvPr id="205" name="Google Shape;205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26500" y="1866439"/>
            <a:ext cx="2560323" cy="1715416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</p:pic>
      <p:sp>
        <p:nvSpPr>
          <p:cNvPr id="206" name="Google Shape;206;p41"/>
          <p:cNvSpPr txBox="1"/>
          <p:nvPr/>
        </p:nvSpPr>
        <p:spPr>
          <a:xfrm>
            <a:off x="3291913" y="3734250"/>
            <a:ext cx="36570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2.</a:t>
            </a:r>
            <a:endParaRPr sz="2400" b="1">
              <a:solidFill>
                <a:schemeClr val="lt2"/>
              </a:solidFill>
              <a:latin typeface="Slido Sans 2.1 Bold" pitchFamily="2" charset="77"/>
              <a:ea typeface="Inter"/>
              <a:cs typeface="Inter"/>
              <a:sym typeface="Inter"/>
            </a:endParaRPr>
          </a:p>
        </p:txBody>
      </p:sp>
      <p:sp>
        <p:nvSpPr>
          <p:cNvPr id="207" name="Google Shape;207;p41"/>
          <p:cNvSpPr txBox="1"/>
          <p:nvPr/>
        </p:nvSpPr>
        <p:spPr>
          <a:xfrm>
            <a:off x="3810013" y="3753450"/>
            <a:ext cx="20421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Inter Light"/>
                <a:ea typeface="Inter Light"/>
                <a:cs typeface="Inter Light"/>
                <a:sym typeface="Inter Light"/>
              </a:rPr>
              <a:t>Use collaborative</a:t>
            </a:r>
            <a:br>
              <a:rPr lang="en" sz="1000"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1000" b="1">
                <a:latin typeface="Inter"/>
                <a:ea typeface="Inter"/>
                <a:cs typeface="Inter"/>
                <a:sym typeface="Inter"/>
              </a:rPr>
              <a:t>decision-making</a:t>
            </a:r>
            <a:endParaRPr sz="1000" b="1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8" name="Google Shape;208;p41"/>
          <p:cNvSpPr txBox="1"/>
          <p:nvPr/>
        </p:nvSpPr>
        <p:spPr>
          <a:xfrm>
            <a:off x="6126638" y="3734250"/>
            <a:ext cx="36570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3.</a:t>
            </a:r>
            <a:endParaRPr sz="2400" b="1">
              <a:solidFill>
                <a:schemeClr val="lt2"/>
              </a:solidFill>
              <a:latin typeface="Slido Sans 2.1 Bold" pitchFamily="2" charset="77"/>
              <a:ea typeface="Inter"/>
              <a:cs typeface="Inter"/>
              <a:sym typeface="Inter"/>
            </a:endParaRPr>
          </a:p>
        </p:txBody>
      </p:sp>
      <p:sp>
        <p:nvSpPr>
          <p:cNvPr id="209" name="Google Shape;209;p41"/>
          <p:cNvSpPr txBox="1"/>
          <p:nvPr/>
        </p:nvSpPr>
        <p:spPr>
          <a:xfrm>
            <a:off x="6644738" y="3753450"/>
            <a:ext cx="20421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Inter"/>
                <a:ea typeface="Inter"/>
                <a:cs typeface="Inter"/>
                <a:sym typeface="Inter"/>
              </a:rPr>
              <a:t>Collect feedback</a:t>
            </a:r>
            <a:br>
              <a:rPr lang="en" sz="1000"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1000">
                <a:latin typeface="Inter Light"/>
                <a:ea typeface="Inter Light"/>
                <a:cs typeface="Inter Light"/>
                <a:sym typeface="Inter Light"/>
              </a:rPr>
              <a:t>from your audience</a:t>
            </a:r>
            <a:endParaRPr sz="1000"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2"/>
          <p:cNvSpPr/>
          <p:nvPr/>
        </p:nvSpPr>
        <p:spPr>
          <a:xfrm>
            <a:off x="4572000" y="50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15" name="Google Shape;215;p4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886200" cy="1108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Slido Sans 2.1 Bold" pitchFamily="2" charset="77"/>
              </a:rPr>
              <a:t>The ultimate Q&amp;A tool</a:t>
            </a:r>
            <a:br>
              <a:rPr lang="en" dirty="0">
                <a:latin typeface="Slido Sans 2.1 Bold" pitchFamily="2" charset="77"/>
              </a:rPr>
            </a:br>
            <a:r>
              <a:rPr lang="en" dirty="0">
                <a:latin typeface="Slido Sans 2.1 Bold" pitchFamily="2" charset="77"/>
              </a:rPr>
              <a:t>for AMAs and Town Halls at </a:t>
            </a:r>
            <a:r>
              <a:rPr lang="en" dirty="0">
                <a:solidFill>
                  <a:schemeClr val="lt2"/>
                </a:solidFill>
                <a:latin typeface="Slido Sans 2.1 Bold" pitchFamily="2" charset="77"/>
              </a:rPr>
              <a:t>‘Company Name’</a:t>
            </a:r>
            <a:endParaRPr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216" name="Google Shape;21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42"/>
          <p:cNvSpPr txBox="1"/>
          <p:nvPr/>
        </p:nvSpPr>
        <p:spPr>
          <a:xfrm>
            <a:off x="457200" y="1794000"/>
            <a:ext cx="36576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 empowers you to </a:t>
            </a:r>
            <a:r>
              <a:rPr lang="en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crowdsource the best questions</a:t>
            </a: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from your employees,</a:t>
            </a:r>
            <a:b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and get their </a:t>
            </a:r>
            <a:r>
              <a:rPr lang="en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honest feedback.</a:t>
            </a:r>
            <a:endParaRPr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Slido </a:t>
            </a:r>
            <a:r>
              <a:rPr lang="en" u="sng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218" name="Google Shape;218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3500" y="1166563"/>
            <a:ext cx="3200399" cy="2124711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</p:pic>
      <p:pic>
        <p:nvPicPr>
          <p:cNvPr id="219" name="Google Shape;21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2800" y="1852425"/>
            <a:ext cx="1379700" cy="2124600"/>
          </a:xfrm>
          <a:prstGeom prst="roundRect">
            <a:avLst>
              <a:gd name="adj" fmla="val 3806"/>
            </a:avLst>
          </a:prstGeom>
          <a:noFill/>
          <a:ln>
            <a:noFill/>
          </a:ln>
          <a:effectLst>
            <a:outerShdw blurRad="285750" algn="bl" rotWithShape="0">
              <a:srgbClr val="000000">
                <a:alpha val="20000"/>
              </a:srgbClr>
            </a:outerShdw>
          </a:effectLst>
        </p:spPr>
      </p:pic>
      <p:sp>
        <p:nvSpPr>
          <p:cNvPr id="220" name="Google Shape;220;p42"/>
          <p:cNvSpPr txBox="1"/>
          <p:nvPr/>
        </p:nvSpPr>
        <p:spPr>
          <a:xfrm>
            <a:off x="457200" y="4470900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>
              <a:solidFill>
                <a:schemeClr val="lt2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"/>
          <p:cNvSpPr/>
          <p:nvPr/>
        </p:nvSpPr>
        <p:spPr>
          <a:xfrm>
            <a:off x="4572000" y="50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26" name="Google Shape;226;p4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657600" cy="147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Slido Sans 2.1 Bold" pitchFamily="2" charset="77"/>
              </a:rPr>
              <a:t>Empowering</a:t>
            </a:r>
            <a:br>
              <a:rPr lang="en" sz="3200" dirty="0">
                <a:latin typeface="Slido Sans 2.1 Bold" pitchFamily="2" charset="77"/>
              </a:rPr>
            </a:br>
            <a:r>
              <a:rPr lang="en" sz="3200" dirty="0">
                <a:latin typeface="Slido Sans 2.1 Bold" pitchFamily="2" charset="77"/>
              </a:rPr>
              <a:t>you to </a:t>
            </a: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hear</a:t>
            </a:r>
            <a:b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</a:b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every voice 💪</a:t>
            </a:r>
            <a:endParaRPr sz="3200"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227" name="Google Shape;22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3"/>
          <p:cNvSpPr txBox="1"/>
          <p:nvPr/>
        </p:nvSpPr>
        <p:spPr>
          <a:xfrm>
            <a:off x="457200" y="2957100"/>
            <a:ext cx="3657600" cy="185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91%</a:t>
            </a:r>
            <a:br>
              <a:rPr lang="en" sz="4800" b="1" dirty="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Of meeting organizers say that using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includes everyone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in discussion</a:t>
            </a:r>
            <a:b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and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gets diverse opinions.</a:t>
            </a:r>
            <a:endParaRPr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u="sng" dirty="0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dirty="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29" name="Google Shape;229;p43"/>
          <p:cNvSpPr txBox="1"/>
          <p:nvPr/>
        </p:nvSpPr>
        <p:spPr>
          <a:xfrm>
            <a:off x="6096000" y="470375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lt2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 dirty="0">
              <a:solidFill>
                <a:schemeClr val="lt2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7F82FE-05FF-99D2-687F-E8064024E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800"/>
            <a:ext cx="3657600" cy="2437899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4"/>
          <p:cNvSpPr/>
          <p:nvPr/>
        </p:nvSpPr>
        <p:spPr>
          <a:xfrm>
            <a:off x="4572000" y="5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36" name="Google Shape;236;p44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3657600" cy="1477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Slido Sans 2.1 Bold" pitchFamily="2" charset="77"/>
              </a:rPr>
              <a:t>Empowering</a:t>
            </a:r>
            <a:br>
              <a:rPr lang="en" sz="3200" dirty="0">
                <a:latin typeface="Slido Sans 2.1 Bold" pitchFamily="2" charset="77"/>
              </a:rPr>
            </a:br>
            <a:r>
              <a:rPr lang="en" sz="3200" dirty="0">
                <a:latin typeface="Slido Sans 2.1 Bold" pitchFamily="2" charset="77"/>
              </a:rPr>
              <a:t>you to </a:t>
            </a: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hear</a:t>
            </a:r>
            <a:b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</a:b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every voice 💪</a:t>
            </a:r>
            <a:endParaRPr sz="3200"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237" name="Google Shape;23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4"/>
          <p:cNvSpPr txBox="1"/>
          <p:nvPr/>
        </p:nvSpPr>
        <p:spPr>
          <a:xfrm>
            <a:off x="457200" y="2957100"/>
            <a:ext cx="3657600" cy="185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91%</a:t>
            </a:r>
            <a:br>
              <a:rPr lang="en" sz="4800" b="1" dirty="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Of meeting organizers say that using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includes everyone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in discussion</a:t>
            </a:r>
            <a:b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and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gets diverse opinions.</a:t>
            </a:r>
            <a:endParaRPr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u="sng" dirty="0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dirty="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39" name="Google Shape;239;p44"/>
          <p:cNvSpPr txBox="1"/>
          <p:nvPr/>
        </p:nvSpPr>
        <p:spPr>
          <a:xfrm>
            <a:off x="6096000" y="470375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lt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 dirty="0">
              <a:solidFill>
                <a:schemeClr val="lt1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0E646EE-F12E-62A2-FCA7-5FDC214FF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800"/>
            <a:ext cx="3657600" cy="2437899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/>
          <p:nvPr/>
        </p:nvSpPr>
        <p:spPr>
          <a:xfrm>
            <a:off x="0" y="1737350"/>
            <a:ext cx="9144000" cy="3406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46" name="Google Shape;246;p4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98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Slido Sans 2.1 Bold" pitchFamily="2" charset="77"/>
              </a:rPr>
              <a:t>Empowering you to</a:t>
            </a:r>
            <a:br>
              <a:rPr lang="en" sz="3200" dirty="0">
                <a:latin typeface="Slido Sans 2.1 Bold" pitchFamily="2" charset="77"/>
              </a:rPr>
            </a:b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hear every voice 💪</a:t>
            </a:r>
            <a:endParaRPr sz="3200"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247" name="Google Shape;24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5"/>
          <p:cNvSpPr txBox="1"/>
          <p:nvPr/>
        </p:nvSpPr>
        <p:spPr>
          <a:xfrm>
            <a:off x="5029200" y="2541538"/>
            <a:ext cx="3657600" cy="185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lt2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91%</a:t>
            </a:r>
            <a:br>
              <a:rPr lang="en" sz="4800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Of meeting organizers say that using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includes everyone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in discussion</a:t>
            </a:r>
            <a:b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and </a:t>
            </a:r>
            <a:r>
              <a:rPr lang="en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gets diverse opinions.</a:t>
            </a:r>
            <a:endParaRPr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</a:t>
            </a:r>
            <a:r>
              <a:rPr lang="en" dirty="0" err="1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u="sng" dirty="0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 dirty="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dirty="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50" name="Google Shape;250;p45"/>
          <p:cNvSpPr txBox="1"/>
          <p:nvPr/>
        </p:nvSpPr>
        <p:spPr>
          <a:xfrm>
            <a:off x="6096000" y="457200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lt2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 dirty="0">
              <a:solidFill>
                <a:schemeClr val="lt2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7460CF3-1AD4-3B93-39B9-5DC2F22EF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21537"/>
            <a:ext cx="3657600" cy="2437898"/>
          </a:xfrm>
          <a:prstGeom prst="rect">
            <a:avLst/>
          </a:prstGeom>
          <a:noFill/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6"/>
          <p:cNvSpPr/>
          <p:nvPr/>
        </p:nvSpPr>
        <p:spPr>
          <a:xfrm>
            <a:off x="0" y="1737350"/>
            <a:ext cx="9144000" cy="340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56" name="Google Shape;256;p4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98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Slido Sans 2.1 Bold" pitchFamily="2" charset="77"/>
              </a:rPr>
              <a:t>Empowering you to</a:t>
            </a:r>
            <a:br>
              <a:rPr lang="en" sz="3200" dirty="0">
                <a:latin typeface="Slido Sans 2.1 Bold" pitchFamily="2" charset="77"/>
              </a:rPr>
            </a:br>
            <a:r>
              <a:rPr lang="en" sz="3200" dirty="0">
                <a:solidFill>
                  <a:schemeClr val="lt2"/>
                </a:solidFill>
                <a:latin typeface="Slido Sans 2.1 Bold" pitchFamily="2" charset="77"/>
              </a:rPr>
              <a:t>hear every voice 💪</a:t>
            </a:r>
            <a:endParaRPr sz="3200" dirty="0">
              <a:solidFill>
                <a:schemeClr val="lt2"/>
              </a:solidFill>
              <a:latin typeface="Slido Sans 2.1 Bold" pitchFamily="2" charset="77"/>
            </a:endParaRPr>
          </a:p>
        </p:txBody>
      </p:sp>
      <p:pic>
        <p:nvPicPr>
          <p:cNvPr id="257" name="Google Shape;25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4457700"/>
            <a:ext cx="6858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6"/>
          <p:cNvSpPr txBox="1"/>
          <p:nvPr/>
        </p:nvSpPr>
        <p:spPr>
          <a:xfrm>
            <a:off x="5029200" y="2541538"/>
            <a:ext cx="3657600" cy="185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lt1"/>
                </a:solidFill>
                <a:latin typeface="Slido Sans 2.1 Bold" pitchFamily="2" charset="77"/>
                <a:ea typeface="Inter"/>
                <a:cs typeface="Inter"/>
                <a:sym typeface="Inter"/>
              </a:rPr>
              <a:t>91%</a:t>
            </a:r>
            <a:br>
              <a:rPr lang="en" sz="4800" b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Of meeting organizers say that using </a:t>
            </a:r>
            <a:r>
              <a:rPr lang="en" dirty="0" err="1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b="1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includes everyone </a:t>
            </a: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in discussion</a:t>
            </a:r>
            <a:b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and </a:t>
            </a:r>
            <a:r>
              <a:rPr lang="en" b="1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gets diverse opin</a:t>
            </a:r>
            <a:r>
              <a:rPr lang="en" b="1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ions.</a:t>
            </a:r>
            <a:endParaRPr b="1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👉 Request </a:t>
            </a:r>
            <a:r>
              <a:rPr lang="en" dirty="0" err="1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Slido</a:t>
            </a: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" u="sng" dirty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here</a:t>
            </a:r>
            <a:r>
              <a:rPr lang="en" dirty="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dirty="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60" name="Google Shape;260;p46"/>
          <p:cNvSpPr txBox="1"/>
          <p:nvPr/>
        </p:nvSpPr>
        <p:spPr>
          <a:xfrm>
            <a:off x="6096000" y="457200"/>
            <a:ext cx="2590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lt2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"/>
                <a:sym typeface="Inter"/>
              </a:rPr>
              <a:t>www.slido.com</a:t>
            </a:r>
            <a:endParaRPr dirty="0">
              <a:solidFill>
                <a:schemeClr val="lt2"/>
              </a:solidFill>
              <a:latin typeface="Inter Medium" panose="02000503000000020004" pitchFamily="2" charset="0"/>
              <a:ea typeface="Inter Medium" panose="02000503000000020004" pitchFamily="2" charset="0"/>
              <a:cs typeface="Inter"/>
              <a:sym typeface="Inter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58C2B2E-9FC9-92F0-BACF-E579A8839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21501"/>
            <a:ext cx="3657600" cy="243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o 2024 (Version 1.3)">
  <a:themeElements>
    <a:clrScheme name="Simple Light">
      <a:dk1>
        <a:srgbClr val="000000"/>
      </a:dk1>
      <a:lt1>
        <a:srgbClr val="FFFFFF"/>
      </a:lt1>
      <a:dk2>
        <a:srgbClr val="FAF7F0"/>
      </a:dk2>
      <a:lt2>
        <a:srgbClr val="198038"/>
      </a:lt2>
      <a:accent1>
        <a:srgbClr val="E5B117"/>
      </a:accent1>
      <a:accent2>
        <a:srgbClr val="1C5D8C"/>
      </a:accent2>
      <a:accent3>
        <a:srgbClr val="DDECE1"/>
      </a:accent3>
      <a:accent4>
        <a:srgbClr val="FAEFD1"/>
      </a:accent4>
      <a:accent5>
        <a:srgbClr val="DDE7EE"/>
      </a:accent5>
      <a:accent6>
        <a:srgbClr val="525252"/>
      </a:accent6>
      <a:hlink>
        <a:srgbClr val="1980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393</Words>
  <Application>Microsoft Macintosh PowerPoint</Application>
  <PresentationFormat>On-screen Show (16:9)</PresentationFormat>
  <Paragraphs>40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Calibri</vt:lpstr>
      <vt:lpstr>Inter</vt:lpstr>
      <vt:lpstr>Courier New</vt:lpstr>
      <vt:lpstr>Inter Light</vt:lpstr>
      <vt:lpstr>Inter Medium</vt:lpstr>
      <vt:lpstr>Arial</vt:lpstr>
      <vt:lpstr>Slido Sans 2.1 Bold</vt:lpstr>
      <vt:lpstr>Slido 2024 (Version 1.3)</vt:lpstr>
      <vt:lpstr>Usage Guidelines</vt:lpstr>
      <vt:lpstr>Slido for Meetings at ‘Company Name’</vt:lpstr>
      <vt:lpstr>Transform your meetings with Slido</vt:lpstr>
      <vt:lpstr>The ultimate Q&amp;A tool for AMAs and Town Halls at ‘Company Name’</vt:lpstr>
      <vt:lpstr>Empowering you to hear every voice 💪</vt:lpstr>
      <vt:lpstr>Empowering you to hear every voice 💪</vt:lpstr>
      <vt:lpstr>Empowering you to hear every voice 💪</vt:lpstr>
      <vt:lpstr>Empowering you to hear every voice 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Barbora Bartosova</cp:lastModifiedBy>
  <cp:revision>3</cp:revision>
  <dcterms:modified xsi:type="dcterms:W3CDTF">2025-01-23T19:24:32Z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8f49a32-fde3-48a5-9266-b5b0972a22dc_Enabled">
    <vt:lpwstr>true</vt:lpwstr>
  </property>
  <property fmtid="{D5CDD505-2E9C-101B-9397-08002B2CF9AE}" pid="3" name="MSIP_Label_c8f49a32-fde3-48a5-9266-b5b0972a22dc_SetDate">
    <vt:lpwstr>2025-01-21T14:04:07Z</vt:lpwstr>
  </property>
  <property fmtid="{D5CDD505-2E9C-101B-9397-08002B2CF9AE}" pid="4" name="MSIP_Label_c8f49a32-fde3-48a5-9266-b5b0972a22dc_Method">
    <vt:lpwstr>Standard</vt:lpwstr>
  </property>
  <property fmtid="{D5CDD505-2E9C-101B-9397-08002B2CF9AE}" pid="5" name="MSIP_Label_c8f49a32-fde3-48a5-9266-b5b0972a22dc_Name">
    <vt:lpwstr>Cisco Confidential</vt:lpwstr>
  </property>
  <property fmtid="{D5CDD505-2E9C-101B-9397-08002B2CF9AE}" pid="6" name="MSIP_Label_c8f49a32-fde3-48a5-9266-b5b0972a22dc_SiteId">
    <vt:lpwstr>5ae1af62-9505-4097-a69a-c1553ef7840e</vt:lpwstr>
  </property>
  <property fmtid="{D5CDD505-2E9C-101B-9397-08002B2CF9AE}" pid="7" name="MSIP_Label_c8f49a32-fde3-48a5-9266-b5b0972a22dc_ActionId">
    <vt:lpwstr>5516f8cf-e5ea-44f1-85dd-ea238c479e2b</vt:lpwstr>
  </property>
  <property fmtid="{D5CDD505-2E9C-101B-9397-08002B2CF9AE}" pid="8" name="MSIP_Label_c8f49a32-fde3-48a5-9266-b5b0972a22dc_ContentBits">
    <vt:lpwstr>2</vt:lpwstr>
  </property>
  <property fmtid="{D5CDD505-2E9C-101B-9397-08002B2CF9AE}" pid="9" name="MSIP_Label_c8f49a32-fde3-48a5-9266-b5b0972a22dc_Tag">
    <vt:lpwstr>50, 3, 0, 1</vt:lpwstr>
  </property>
  <property fmtid="{D5CDD505-2E9C-101B-9397-08002B2CF9AE}" pid="10" name="ClassificationContentMarkingFooterLocations">
    <vt:lpwstr>Slido 2024 (Version 1.3):3</vt:lpwstr>
  </property>
  <property fmtid="{D5CDD505-2E9C-101B-9397-08002B2CF9AE}" pid="11" name="ClassificationContentMarkingFooterText">
    <vt:lpwstr>Cisco Confidential</vt:lpwstr>
  </property>
</Properties>
</file>