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65" r:id="rId5"/>
    <p:sldId id="282" r:id="rId6"/>
    <p:sldId id="270" r:id="rId7"/>
    <p:sldId id="283" r:id="rId8"/>
    <p:sldId id="266" r:id="rId9"/>
    <p:sldId id="284" r:id="rId10"/>
    <p:sldId id="295" r:id="rId11"/>
    <p:sldId id="262" r:id="rId12"/>
    <p:sldId id="294" r:id="rId13"/>
    <p:sldId id="302" r:id="rId14"/>
    <p:sldId id="301" r:id="rId15"/>
    <p:sldId id="30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86402"/>
  </p:normalViewPr>
  <p:slideViewPr>
    <p:cSldViewPr snapToGrid="0">
      <p:cViewPr varScale="1">
        <p:scale>
          <a:sx n="182" d="100"/>
          <a:sy n="182" d="100"/>
        </p:scale>
        <p:origin x="2792" y="160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51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8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2 Lesson 6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sounds or word parts as your teacher says a word slowly. Then say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letter. Say the sound.</a:t>
            </a:r>
          </a:p>
          <a:p>
            <a:pPr lvl="1" defTabSz="457200"/>
            <a:r>
              <a:rPr lang="pt-BR" dirty="0"/>
              <a:t>o		i		h		o		t</a:t>
            </a:r>
          </a:p>
          <a:p>
            <a:pPr lvl="1" defTabSz="457200"/>
            <a:r>
              <a:rPr lang="pt-BR" dirty="0"/>
              <a:t>a		c		m		l		o</a:t>
            </a:r>
          </a:p>
          <a:p>
            <a:pPr lvl="1" defTabSz="457200"/>
            <a:r>
              <a:rPr lang="pt-BR" dirty="0"/>
              <a:t>b		a		j		o		x</a:t>
            </a:r>
          </a:p>
          <a:p>
            <a:pPr lvl="1" defTabSz="457200"/>
            <a:r>
              <a:rPr lang="pt-BR" dirty="0"/>
              <a:t>a		p		o		d		l</a:t>
            </a:r>
          </a:p>
          <a:p>
            <a:pPr lvl="1" defTabSz="457200"/>
            <a:r>
              <a:rPr lang="pt-BR" dirty="0"/>
              <a:t>v		g		n		o		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with each picture.</a:t>
            </a:r>
          </a:p>
          <a:p>
            <a:pPr>
              <a:buFont typeface="+mj-lt"/>
              <a:buAutoNum type="alphaUcPeriod" startAt="10"/>
            </a:pP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2" y="2015620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A robin sat on a box.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6" name="Picture 2" descr="A bird sits on top of a container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6099" y="1612067"/>
            <a:ext cx="131445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A cat sat on a box.</a:t>
            </a:r>
          </a:p>
          <a:p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box had a dot.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8" name="Picture 3" descr="An open container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248" y="2961220"/>
            <a:ext cx="14192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box has a top.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Pam is in the box.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0" name="Picture 4" descr="A woman drives a yellow car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0" y="4641329"/>
            <a:ext cx="1857375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Pam is in the cab.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(J)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Bob can jot on a pad.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4" name="Picture 2" descr="A boy writes at a desk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9763" y="827882"/>
            <a:ext cx="12573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Bob can nod at a cat.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people ran from the ox.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6" name="Picture 3" descr="An animal with orange fur and a fluffy tail stands in front of a tree. People are looking at it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5201" y="2331851"/>
            <a:ext cx="1781175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people see a fox.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Pam has a job.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7" name="Picture 4" descr="A man and woman jog quickly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4538" y="4025037"/>
            <a:ext cx="104775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Sam and Nan ran to school.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287875"/>
            <a:ext cx="3505200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 pot was hot.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1" name="Picture 2" descr="Steam comes from water in a large pan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2797" y="861870"/>
            <a:ext cx="139065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276216"/>
            <a:ext cx="354370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can was hot.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dog hid the cob.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4" name="Picture 3" descr="An animal with floppy ears and a tail digs a hole to bury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672" y="2260441"/>
            <a:ext cx="1733550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dog ran after the robin.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B</a:t>
            </a:r>
            <a:r>
              <a:rPr lang="en-US" u="sng" dirty="0"/>
              <a:t>o</a:t>
            </a:r>
            <a:r>
              <a:rPr lang="en-US" dirty="0"/>
              <a:t>b	j</a:t>
            </a:r>
            <a:r>
              <a:rPr lang="en-US" u="sng" dirty="0"/>
              <a:t>o</a:t>
            </a:r>
            <a:r>
              <a:rPr lang="en-US" dirty="0"/>
              <a:t>b		l</a:t>
            </a:r>
            <a:r>
              <a:rPr lang="en-US" u="sng" dirty="0"/>
              <a:t>o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j</a:t>
            </a:r>
            <a:r>
              <a:rPr lang="en-US" u="sng" dirty="0"/>
              <a:t>o</a:t>
            </a:r>
            <a:r>
              <a:rPr lang="en-US" dirty="0"/>
              <a:t>t		h</a:t>
            </a:r>
            <a:r>
              <a:rPr lang="en-US" u="sng" dirty="0"/>
              <a:t>i</a:t>
            </a:r>
            <a:r>
              <a:rPr lang="en-US" dirty="0"/>
              <a:t>m		b</a:t>
            </a:r>
            <a:r>
              <a:rPr lang="en-US" u="sng" dirty="0"/>
              <a:t>o</a:t>
            </a:r>
            <a:r>
              <a:rPr lang="en-US" dirty="0"/>
              <a:t>x</a:t>
            </a:r>
          </a:p>
          <a:p>
            <a:pPr lvl="1" defTabSz="457200"/>
            <a:r>
              <a:rPr lang="en-US" dirty="0"/>
              <a:t>c</a:t>
            </a:r>
            <a:r>
              <a:rPr lang="en-US" u="sng" dirty="0"/>
              <a:t>a</a:t>
            </a:r>
            <a:r>
              <a:rPr lang="en-US" dirty="0"/>
              <a:t>b		c</a:t>
            </a:r>
            <a:r>
              <a:rPr lang="en-US" u="sng" dirty="0"/>
              <a:t>o</a:t>
            </a:r>
            <a:r>
              <a:rPr lang="en-US" dirty="0"/>
              <a:t>b		h</a:t>
            </a:r>
            <a:r>
              <a:rPr lang="en-US" u="sng" dirty="0"/>
              <a:t>o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tip		hit		top</a:t>
            </a:r>
          </a:p>
          <a:p>
            <a:pPr lvl="1" defTabSz="457200"/>
            <a:r>
              <a:rPr lang="en-US" dirty="0"/>
              <a:t>dot		hip		hop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da-DK" b="1" dirty="0"/>
              <a:t>mob</a:t>
            </a:r>
          </a:p>
          <a:p>
            <a:r>
              <a:rPr lang="da-DK" dirty="0"/>
              <a:t>top</a:t>
            </a:r>
          </a:p>
          <a:p>
            <a:r>
              <a:rPr lang="da-DK" dirty="0"/>
              <a:t>hop</a:t>
            </a:r>
          </a:p>
          <a:p>
            <a:r>
              <a:rPr lang="da-DK" dirty="0"/>
              <a:t>pop</a:t>
            </a:r>
          </a:p>
          <a:p>
            <a:r>
              <a:rPr lang="da-DK" dirty="0"/>
              <a:t>sop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job</a:t>
            </a:r>
          </a:p>
          <a:p>
            <a:r>
              <a:rPr lang="en-US" dirty="0"/>
              <a:t>cob</a:t>
            </a:r>
          </a:p>
          <a:p>
            <a:r>
              <a:rPr lang="en-US" dirty="0"/>
              <a:t>sob</a:t>
            </a:r>
          </a:p>
          <a:p>
            <a:r>
              <a:rPr lang="en-US" dirty="0"/>
              <a:t>mob</a:t>
            </a:r>
          </a:p>
          <a:p>
            <a:r>
              <a:rPr lang="en-US" dirty="0"/>
              <a:t>Rob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nod</a:t>
            </a:r>
          </a:p>
          <a:p>
            <a:r>
              <a:rPr lang="en-US" dirty="0"/>
              <a:t>rod</a:t>
            </a:r>
          </a:p>
          <a:p>
            <a:r>
              <a:rPr lang="en-US" dirty="0"/>
              <a:t>cod</a:t>
            </a:r>
          </a:p>
          <a:p>
            <a:r>
              <a:rPr lang="en-US" dirty="0"/>
              <a:t>pod</a:t>
            </a:r>
          </a:p>
          <a:p>
            <a:r>
              <a:rPr lang="en-US" dirty="0"/>
              <a:t>sod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895350">
              <a:lnSpc>
                <a:spcPts val="5600"/>
              </a:lnSpc>
              <a:spcBef>
                <a:spcPts val="0"/>
              </a:spcBef>
              <a:buNone/>
              <a:tabLst>
                <a:tab pos="2417763" algn="ctr"/>
                <a:tab pos="4030663" algn="ctr"/>
                <a:tab pos="5918200" algn="ctr"/>
                <a:tab pos="7264400" algn="ctr"/>
              </a:tabLst>
            </a:pPr>
            <a:r>
              <a:rPr lang="en-US" dirty="0"/>
              <a:t>robin	solid	bobcat	canvas		catnap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you		of			some		 from		after</a:t>
            </a:r>
          </a:p>
          <a:p>
            <a:pPr marL="457200" lvl="1" indent="0" defTabSz="457200">
              <a:buNone/>
            </a:pPr>
            <a:r>
              <a:rPr lang="en-US" dirty="0"/>
              <a:t>and		no			go			water		are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45616" y="2567197"/>
            <a:ext cx="37363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9251" y="2569283"/>
            <a:ext cx="24242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14650" y="2576903"/>
            <a:ext cx="34319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57849" y="2575861"/>
            <a:ext cx="23465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78324" y="2567197"/>
            <a:ext cx="46672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45050" y="2569283"/>
            <a:ext cx="38735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61101" y="2567197"/>
            <a:ext cx="43179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92900" y="2569283"/>
            <a:ext cx="42545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26500" y="2574817"/>
            <a:ext cx="38100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07500" y="2574817"/>
            <a:ext cx="43815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5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151.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 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682695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54902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Decodable Sentence Expansion</a:t>
            </a:r>
            <a:r>
              <a:rPr lang="en-US" b="1" dirty="0"/>
              <a:t> </a:t>
            </a:r>
            <a:r>
              <a:rPr lang="en-US" dirty="0"/>
              <a:t>Read each set of sentences. Then expand the last sentence by telling </a:t>
            </a:r>
            <a:r>
              <a:rPr lang="en-US" b="1" dirty="0"/>
              <a:t>when</a:t>
            </a:r>
            <a:r>
              <a:rPr lang="en-US" dirty="0"/>
              <a:t>. Select the picture that goes with each set.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Can you see?</a:t>
            </a:r>
            <a:br>
              <a:rPr lang="en-US" dirty="0"/>
            </a:br>
            <a:r>
              <a:rPr lang="en-US" dirty="0"/>
              <a:t>Can you see the robin?</a:t>
            </a:r>
            <a:br>
              <a:rPr lang="en-US" dirty="0"/>
            </a:br>
            <a:r>
              <a:rPr lang="en-US" dirty="0"/>
              <a:t>Can you see the robin from the top of the school?</a:t>
            </a:r>
            <a:br>
              <a:rPr lang="en-US" dirty="0"/>
            </a:br>
            <a:r>
              <a:rPr lang="en-US" dirty="0"/>
              <a:t>. . . , can you see the robin from the top of </a:t>
            </a:r>
            <a:br>
              <a:rPr lang="en-US" dirty="0"/>
            </a:br>
            <a:r>
              <a:rPr lang="en-US" dirty="0"/>
              <a:t>the school?				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9" name="Picture 2" descr="A set of three drawers with a black circle on the top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7675" y="3266025"/>
            <a:ext cx="2124075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Text (H) — cont’d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The box had a dot.</a:t>
            </a:r>
            <a:br>
              <a:rPr lang="en-US" dirty="0"/>
            </a:br>
            <a:r>
              <a:rPr lang="en-US" dirty="0"/>
              <a:t>The box had a dot on the top.</a:t>
            </a:r>
            <a:br>
              <a:rPr lang="en-US" dirty="0"/>
            </a:br>
            <a:r>
              <a:rPr lang="en-US" dirty="0"/>
              <a:t>The box had a big dot on the top.</a:t>
            </a:r>
            <a:br>
              <a:rPr lang="en-US" dirty="0"/>
            </a:br>
            <a:r>
              <a:rPr lang="en-US" dirty="0"/>
              <a:t>. . . , the box had a big dot on the top.								_____</a:t>
            </a:r>
          </a:p>
          <a:p>
            <a:pPr marL="914400" lvl="1" indent="-457200">
              <a:buFont typeface="+mj-lt"/>
              <a:buAutoNum type="arabicPeriod" startAt="2"/>
            </a:pPr>
            <a:endParaRPr lang="en-US" dirty="0"/>
          </a:p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Pam had a job.</a:t>
            </a:r>
            <a:br>
              <a:rPr lang="en-US" dirty="0"/>
            </a:br>
            <a:r>
              <a:rPr lang="en-US" dirty="0"/>
              <a:t>Pam had a job in a lab.</a:t>
            </a:r>
            <a:br>
              <a:rPr lang="en-US" dirty="0"/>
            </a:br>
            <a:r>
              <a:rPr lang="en-US" dirty="0"/>
              <a:t>Pam had a job in a top lab.</a:t>
            </a:r>
            <a:br>
              <a:rPr lang="en-US" dirty="0"/>
            </a:br>
            <a:r>
              <a:rPr lang="en-US" dirty="0"/>
              <a:t>. . . , Pam had a job in a top lab. 						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8" name="Picture 2" descr="A woman wearing a white coat holds a glass test tub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629" y="1041726"/>
            <a:ext cx="2333625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 descr="Outside of a window a bird sits in a tree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1120" y="3363245"/>
            <a:ext cx="2276475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5952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991" y="23337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Bob got a ________ with his cab.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8216248" y="256207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jab			job			him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991" y="30104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top of the ________ is big.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8216248" y="323875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box			bad		bit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991" y="37132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________ ran from the bobcat.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8216248" y="391544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fix			fat			fox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442987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Did you see the rabbit ________?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464433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hip			hop		tip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514651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Nan can ________ to Bob.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536098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nod		not			jot</a:t>
            </a:r>
          </a:p>
        </p:txBody>
      </p:sp>
    </p:spTree>
    <p:extLst>
      <p:ext uri="{BB962C8B-B14F-4D97-AF65-F5344CB8AC3E}">
        <p14:creationId xmlns:p14="http://schemas.microsoft.com/office/powerpoint/2010/main" val="3693037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06984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Can ________ visit the cabin with you?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1122935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bib			Bob		dot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46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 ________ cannot rot.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1751926"/>
            <a:ext cx="3388659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him			hit			ham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492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Nat got ________ of some water.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2493658"/>
            <a:ext cx="370773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rid			rip			tip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16594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Bob had a ________ of the school.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235390"/>
            <a:ext cx="38855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mop		man		map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8856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Nan has a ________ of hats.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955054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lot			lit			bit</a:t>
            </a:r>
          </a:p>
        </p:txBody>
      </p:sp>
    </p:spTree>
    <p:extLst>
      <p:ext uri="{BB962C8B-B14F-4D97-AF65-F5344CB8AC3E}">
        <p14:creationId xmlns:p14="http://schemas.microsoft.com/office/powerpoint/2010/main" val="4105038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7F9241D-20F4-4AC0-9258-FB4107675DD5}"/>
</file>

<file path=docProps/app.xml><?xml version="1.0" encoding="utf-8"?>
<Properties xmlns="http://schemas.openxmlformats.org/officeDocument/2006/extended-properties" xmlns:vt="http://schemas.openxmlformats.org/officeDocument/2006/docPropsVTypes">
  <TotalTime>64756</TotalTime>
  <Words>869</Words>
  <Application>Microsoft Macintosh PowerPoint</Application>
  <PresentationFormat>Widescreen</PresentationFormat>
  <Paragraphs>124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Regular</vt:lpstr>
      <vt:lpstr>Calibri</vt:lpstr>
      <vt:lpstr>Calibri Light</vt:lpstr>
      <vt:lpstr>Office Theme</vt:lpstr>
      <vt:lpstr>Say Sounds (A–B)</vt:lpstr>
      <vt:lpstr>Read Words (C) </vt:lpstr>
      <vt:lpstr>Read Words (D) </vt:lpstr>
      <vt:lpstr>Read Words (E–F) </vt:lpstr>
      <vt:lpstr>Spell Words (G) </vt:lpstr>
      <vt:lpstr>Read Text (H) </vt:lpstr>
      <vt:lpstr>Read Text (H) — cont’d</vt:lpstr>
      <vt:lpstr>Independent Practice (I) </vt:lpstr>
      <vt:lpstr>Independent Practice (I) — cont’d </vt:lpstr>
      <vt:lpstr>Independent Practice (J)</vt:lpstr>
      <vt:lpstr>Independent Practice (J) — cont’d </vt:lpstr>
      <vt:lpstr>Independent Practice (J)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561</cp:revision>
  <dcterms:created xsi:type="dcterms:W3CDTF">2023-03-21T18:49:30Z</dcterms:created>
  <dcterms:modified xsi:type="dcterms:W3CDTF">2024-01-23T07:26:00Z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