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39" r:id="rId15"/>
    <p:sldId id="317" r:id="rId16"/>
    <p:sldId id="322" r:id="rId17"/>
    <p:sldId id="328" r:id="rId18"/>
    <p:sldId id="340" r:id="rId19"/>
    <p:sldId id="323" r:id="rId20"/>
    <p:sldId id="302" r:id="rId21"/>
    <p:sldId id="303" r:id="rId22"/>
    <p:sldId id="333" r:id="rId23"/>
    <p:sldId id="307" r:id="rId24"/>
    <p:sldId id="336" r:id="rId25"/>
    <p:sldId id="338" r:id="rId26"/>
    <p:sldId id="341" r:id="rId27"/>
    <p:sldId id="34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155552-44AF-186F-6C82-A3F45DDA41C6}" v="3" dt="2024-04-11T15:33:03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2" autoAdjust="0"/>
    <p:restoredTop sz="86436"/>
  </p:normalViewPr>
  <p:slideViewPr>
    <p:cSldViewPr snapToGrid="0">
      <p:cViewPr varScale="1">
        <p:scale>
          <a:sx n="154" d="100"/>
          <a:sy n="154" d="100"/>
        </p:scale>
        <p:origin x="1584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9C155552-44AF-186F-6C82-A3F45DDA41C6}"/>
    <pc:docChg chg="modSld">
      <pc:chgData name="Sarah Zelinke" userId="S::szelinke@cainc.com::d5a61b94-e317-40d3-bef2-b59288a0210b" providerId="AD" clId="Web-{9C155552-44AF-186F-6C82-A3F45DDA41C6}" dt="2024-04-11T15:33:03.037" v="2" actId="20577"/>
      <pc:docMkLst>
        <pc:docMk/>
      </pc:docMkLst>
      <pc:sldChg chg="modSp">
        <pc:chgData name="Sarah Zelinke" userId="S::szelinke@cainc.com::d5a61b94-e317-40d3-bef2-b59288a0210b" providerId="AD" clId="Web-{9C155552-44AF-186F-6C82-A3F45DDA41C6}" dt="2024-04-11T15:33:03.037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9C155552-44AF-186F-6C82-A3F45DDA41C6}" dt="2024-04-11T15:33:03.037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095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1" r:id="rId15"/>
    <p:sldLayoutId id="2147483672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</a:t>
            </a:r>
            <a:r>
              <a:rPr lang="en-IN" b="1" dirty="0"/>
              <a:t>s</a:t>
            </a:r>
            <a:r>
              <a:rPr lang="en-IN" b="1" u="sng" dirty="0"/>
              <a:t>aw</a:t>
            </a:r>
            <a:r>
              <a:rPr lang="en-IN" b="1" dirty="0"/>
              <a:t> 	f</a:t>
            </a:r>
            <a:r>
              <a:rPr lang="en-IN" b="1" u="sng" dirty="0"/>
              <a:t>au</a:t>
            </a:r>
            <a:r>
              <a:rPr lang="en-IN" b="1" dirty="0"/>
              <a:t>lt</a:t>
            </a:r>
            <a:endParaRPr lang="pt-BR" dirty="0"/>
          </a:p>
          <a:p>
            <a:pPr lvl="1" defTabSz="457200"/>
            <a:r>
              <a:rPr lang="pt-BR" dirty="0"/>
              <a:t>aw		igh		au		ee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i	</a:t>
            </a:r>
            <a:r>
              <a:rPr lang="pt-BR" dirty="0">
                <a:latin typeface="Arial"/>
                <a:cs typeface="Arial"/>
              </a:rPr>
              <a:t>	aw		oo	</a:t>
            </a:r>
            <a:r>
              <a:rPr lang="pt-BR" b="1" dirty="0">
                <a:latin typeface="Arial"/>
                <a:cs typeface="Arial"/>
              </a:rPr>
              <a:t>	u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au	</a:t>
            </a:r>
            <a:r>
              <a:rPr lang="pt-BR" b="1" dirty="0">
                <a:latin typeface="Arial"/>
                <a:cs typeface="Arial"/>
              </a:rPr>
              <a:t>	e</a:t>
            </a:r>
            <a:r>
              <a:rPr lang="pt-BR" dirty="0">
                <a:latin typeface="Arial"/>
                <a:cs typeface="Arial"/>
              </a:rPr>
              <a:t>		ea		oa</a:t>
            </a:r>
          </a:p>
          <a:p>
            <a:pPr lvl="1" defTabSz="457200"/>
            <a:r>
              <a:rPr lang="pt-BR" dirty="0"/>
              <a:t>oo		ai		aw		ow</a:t>
            </a:r>
          </a:p>
          <a:p>
            <a:pPr lvl="1" defTabSz="45720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the story?</a:t>
            </a:r>
          </a:p>
          <a:p>
            <a:pPr marL="0" indent="0">
              <a:buNone/>
            </a:pPr>
            <a:r>
              <a:rPr lang="en-US" dirty="0"/>
              <a:t>	 The main characters in the story are ________________.</a:t>
            </a:r>
          </a:p>
          <a:p>
            <a:pPr marL="0" indent="0">
              <a:buNone/>
            </a:pPr>
            <a:r>
              <a:rPr lang="en-US" b="1" dirty="0"/>
              <a:t>What was Paul’s problem?</a:t>
            </a:r>
          </a:p>
          <a:p>
            <a:pPr marL="0" indent="0">
              <a:buNone/>
            </a:pPr>
            <a:r>
              <a:rPr lang="en-US" dirty="0"/>
              <a:t>	 Paul’s problem was he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7640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64473"/>
            <a:ext cx="6871807" cy="85140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may agree or disagree about what makes good</a:t>
            </a:r>
            <a:br>
              <a:rPr lang="en-US" sz="1600" dirty="0"/>
            </a:br>
            <a:r>
              <a:rPr lang="en-US" sz="1600" dirty="0"/>
              <a:t>art. Each person has a right to an opinion about works of art. Read on to </a:t>
            </a:r>
            <a:br>
              <a:rPr lang="en-US" sz="1600" dirty="0"/>
            </a:br>
            <a:r>
              <a:rPr lang="en-US" sz="1600" dirty="0"/>
              <a:t>find out what Paul thinks about the art he sees.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00137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Paul and Alfonso got to the lawn on the east side </a:t>
            </a:r>
            <a:br>
              <a:rPr lang="en-US" sz="1800" dirty="0"/>
            </a:br>
            <a:r>
              <a:rPr lang="en-US" sz="1800" dirty="0"/>
              <a:t>of the park, they saw lots of people. Some were selling things, </a:t>
            </a:r>
            <a:br>
              <a:rPr lang="en-US" sz="1800" dirty="0"/>
            </a:br>
            <a:r>
              <a:rPr lang="en-US" sz="1800" dirty="0"/>
              <a:t>but many others were just looking. Paul and Alfonso locked </a:t>
            </a:r>
            <a:br>
              <a:rPr lang="en-US" sz="1800" dirty="0"/>
            </a:br>
            <a:r>
              <a:rPr lang="en-US" sz="1800" dirty="0"/>
              <a:t>up the bikes. Then they went to see what the artists had </a:t>
            </a:r>
            <a:br>
              <a:rPr lang="en-US" sz="1800" dirty="0"/>
            </a:br>
            <a:r>
              <a:rPr lang="en-US" sz="1800" dirty="0"/>
              <a:t>made.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“Look at this!” Paul said. “It’s a straw stuck to the side of </a:t>
            </a:r>
            <a:br>
              <a:rPr lang="en-US" sz="1800" dirty="0"/>
            </a:br>
            <a:r>
              <a:rPr lang="en-US" sz="1800" dirty="0"/>
              <a:t>a box. Is this art? It has a name, too. It’s called ‘Straw Dream.’ </a:t>
            </a:r>
            <a:br>
              <a:rPr lang="en-US" sz="1800" dirty="0"/>
            </a:br>
            <a:r>
              <a:rPr lang="en-US" sz="1800" dirty="0"/>
              <a:t>You can own it for $45. That costs a lot. I hope this work of </a:t>
            </a:r>
            <a:br>
              <a:rPr lang="en-US" sz="1800" dirty="0"/>
            </a:br>
            <a:r>
              <a:rPr lang="en-US" sz="1800" dirty="0"/>
              <a:t>art is not a fraud. Let’s go to the other end of this row.”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31236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114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138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160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203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750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387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40247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the way, they paused to look at a painting of a man </a:t>
            </a:r>
            <a:br>
              <a:rPr lang="en-US" sz="1800" dirty="0"/>
            </a:br>
            <a:r>
              <a:rPr lang="en-US" sz="1800" dirty="0"/>
              <a:t>with a hawk sitting on his hand. “It looks like that man was </a:t>
            </a:r>
            <a:br>
              <a:rPr lang="en-US" sz="1800" dirty="0"/>
            </a:br>
            <a:r>
              <a:rPr lang="en-US" sz="1800" dirty="0"/>
              <a:t>training the hawk,” said Alfonso. “The hawk is gripping the </a:t>
            </a:r>
            <a:br>
              <a:rPr lang="en-US" sz="1800" dirty="0"/>
            </a:br>
            <a:r>
              <a:rPr lang="en-US" sz="1800" dirty="0"/>
              <a:t>man’s hand with its claws.”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71346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217</a:t>
            </a:r>
          </a:p>
          <a:p>
            <a:r>
              <a:rPr lang="en-US" dirty="0"/>
              <a:t>230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is this part of the story happening?</a:t>
            </a:r>
          </a:p>
          <a:p>
            <a:pPr marL="0" indent="0">
              <a:buNone/>
            </a:pPr>
            <a:r>
              <a:rPr lang="en-US" dirty="0"/>
              <a:t>	 This part of the story is happening at ________________.</a:t>
            </a:r>
          </a:p>
          <a:p>
            <a:pPr marL="0" indent="0">
              <a:buNone/>
            </a:pPr>
            <a:r>
              <a:rPr lang="en-US" b="1" dirty="0"/>
              <a:t>What did Paul think of the straw stuck to the side of a box?</a:t>
            </a:r>
          </a:p>
          <a:p>
            <a:pPr marL="0" indent="0">
              <a:buNone/>
            </a:pPr>
            <a:r>
              <a:rPr lang="en-US" dirty="0"/>
              <a:t>	 Paul thought the straw stuck to the side of a box ________________.</a:t>
            </a:r>
          </a:p>
          <a:p>
            <a:pPr marL="0" indent="0">
              <a:buNone/>
            </a:pPr>
            <a:r>
              <a:rPr lang="en-US" b="1" dirty="0"/>
              <a:t>What did Alfonso think about the painting of a man with a hawk?</a:t>
            </a:r>
          </a:p>
          <a:p>
            <a:pPr marL="0" indent="0">
              <a:buNone/>
            </a:pPr>
            <a:r>
              <a:rPr lang="en-US" dirty="0"/>
              <a:t>	 Alfonso thought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480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82875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 Paul certainly has opinions (thoughts) about the art he </a:t>
            </a:r>
            <a:br>
              <a:rPr lang="en-US" sz="1600" dirty="0"/>
            </a:br>
            <a:r>
              <a:rPr lang="en-US" sz="1600" dirty="0"/>
              <a:t>sees. He is critical of some art that he thinks is bad. But there is other art </a:t>
            </a:r>
            <a:br>
              <a:rPr lang="en-US" sz="1600" dirty="0"/>
            </a:br>
            <a:r>
              <a:rPr lang="en-US" sz="1600" dirty="0"/>
              <a:t>that Paul really admires.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07418"/>
            <a:ext cx="6528547" cy="309739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Paul and Alfonso went on. They came to a booth where </a:t>
            </a:r>
            <a:br>
              <a:rPr lang="en-US" sz="1800" dirty="0"/>
            </a:br>
            <a:r>
              <a:rPr lang="en-US" sz="1800" dirty="0"/>
              <a:t>a man on a stool was making ink drawings of people. The </a:t>
            </a:r>
            <a:br>
              <a:rPr lang="en-US" sz="1800" dirty="0"/>
            </a:br>
            <a:r>
              <a:rPr lang="en-US" sz="1800" dirty="0"/>
              <a:t>artist worked very fast, and his drawings were flawless, </a:t>
            </a:r>
            <a:br>
              <a:rPr lang="en-US" sz="1800" dirty="0"/>
            </a:br>
            <a:r>
              <a:rPr lang="en-US" sz="1800" dirty="0"/>
              <a:t>perfect. “What a remarkable likeness for such fast work!” </a:t>
            </a:r>
            <a:br>
              <a:rPr lang="en-US" sz="1800" dirty="0"/>
            </a:br>
            <a:r>
              <a:rPr lang="en-US" sz="1800" dirty="0"/>
              <a:t>Paul said in surprise. “Some of this art is art after all!”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Alfonso asked, “Have you seen what you needed to see, </a:t>
            </a:r>
            <a:br>
              <a:rPr lang="en-US" sz="1800" dirty="0"/>
            </a:br>
            <a:r>
              <a:rPr lang="en-US" sz="1800" dirty="0"/>
              <a:t>Paul? Can we go?”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00832"/>
            <a:ext cx="598579" cy="2828362"/>
          </a:xfrm>
        </p:spPr>
        <p:txBody>
          <a:bodyPr>
            <a:noAutofit/>
          </a:bodyPr>
          <a:lstStyle/>
          <a:p>
            <a:r>
              <a:rPr lang="en-US" dirty="0"/>
              <a:t>258</a:t>
            </a:r>
          </a:p>
          <a:p>
            <a:r>
              <a:rPr lang="en-US" dirty="0"/>
              <a:t>269</a:t>
            </a:r>
          </a:p>
          <a:p>
            <a:r>
              <a:rPr lang="en-US" dirty="0"/>
              <a:t>281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311</a:t>
            </a:r>
          </a:p>
          <a:p>
            <a:r>
              <a:rPr lang="en-US" dirty="0"/>
              <a:t>321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629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4618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“There is one more thing,” said Paul with a grin. “When </a:t>
            </a:r>
            <a:br>
              <a:rPr lang="en-US" sz="1800" dirty="0"/>
            </a:br>
            <a:r>
              <a:rPr lang="en-US" sz="1800" dirty="0"/>
              <a:t>I saw Jade, she said we had to see a painting down this way. </a:t>
            </a:r>
            <a:br>
              <a:rPr lang="en-US" sz="1800" dirty="0"/>
            </a:br>
            <a:r>
              <a:rPr lang="en-US" sz="1800" dirty="0"/>
              <a:t>The painting is called ‘Artist’s Flaw.’ It’s all white with a black </a:t>
            </a:r>
            <a:br>
              <a:rPr lang="en-US" sz="1800" dirty="0"/>
            </a:br>
            <a:r>
              <a:rPr lang="en-US" sz="1800" dirty="0"/>
              <a:t>border. I want to chat with the artist about how it was made. </a:t>
            </a:r>
            <a:br>
              <a:rPr lang="en-US" sz="1800" dirty="0"/>
            </a:br>
            <a:r>
              <a:rPr lang="en-US" sz="1800" dirty="0"/>
              <a:t>All the art we have seen today is helping me make sense of </a:t>
            </a:r>
            <a:br>
              <a:rPr lang="en-US" sz="1800" dirty="0"/>
            </a:br>
            <a:r>
              <a:rPr lang="en-US" sz="1800" dirty="0"/>
              <a:t>how to look at art. Let’s go see it.”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0866"/>
            <a:ext cx="598579" cy="3115435"/>
          </a:xfrm>
        </p:spPr>
        <p:txBody>
          <a:bodyPr>
            <a:noAutofit/>
          </a:bodyPr>
          <a:lstStyle/>
          <a:p>
            <a:r>
              <a:rPr lang="en-US" dirty="0"/>
              <a:t>325</a:t>
            </a:r>
          </a:p>
          <a:p>
            <a:r>
              <a:rPr lang="en-US" dirty="0"/>
              <a:t>336</a:t>
            </a:r>
          </a:p>
          <a:p>
            <a:r>
              <a:rPr lang="en-US" dirty="0"/>
              <a:t>350</a:t>
            </a:r>
          </a:p>
          <a:p>
            <a:r>
              <a:rPr lang="en-US" dirty="0"/>
              <a:t>362</a:t>
            </a:r>
          </a:p>
          <a:p>
            <a:r>
              <a:rPr lang="en-US" dirty="0"/>
              <a:t>375</a:t>
            </a:r>
          </a:p>
          <a:p>
            <a:r>
              <a:rPr lang="en-US" dirty="0"/>
              <a:t>388</a:t>
            </a:r>
          </a:p>
          <a:p>
            <a:r>
              <a:rPr lang="en-US" dirty="0"/>
              <a:t>397</a:t>
            </a:r>
          </a:p>
        </p:txBody>
      </p:sp>
    </p:spTree>
    <p:extLst>
      <p:ext uri="{BB962C8B-B14F-4D97-AF65-F5344CB8AC3E}">
        <p14:creationId xmlns:p14="http://schemas.microsoft.com/office/powerpoint/2010/main" val="596410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Paul think of the ink drawings he saw?</a:t>
            </a:r>
          </a:p>
          <a:p>
            <a:pPr marL="0" indent="0">
              <a:buNone/>
            </a:pPr>
            <a:r>
              <a:rPr lang="en-US" dirty="0"/>
              <a:t>	 Paul thought the ink drawings were ________________.</a:t>
            </a:r>
          </a:p>
          <a:p>
            <a:pPr marL="0" indent="0">
              <a:buNone/>
            </a:pPr>
            <a:r>
              <a:rPr lang="en-US" b="1" dirty="0"/>
              <a:t>Why did Paul want to stay when Alfonso wanted to leave?</a:t>
            </a:r>
          </a:p>
          <a:p>
            <a:pPr marL="0" indent="0">
              <a:buNone/>
            </a:pPr>
            <a:r>
              <a:rPr lang="en-US" dirty="0"/>
              <a:t>	 Paul wanted to stay because ________________.</a:t>
            </a:r>
          </a:p>
          <a:p>
            <a:pPr marL="0" indent="0">
              <a:buNone/>
            </a:pPr>
            <a:r>
              <a:rPr lang="en-US" b="1" dirty="0"/>
              <a:t>What did Paul think about the art at the end of the story?</a:t>
            </a:r>
          </a:p>
          <a:p>
            <a:pPr marL="0" indent="0">
              <a:buNone/>
            </a:pPr>
            <a:r>
              <a:rPr lang="en-US" dirty="0"/>
              <a:t>	 Paul said he could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Two boys are looking at a painting of a man with a strong fast bird of prey sitting on his arm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77" y="2792945"/>
            <a:ext cx="255270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boy sits on the steps of the school. Another boy walks up holding his bik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94" y="2783419"/>
            <a:ext cx="2571750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Two boys are looking at a man painting in a space where he sits on a seat without back or arms and a female model is in front of him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70" y="2735795"/>
            <a:ext cx="2571750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0484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860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6838"/>
            <a:ext cx="10363200" cy="32007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story is about 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Paul’s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Paul’s problem was he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3791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part of the story happening?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part of the story is happening at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Paul think of the straw stuck to the side of the box?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Paul’s thinking was that it 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Alfonso think about the painting of a man with a hawk?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Alfonso’s thinking was that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y</a:t>
            </a:r>
            <a:r>
              <a:rPr lang="en-US" u="sng" dirty="0"/>
              <a:t>aw</a:t>
            </a:r>
            <a:r>
              <a:rPr lang="en-US" dirty="0"/>
              <a:t>n		fr</a:t>
            </a:r>
            <a:r>
              <a:rPr lang="en-US" u="sng" dirty="0"/>
              <a:t>au</a:t>
            </a:r>
            <a:r>
              <a:rPr lang="en-US" dirty="0"/>
              <a:t>d		h</a:t>
            </a:r>
            <a:r>
              <a:rPr lang="en-US" u="sng" dirty="0"/>
              <a:t>aw</a:t>
            </a:r>
            <a:r>
              <a:rPr lang="en-US" dirty="0"/>
              <a:t>k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au</a:t>
            </a:r>
            <a:r>
              <a:rPr lang="en-US" dirty="0"/>
              <a:t>l		fl</a:t>
            </a:r>
            <a:r>
              <a:rPr lang="en-US" u="sng" dirty="0"/>
              <a:t>oa</a:t>
            </a:r>
            <a:r>
              <a:rPr lang="en-US" dirty="0"/>
              <a:t>t		dr</a:t>
            </a:r>
            <a:r>
              <a:rPr lang="en-US" u="sng" dirty="0"/>
              <a:t>aw</a:t>
            </a:r>
          </a:p>
          <a:p>
            <a:pPr lvl="1" defTabSz="457200"/>
            <a:r>
              <a:rPr lang="en-US" dirty="0"/>
              <a:t>spool		crawl		cool</a:t>
            </a:r>
          </a:p>
          <a:p>
            <a:pPr lvl="1" defTabSz="457200"/>
            <a:r>
              <a:rPr lang="en-US" dirty="0"/>
              <a:t>lawn		loan		cause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3791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Paul think of the ink drawings he saw?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Paul’s thinking was that they were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Paul want to stay when Alfonso wanted to leave?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 wanted to stay because he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did Paul think about art at the end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Paul said he could 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777839"/>
            <a:ext cx="922472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My mother finished law school, and now she is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6310811" y="2458569"/>
            <a:ext cx="3659099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yawn 	lawyer		crawl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078830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That ________ of your dog looks just like him.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1111173" y="3743179"/>
            <a:ext cx="4345772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drawing 	August 	hawk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31557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people find the film boring, they may start to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6113235" y="5208398"/>
            <a:ext cx="444660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haul 	yawn 	crawl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It was my cat’s ________ that the vase fell off the shelf.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138476" y="1431646"/>
            <a:ext cx="430934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fault	 haul 	fraud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197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Who is the ________ of the report about Mars?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1372943" y="2637600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exhaust 	auburn 	author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227658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 will use the ________ to cut the grass.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1601766" y="4004499"/>
            <a:ext cx="3684363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lawyer 	draw 	lawnmower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 </a:t>
            </a:r>
            <a:endParaRPr lang="en-US" dirty="0">
              <a:effectLst/>
            </a:endParaRP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903203"/>
            <a:ext cx="561753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Ted will fill the cup with water for the third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time. Ted will ___________ the cup.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90064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return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refill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replay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560095"/>
            <a:ext cx="61810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drawing looks just like Austin. The drawing</a:t>
            </a:r>
          </a:p>
          <a:p>
            <a:pPr indent="-457200"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is a perfect ___________ of Austin.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54725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madness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coolness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likeness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5092107"/>
            <a:ext cx="592587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Lee thanked my brothers for helping her.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Lee was very ___________ to them.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5095549"/>
            <a:ext cx="3388659" cy="8806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painful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grateful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boastful</a:t>
            </a:r>
          </a:p>
        </p:txBody>
      </p:sp>
    </p:spTree>
    <p:extLst>
      <p:ext uri="{BB962C8B-B14F-4D97-AF65-F5344CB8AC3E}">
        <p14:creationId xmlns:p14="http://schemas.microsoft.com/office/powerpoint/2010/main" val="2252644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286489"/>
            <a:ext cx="561753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road went on and on for miles.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road seemed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283929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helpless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nameless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endless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000721"/>
            <a:ext cx="61810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You can take the TV from one room to another.</a:t>
            </a:r>
          </a:p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TV 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998512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portable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reachable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drinkable</a:t>
            </a:r>
          </a:p>
        </p:txBody>
      </p:sp>
    </p:spTree>
    <p:extLst>
      <p:ext uri="{BB962C8B-B14F-4D97-AF65-F5344CB8AC3E}">
        <p14:creationId xmlns:p14="http://schemas.microsoft.com/office/powerpoint/2010/main" val="114545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yawn</a:t>
            </a:r>
          </a:p>
          <a:p>
            <a:r>
              <a:rPr lang="it-IT" dirty="0"/>
              <a:t>dawn</a:t>
            </a:r>
          </a:p>
          <a:p>
            <a:r>
              <a:rPr lang="it-IT" dirty="0"/>
              <a:t>fawn</a:t>
            </a:r>
          </a:p>
          <a:p>
            <a:r>
              <a:rPr lang="it-IT" dirty="0"/>
              <a:t>lawn</a:t>
            </a:r>
          </a:p>
          <a:p>
            <a:r>
              <a:rPr lang="it-IT" dirty="0"/>
              <a:t>drawn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saw</a:t>
            </a:r>
          </a:p>
          <a:p>
            <a:r>
              <a:rPr lang="en-US" dirty="0"/>
              <a:t>raw</a:t>
            </a:r>
          </a:p>
          <a:p>
            <a:r>
              <a:rPr lang="en-US" dirty="0"/>
              <a:t>paw</a:t>
            </a:r>
          </a:p>
          <a:p>
            <a:r>
              <a:rPr lang="en-US" dirty="0"/>
              <a:t>claw</a:t>
            </a:r>
          </a:p>
          <a:p>
            <a:r>
              <a:rPr lang="en-US" dirty="0"/>
              <a:t>draw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bawl</a:t>
            </a:r>
          </a:p>
          <a:p>
            <a:r>
              <a:rPr lang="en-US" dirty="0"/>
              <a:t>shawl</a:t>
            </a:r>
          </a:p>
          <a:p>
            <a:r>
              <a:rPr lang="en-US" dirty="0"/>
              <a:t>crawl</a:t>
            </a:r>
          </a:p>
          <a:p>
            <a:r>
              <a:rPr lang="en-US" dirty="0"/>
              <a:t>brawl</a:t>
            </a:r>
          </a:p>
          <a:p>
            <a:r>
              <a:rPr lang="en-US" dirty="0"/>
              <a:t>sprawl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</a:t>
            </a:r>
            <a:r>
              <a:rPr lang="en-US" dirty="0"/>
              <a:t>xh</a:t>
            </a:r>
            <a:r>
              <a:rPr lang="en-US" u="sng" dirty="0"/>
              <a:t>au</a:t>
            </a:r>
            <a:r>
              <a:rPr lang="en-US" dirty="0"/>
              <a:t>st		l</a:t>
            </a:r>
            <a:r>
              <a:rPr lang="en-US" u="sng" dirty="0"/>
              <a:t>aw</a:t>
            </a:r>
            <a:r>
              <a:rPr lang="en-US" dirty="0"/>
              <a:t>y</a:t>
            </a:r>
            <a:r>
              <a:rPr lang="en-US" u="sng" dirty="0"/>
              <a:t>er</a:t>
            </a:r>
            <a:r>
              <a:rPr lang="en-US" dirty="0"/>
              <a:t>			</a:t>
            </a:r>
            <a:r>
              <a:rPr lang="en-US" u="sng" dirty="0"/>
              <a:t>au</a:t>
            </a:r>
            <a:r>
              <a:rPr lang="en-US" dirty="0"/>
              <a:t>th</a:t>
            </a:r>
            <a:r>
              <a:rPr lang="en-US" u="sng" dirty="0"/>
              <a:t>or</a:t>
            </a:r>
            <a:r>
              <a:rPr lang="en-US" dirty="0"/>
              <a:t>			August			</a:t>
            </a:r>
            <a:r>
              <a:rPr lang="en-US" u="sng" dirty="0"/>
              <a:t>i</a:t>
            </a:r>
            <a:r>
              <a:rPr lang="en-US" dirty="0"/>
              <a:t>gl</a:t>
            </a:r>
            <a:r>
              <a:rPr lang="en-US" u="sng" dirty="0"/>
              <a:t>oo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p</a:t>
            </a:r>
            <a:r>
              <a:rPr lang="en-US" u="sng" dirty="0"/>
              <a:t>au</a:t>
            </a:r>
            <a:r>
              <a:rPr lang="en-US" dirty="0"/>
              <a:t>p</a:t>
            </a:r>
            <a:r>
              <a:rPr lang="en-US" u="sng" dirty="0"/>
              <a:t>er</a:t>
            </a:r>
            <a:r>
              <a:rPr lang="en-US" dirty="0"/>
              <a:t>			dr</a:t>
            </a:r>
            <a:r>
              <a:rPr lang="en-US" u="sng" dirty="0"/>
              <a:t>aw</a:t>
            </a:r>
            <a:r>
              <a:rPr lang="en-US" dirty="0"/>
              <a:t>ing		l</a:t>
            </a:r>
            <a:r>
              <a:rPr lang="en-US" u="sng" dirty="0"/>
              <a:t>aw</a:t>
            </a:r>
            <a:r>
              <a:rPr lang="en-US" dirty="0"/>
              <a:t>nm</a:t>
            </a:r>
            <a:r>
              <a:rPr lang="en-US" u="sng" dirty="0"/>
              <a:t>ower</a:t>
            </a:r>
            <a:r>
              <a:rPr lang="en-US" dirty="0"/>
              <a:t>	</a:t>
            </a:r>
            <a:r>
              <a:rPr lang="en-US" u="sng" dirty="0"/>
              <a:t>i</a:t>
            </a:r>
            <a:r>
              <a:rPr lang="en-US" dirty="0"/>
              <a:t>mp</a:t>
            </a:r>
            <a:r>
              <a:rPr lang="en-US" u="sng" dirty="0"/>
              <a:t>er</a:t>
            </a:r>
            <a:r>
              <a:rPr lang="en-US" dirty="0"/>
              <a:t>fect		</a:t>
            </a:r>
            <a:r>
              <a:rPr lang="en-US" u="sng" dirty="0"/>
              <a:t>a</a:t>
            </a:r>
            <a:r>
              <a:rPr lang="en-US" dirty="0"/>
              <a:t>dv</a:t>
            </a:r>
            <a:r>
              <a:rPr lang="en-US" u="sng" dirty="0"/>
              <a:t>erti</a:t>
            </a:r>
            <a:r>
              <a:rPr lang="en-US" dirty="0"/>
              <a:t>s</a:t>
            </a:r>
            <a:r>
              <a:rPr lang="en-US" u="sng" dirty="0"/>
              <a:t>e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401" y="1970807"/>
            <a:ext cx="3108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7230" y="1972893"/>
            <a:ext cx="6699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8537" y="1980639"/>
            <a:ext cx="37113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4248" y="1987488"/>
            <a:ext cx="4416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4589" y="1980639"/>
            <a:ext cx="3490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94992" y="1985900"/>
            <a:ext cx="4622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1980639"/>
            <a:ext cx="34262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3269" y="1982725"/>
            <a:ext cx="5546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3" y="1992491"/>
            <a:ext cx="2414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30562" y="2001282"/>
            <a:ext cx="4359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401" y="2678606"/>
            <a:ext cx="48101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9929" y="2683400"/>
            <a:ext cx="4403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8537" y="2673746"/>
            <a:ext cx="5524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1139" y="2680481"/>
            <a:ext cx="4289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59401" y="2696871"/>
            <a:ext cx="5666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0221" y="2704858"/>
            <a:ext cx="5623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85535" y="2701086"/>
            <a:ext cx="3177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2710408"/>
            <a:ext cx="2970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72517" y="2720682"/>
            <a:ext cx="3934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64536" y="2728995"/>
            <a:ext cx="4578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2" y="2717040"/>
            <a:ext cx="3156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8689" y="2727314"/>
            <a:ext cx="3777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76449" y="2737145"/>
            <a:ext cx="4675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019337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turn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heat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ness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   help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less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un-   dis-   re-   pre-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   -ness   -less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622943"/>
            <a:ext cx="8079491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7846263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think (think again),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play (play again),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read (read again)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fill			</a:t>
            </a:r>
            <a:r>
              <a:rPr lang="en-US" u="sng" dirty="0"/>
              <a:t>un</a:t>
            </a:r>
            <a:r>
              <a:rPr lang="en-US" dirty="0"/>
              <a:t>seen		</a:t>
            </a:r>
            <a:r>
              <a:rPr lang="en-US" u="sng" dirty="0"/>
              <a:t>pre</a:t>
            </a:r>
            <a:r>
              <a:rPr lang="en-US" dirty="0"/>
              <a:t>pay			</a:t>
            </a:r>
            <a:r>
              <a:rPr lang="en-US" u="sng" dirty="0"/>
              <a:t>dis</a:t>
            </a:r>
            <a:r>
              <a:rPr lang="en-US" dirty="0"/>
              <a:t>card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flaw</a:t>
            </a:r>
            <a:r>
              <a:rPr lang="en-US" u="sng" dirty="0"/>
              <a:t>less</a:t>
            </a:r>
            <a:r>
              <a:rPr lang="en-US" dirty="0"/>
              <a:t>		like</a:t>
            </a:r>
            <a:r>
              <a:rPr lang="en-US" u="sng" dirty="0"/>
              <a:t>ness</a:t>
            </a:r>
            <a:r>
              <a:rPr lang="en-US" dirty="0"/>
              <a:t>		port</a:t>
            </a:r>
            <a:r>
              <a:rPr lang="en-US" u="sng" dirty="0"/>
              <a:t>able</a:t>
            </a:r>
            <a:r>
              <a:rPr lang="en-US" dirty="0"/>
              <a:t>		grate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mark</a:t>
            </a:r>
            <a:r>
              <a:rPr lang="en-US" u="sng" dirty="0"/>
              <a:t>able</a:t>
            </a:r>
            <a:r>
              <a:rPr lang="en-US" dirty="0"/>
              <a:t>	</a:t>
            </a:r>
            <a:r>
              <a:rPr lang="en-US" u="sng" dirty="0"/>
              <a:t>re</a:t>
            </a:r>
            <a:r>
              <a:rPr lang="en-US" dirty="0"/>
              <a:t>pay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think</a:t>
            </a:r>
            <a:r>
              <a:rPr lang="en-US" u="sng" dirty="0"/>
              <a:t>able</a:t>
            </a:r>
            <a:r>
              <a:rPr lang="en-US" dirty="0"/>
              <a:t>	boast</a:t>
            </a:r>
            <a:r>
              <a:rPr lang="en-US" u="sng" dirty="0"/>
              <a:t>ful</a:t>
            </a:r>
            <a:r>
              <a:rPr lang="en-US" dirty="0"/>
              <a:t> </a:t>
            </a:r>
            <a:r>
              <a:rPr lang="en-US" u="sng" dirty="0"/>
              <a:t>ness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other</a:t>
            </a:r>
            <a:r>
              <a:rPr lang="en-US" b="1" dirty="0"/>
              <a:t>	another	mother	brother	</a:t>
            </a:r>
            <a:r>
              <a:rPr lang="en-US" b="1" u="sng" dirty="0"/>
              <a:t>some</a:t>
            </a:r>
            <a:r>
              <a:rPr lang="en-US" b="1" dirty="0"/>
              <a:t>	come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f</a:t>
            </a:r>
            <a:r>
              <a:rPr lang="en-US" b="1" u="sng" dirty="0"/>
              <a:t>i</a:t>
            </a:r>
            <a:r>
              <a:rPr lang="en-US" b="1" dirty="0"/>
              <a:t>nd	w</a:t>
            </a:r>
            <a:r>
              <a:rPr lang="en-US" b="1" u="sng" dirty="0"/>
              <a:t>a</a:t>
            </a:r>
            <a:r>
              <a:rPr lang="en-US" b="1" dirty="0"/>
              <a:t>nt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people		who	your	were	about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People yawn when they need sleep.</a:t>
            </a:r>
          </a:p>
          <a:p>
            <a:pPr lvl="1" defTabSz="457200"/>
            <a:r>
              <a:rPr lang="en-US" dirty="0"/>
              <a:t>Who will find some other drawings of leaves?</a:t>
            </a:r>
          </a:p>
          <a:p>
            <a:pPr lvl="1" defTabSz="457200"/>
            <a:r>
              <a:rPr lang="en-US" dirty="0"/>
              <a:t>In August, Carmen’s sister will come home from another trip.</a:t>
            </a:r>
          </a:p>
          <a:p>
            <a:pPr lvl="1" defTabSz="457200"/>
            <a:r>
              <a:rPr lang="en-US" dirty="0"/>
              <a:t>Alfonso, can you and your brother mow the lawn?</a:t>
            </a:r>
          </a:p>
          <a:p>
            <a:pPr lvl="1" defTabSz="457200"/>
            <a:r>
              <a:rPr lang="en-US" dirty="0"/>
              <a:t>Austin saw bugs that were about to crawl on the lawn.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Is It Art?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An art exhibit, or show, might not be everyone’s idea of a </a:t>
            </a:r>
            <a:br>
              <a:rPr lang="en-US" sz="1600" dirty="0"/>
            </a:br>
            <a:r>
              <a:rPr lang="en-US" sz="1600" dirty="0"/>
              <a:t>fun way to spend an afternoon. But there are always interesting things to </a:t>
            </a:r>
            <a:br>
              <a:rPr lang="en-US" sz="1600" dirty="0"/>
            </a:br>
            <a:r>
              <a:rPr lang="en-US" sz="1600" dirty="0"/>
              <a:t>see and learn.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682822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“What a way to spend a hot August day!” Paul said to his </a:t>
            </a:r>
            <a:br>
              <a:rPr lang="en-US" sz="1800" dirty="0"/>
            </a:br>
            <a:r>
              <a:rPr lang="en-US" sz="1800" dirty="0"/>
              <a:t>pal Alfonso. “I want to go play ball, but I have to go to the art </a:t>
            </a:r>
            <a:br>
              <a:rPr lang="en-US" sz="1800" dirty="0"/>
            </a:br>
            <a:r>
              <a:rPr lang="en-US" sz="1800" dirty="0"/>
              <a:t>show in the park. My art teacher said that we all have to go </a:t>
            </a:r>
            <a:br>
              <a:rPr lang="en-US" sz="1800" dirty="0"/>
            </a:br>
            <a:r>
              <a:rPr lang="en-US" sz="1800" dirty="0"/>
              <a:t>to this show. Next week each of us has to report on it to the </a:t>
            </a:r>
            <a:br>
              <a:rPr lang="en-US" sz="1800" dirty="0"/>
            </a:br>
            <a:r>
              <a:rPr lang="en-US" sz="1800" dirty="0"/>
              <a:t>class. It’s part of the grade for the class,” Paul said. “At least </a:t>
            </a:r>
            <a:br>
              <a:rPr lang="en-US" sz="1800" dirty="0"/>
            </a:b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br>
              <a:rPr lang="en-US" sz="1800" dirty="0"/>
            </a:b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58740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13</a:t>
            </a:r>
          </a:p>
          <a:p>
            <a:r>
              <a:rPr lang="en-US" dirty="0"/>
              <a:t>29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66950"/>
            <a:ext cx="6528547" cy="2675030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you said you would go with me, Alfonso. That will make it </a:t>
            </a:r>
            <a:br>
              <a:rPr lang="en-US" sz="1800" dirty="0"/>
            </a:br>
            <a:r>
              <a:rPr lang="en-US" sz="1800" dirty="0"/>
              <a:t>less painful. Get your bike and let’s ride to the park now.”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“Wait and see, Paul,” said Alfonso. “The art show might </a:t>
            </a:r>
            <a:br>
              <a:rPr lang="en-US" sz="1800" dirty="0"/>
            </a:br>
            <a:r>
              <a:rPr lang="en-US" sz="1800" dirty="0"/>
              <a:t>not be as bad as you think. Let’s go.”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06825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71</a:t>
            </a:r>
          </a:p>
          <a:p>
            <a:r>
              <a:rPr lang="en-US" dirty="0"/>
              <a:t>83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105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B749E4-422C-4582-B93E-A11FCB8D02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67649</TotalTime>
  <Words>1927</Words>
  <Application>Microsoft Office PowerPoint</Application>
  <PresentationFormat>Widescreen</PresentationFormat>
  <Paragraphs>263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3773</cp:revision>
  <dcterms:created xsi:type="dcterms:W3CDTF">2023-03-21T18:49:30Z</dcterms:created>
  <dcterms:modified xsi:type="dcterms:W3CDTF">2024-04-11T15:33:07Z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