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22" r:id="rId16"/>
    <p:sldId id="328" r:id="rId17"/>
    <p:sldId id="336" r:id="rId18"/>
    <p:sldId id="323" r:id="rId19"/>
    <p:sldId id="302" r:id="rId20"/>
    <p:sldId id="303" r:id="rId21"/>
    <p:sldId id="333" r:id="rId22"/>
    <p:sldId id="307" r:id="rId23"/>
    <p:sldId id="329" r:id="rId24"/>
    <p:sldId id="330" r:id="rId25"/>
    <p:sldId id="331" r:id="rId26"/>
    <p:sldId id="33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924E9F-2248-C835-D422-44A95D9A67DB}" v="3" dt="2024-04-11T15:55:15.8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5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456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ED924E9F-2248-C835-D422-44A95D9A67DB}"/>
    <pc:docChg chg="modSld">
      <pc:chgData name="Sarah Zelinke" userId="S::szelinke@cainc.com::d5a61b94-e317-40d3-bef2-b59288a0210b" providerId="AD" clId="Web-{ED924E9F-2248-C835-D422-44A95D9A67DB}" dt="2024-04-11T15:55:15.827" v="2" actId="20577"/>
      <pc:docMkLst>
        <pc:docMk/>
      </pc:docMkLst>
      <pc:sldChg chg="modSp">
        <pc:chgData name="Sarah Zelinke" userId="S::szelinke@cainc.com::d5a61b94-e317-40d3-bef2-b59288a0210b" providerId="AD" clId="Web-{ED924E9F-2248-C835-D422-44A95D9A67DB}" dt="2024-04-11T15:55:15.827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ED924E9F-2248-C835-D422-44A95D9A67DB}" dt="2024-04-11T15:55:15.827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or		ck	</a:t>
            </a:r>
            <a:r>
              <a:rPr lang="pt-BR" b="1" dirty="0">
                <a:latin typeface="Arial"/>
                <a:cs typeface="Arial"/>
              </a:rPr>
              <a:t>	u</a:t>
            </a:r>
            <a:r>
              <a:rPr lang="pt-BR" dirty="0">
                <a:latin typeface="Arial"/>
                <a:cs typeface="Arial"/>
              </a:rPr>
              <a:t>		ea</a:t>
            </a:r>
          </a:p>
          <a:p>
            <a:pPr lvl="1" defTabSz="457200"/>
            <a:r>
              <a:rPr lang="pt-BR" dirty="0"/>
              <a:t>oa		ar		er		or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o		e</a:t>
            </a:r>
            <a:r>
              <a:rPr lang="pt-BR" dirty="0">
                <a:latin typeface="Arial"/>
                <a:cs typeface="Arial"/>
              </a:rPr>
              <a:t>		ar		o_e</a:t>
            </a:r>
          </a:p>
          <a:p>
            <a:pPr lvl="1" defTabSz="457200"/>
            <a:r>
              <a:rPr lang="pt-BR" dirty="0"/>
              <a:t>ea		er		ai		igh</a:t>
            </a:r>
          </a:p>
          <a:p>
            <a:pPr lvl="1" defTabSz="457200"/>
            <a:r>
              <a:rPr lang="pt-BR" dirty="0"/>
              <a:t>or		ow		er		sh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is this passage about?</a:t>
            </a:r>
          </a:p>
          <a:p>
            <a:pPr marL="0" indent="0">
              <a:buNone/>
            </a:pPr>
            <a:r>
              <a:rPr lang="en-US" dirty="0"/>
              <a:t>	 This passage is about ________________.</a:t>
            </a:r>
          </a:p>
          <a:p>
            <a:pPr marL="0" indent="0">
              <a:buNone/>
            </a:pPr>
            <a:r>
              <a:rPr lang="en-US" b="1" dirty="0"/>
              <a:t>When was </a:t>
            </a:r>
            <a:r>
              <a:rPr lang="en-US" b="1" dirty="0" err="1"/>
              <a:t>Elrey</a:t>
            </a:r>
            <a:r>
              <a:rPr lang="en-US" b="1" dirty="0"/>
              <a:t> </a:t>
            </a:r>
            <a:r>
              <a:rPr lang="en-US" b="1" dirty="0" err="1"/>
              <a:t>Jeppesen</a:t>
            </a:r>
            <a:r>
              <a:rPr lang="en-US" b="1" dirty="0"/>
              <a:t> born?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Elrey</a:t>
            </a:r>
            <a:r>
              <a:rPr lang="en-US" dirty="0"/>
              <a:t> </a:t>
            </a:r>
            <a:r>
              <a:rPr lang="en-US" dirty="0" err="1"/>
              <a:t>Jeppesen</a:t>
            </a:r>
            <a:r>
              <a:rPr lang="en-US" dirty="0"/>
              <a:t> was born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Elrey</a:t>
            </a:r>
            <a:r>
              <a:rPr lang="en-US" b="1" dirty="0"/>
              <a:t> become interested in when he was growing up?</a:t>
            </a:r>
          </a:p>
          <a:p>
            <a:pPr marL="0" indent="0">
              <a:buNone/>
            </a:pPr>
            <a:r>
              <a:rPr lang="en-US" dirty="0"/>
              <a:t>	 When </a:t>
            </a:r>
            <a:r>
              <a:rPr lang="en-US" dirty="0" err="1"/>
              <a:t>Elrey</a:t>
            </a:r>
            <a:r>
              <a:rPr lang="en-US" dirty="0"/>
              <a:t> was growing up, he became interested in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53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234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</a:t>
            </a:r>
            <a:r>
              <a:rPr lang="en-US" sz="1600" dirty="0" err="1"/>
              <a:t>Jeppesen</a:t>
            </a:r>
            <a:r>
              <a:rPr lang="en-US" sz="1600" dirty="0"/>
              <a:t> was flying planes in the 1920s and </a:t>
            </a:r>
            <a:br>
              <a:rPr lang="en-US" sz="1600" dirty="0"/>
            </a:br>
            <a:r>
              <a:rPr lang="en-US" sz="1600" dirty="0"/>
              <a:t>1930s, flying was dangerous. Pilots did not have the tools to keep </a:t>
            </a:r>
            <a:br>
              <a:rPr lang="en-US" sz="1600" dirty="0"/>
            </a:br>
            <a:r>
              <a:rPr lang="en-US" sz="1600" dirty="0"/>
              <a:t>them safe as they flew.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72549"/>
            <a:ext cx="6528547" cy="32122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were no maps for planes that </a:t>
            </a:r>
            <a:r>
              <a:rPr lang="en-US" sz="1800" b="1" dirty="0"/>
              <a:t>pilots</a:t>
            </a:r>
            <a:r>
              <a:rPr lang="en-US" sz="1800" dirty="0"/>
              <a:t> could </a:t>
            </a:r>
            <a:br>
              <a:rPr lang="en-US" sz="1800" dirty="0"/>
            </a:br>
            <a:r>
              <a:rPr lang="en-US" sz="1800" dirty="0"/>
              <a:t>use when they were flying. Pilots had to use </a:t>
            </a:r>
            <a:br>
              <a:rPr lang="en-US" sz="1800" dirty="0"/>
            </a:br>
            <a:r>
              <a:rPr lang="en-US" sz="1800" dirty="0"/>
              <a:t>road maps made for car travel. They followed </a:t>
            </a:r>
            <a:br>
              <a:rPr lang="en-US" sz="1800" dirty="0"/>
            </a:br>
            <a:r>
              <a:rPr lang="en-US" sz="1800" dirty="0"/>
              <a:t>railroad tracks, keeping the tracks in sight </a:t>
            </a:r>
            <a:br>
              <a:rPr lang="en-US" sz="1800" dirty="0"/>
            </a:br>
            <a:r>
              <a:rPr lang="en-US" sz="1800" dirty="0"/>
              <a:t>so they would not get lost. Pilots used </a:t>
            </a:r>
            <a:br>
              <a:rPr lang="en-US" sz="1800" dirty="0"/>
            </a:br>
            <a:r>
              <a:rPr lang="en-US" sz="1800" dirty="0"/>
              <a:t>landmarks, such as hills, rivers, and forests, </a:t>
            </a:r>
            <a:br>
              <a:rPr lang="en-US" sz="1800" dirty="0"/>
            </a:br>
            <a:r>
              <a:rPr lang="en-US" sz="1800" dirty="0"/>
              <a:t>to see the right way to go.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Pilots had to fly low so they could see the roads, </a:t>
            </a:r>
            <a:br>
              <a:rPr lang="en-US" sz="1800" dirty="0"/>
            </a:br>
            <a:r>
              <a:rPr lang="en-US" sz="1800" dirty="0"/>
              <a:t>railroad tracks, and landmarks below. Flying low was </a:t>
            </a:r>
            <a:br>
              <a:rPr lang="en-US" sz="1800" dirty="0"/>
            </a:br>
            <a:r>
              <a:rPr lang="en-US" sz="1800" dirty="0"/>
              <a:t>not safe. Pilots could not tell how high things were, </a:t>
            </a:r>
            <a:br>
              <a:rPr lang="en-US" sz="1800" dirty="0"/>
            </a:br>
            <a:r>
              <a:rPr lang="en-US" sz="1800" dirty="0"/>
              <a:t>like hills and smokestacks. Pilots might fly right into </a:t>
            </a:r>
            <a:br>
              <a:rPr lang="en-US" sz="1800" dirty="0"/>
            </a:br>
            <a:r>
              <a:rPr lang="en-US" sz="1800" dirty="0"/>
              <a:t>such objects.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03649"/>
            <a:ext cx="598579" cy="3152576"/>
          </a:xfrm>
        </p:spPr>
        <p:txBody>
          <a:bodyPr>
            <a:noAutofit/>
          </a:bodyPr>
          <a:lstStyle/>
          <a:p>
            <a:r>
              <a:rPr lang="en-US" dirty="0"/>
              <a:t>123</a:t>
            </a:r>
          </a:p>
          <a:p>
            <a:r>
              <a:rPr lang="en-US" dirty="0"/>
              <a:t>132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149</a:t>
            </a:r>
          </a:p>
          <a:p>
            <a:r>
              <a:rPr lang="en-US" dirty="0"/>
              <a:t>156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171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189</a:t>
            </a:r>
          </a:p>
          <a:p>
            <a:r>
              <a:rPr lang="en-US" dirty="0"/>
              <a:t>197</a:t>
            </a:r>
          </a:p>
          <a:p>
            <a:r>
              <a:rPr lang="en-US" dirty="0"/>
              <a:t>207</a:t>
            </a:r>
          </a:p>
          <a:p>
            <a:r>
              <a:rPr lang="en-US" dirty="0"/>
              <a:t>216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When </a:t>
            </a:r>
            <a:r>
              <a:rPr lang="en-US" b="1" dirty="0" err="1"/>
              <a:t>Jeppesen</a:t>
            </a:r>
            <a:r>
              <a:rPr lang="en-US" b="1" dirty="0"/>
              <a:t> started flying, why was it hard for </a:t>
            </a:r>
            <a:br>
              <a:rPr lang="en-US" b="1" dirty="0"/>
            </a:br>
            <a:r>
              <a:rPr lang="en-US" b="1" dirty="0"/>
              <a:t>pilots to find their way in the air?</a:t>
            </a:r>
          </a:p>
          <a:p>
            <a:pPr marL="0" indent="0">
              <a:buNone/>
            </a:pPr>
            <a:r>
              <a:rPr lang="en-US" dirty="0"/>
              <a:t>	 It was hard for pilots to find their way in the air because ________________.</a:t>
            </a:r>
          </a:p>
          <a:p>
            <a:pPr marL="0" indent="0">
              <a:buNone/>
            </a:pPr>
            <a:r>
              <a:rPr lang="en-US" b="1" dirty="0"/>
              <a:t>Why was it dangerous for pilots to fly low?</a:t>
            </a:r>
          </a:p>
          <a:p>
            <a:pPr marL="0" indent="0">
              <a:buNone/>
            </a:pPr>
            <a:r>
              <a:rPr lang="en-US" dirty="0"/>
              <a:t>	 It was dangerous for pilots to fly low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Jeppesen</a:t>
            </a:r>
            <a:r>
              <a:rPr lang="en-US" sz="1600" dirty="0"/>
              <a:t> was determined to make flying safer for </a:t>
            </a:r>
            <a:br>
              <a:rPr lang="en-US" sz="1600" dirty="0"/>
            </a:br>
            <a:r>
              <a:rPr lang="en-US" sz="1600" dirty="0"/>
              <a:t>himself and for other pilots.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1840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</a:t>
            </a:r>
            <a:r>
              <a:rPr lang="en-US" sz="1800" dirty="0" err="1"/>
              <a:t>Jeppesen</a:t>
            </a:r>
            <a:r>
              <a:rPr lang="en-US" sz="1800" dirty="0"/>
              <a:t> kept flying, he wanted to make flying </a:t>
            </a:r>
            <a:br>
              <a:rPr lang="en-US" sz="1800" dirty="0"/>
            </a:br>
            <a:r>
              <a:rPr lang="en-US" sz="1800" dirty="0"/>
              <a:t>safer. He got a </a:t>
            </a:r>
            <a:r>
              <a:rPr lang="en-US" sz="1800" b="1" dirty="0"/>
              <a:t>notebook</a:t>
            </a:r>
            <a:r>
              <a:rPr lang="en-US" sz="1800" dirty="0"/>
              <a:t> and made notes and maps </a:t>
            </a:r>
            <a:br>
              <a:rPr lang="en-US" sz="1800" dirty="0"/>
            </a:br>
            <a:r>
              <a:rPr lang="en-US" sz="1800" dirty="0"/>
              <a:t>from his flights. He jotted down where landmarks </a:t>
            </a:r>
            <a:br>
              <a:rPr lang="en-US" sz="1800" dirty="0"/>
            </a:br>
            <a:r>
              <a:rPr lang="en-US" sz="1800" dirty="0"/>
              <a:t>were. He made maps of runways for planes, with notes </a:t>
            </a:r>
            <a:br>
              <a:rPr lang="en-US" sz="1800" dirty="0"/>
            </a:br>
            <a:r>
              <a:rPr lang="en-US" sz="1800" dirty="0"/>
              <a:t>on how to land in safe ways. He went to the top of </a:t>
            </a:r>
            <a:br>
              <a:rPr lang="en-US" sz="1800" dirty="0"/>
            </a:br>
            <a:r>
              <a:rPr lang="en-US" sz="1800" dirty="0"/>
              <a:t>hills and smokestacks and made notes on how high </a:t>
            </a:r>
            <a:br>
              <a:rPr lang="en-US" sz="1800" dirty="0"/>
            </a:br>
            <a:r>
              <a:rPr lang="en-US" sz="1800" dirty="0"/>
              <a:t>they were.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1182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218</a:t>
            </a:r>
          </a:p>
          <a:p>
            <a:r>
              <a:rPr lang="en-US" dirty="0"/>
              <a:t>227</a:t>
            </a:r>
          </a:p>
          <a:p>
            <a:r>
              <a:rPr lang="en-US" dirty="0"/>
              <a:t>237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255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277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14666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Other pilots wanted to use </a:t>
            </a:r>
            <a:r>
              <a:rPr lang="en-US" sz="1800" dirty="0" err="1"/>
              <a:t>Jeppesen’s</a:t>
            </a:r>
            <a:r>
              <a:rPr lang="en-US" sz="1800" dirty="0"/>
              <a:t> notes. So he </a:t>
            </a:r>
            <a:br>
              <a:rPr lang="en-US" sz="1800" dirty="0"/>
            </a:br>
            <a:r>
              <a:rPr lang="en-US" sz="1800" dirty="0"/>
              <a:t>made his notes into charts. His charts helped pilots </a:t>
            </a:r>
            <a:br>
              <a:rPr lang="en-US" sz="1800" dirty="0"/>
            </a:br>
            <a:r>
              <a:rPr lang="en-US" sz="1800" dirty="0"/>
              <a:t>stay safe while they were flying from spot to spot. He </a:t>
            </a:r>
            <a:br>
              <a:rPr lang="en-US" sz="1800" dirty="0"/>
            </a:br>
            <a:r>
              <a:rPr lang="en-US" sz="1800" dirty="0"/>
              <a:t>set up a </a:t>
            </a:r>
            <a:r>
              <a:rPr lang="en-US" sz="1800" b="1" dirty="0"/>
              <a:t>business</a:t>
            </a:r>
            <a:r>
              <a:rPr lang="en-US" sz="1800" dirty="0"/>
              <a:t> to publish and sell his charts. As time </a:t>
            </a:r>
            <a:br>
              <a:rPr lang="en-US" sz="1800" dirty="0"/>
            </a:br>
            <a:r>
              <a:rPr lang="en-US" sz="1800" dirty="0"/>
              <a:t>went on, </a:t>
            </a:r>
            <a:r>
              <a:rPr lang="en-US" sz="1800" dirty="0" err="1"/>
              <a:t>Jeppesen</a:t>
            </a:r>
            <a:r>
              <a:rPr lang="en-US" sz="1800" dirty="0"/>
              <a:t> kept his charts up-to-date by adding </a:t>
            </a:r>
            <a:br>
              <a:rPr lang="en-US" sz="1800" dirty="0"/>
            </a:br>
            <a:r>
              <a:rPr lang="en-US" sz="1800" dirty="0"/>
              <a:t>important facts. Today pilots can use </a:t>
            </a:r>
            <a:r>
              <a:rPr lang="en-US" sz="1800" dirty="0" err="1"/>
              <a:t>Jeppesen’s</a:t>
            </a:r>
            <a:r>
              <a:rPr lang="en-US" sz="1800" dirty="0"/>
              <a:t> charts </a:t>
            </a:r>
            <a:br>
              <a:rPr lang="en-US" sz="1800" dirty="0"/>
            </a:br>
            <a:r>
              <a:rPr lang="en-US" sz="1800" dirty="0"/>
              <a:t>when they fly. </a:t>
            </a:r>
            <a:r>
              <a:rPr lang="en-US" sz="1800" dirty="0" err="1"/>
              <a:t>Elrey</a:t>
            </a:r>
            <a:r>
              <a:rPr lang="en-US" sz="1800" dirty="0"/>
              <a:t> </a:t>
            </a:r>
            <a:r>
              <a:rPr lang="en-US" sz="1800" dirty="0" err="1"/>
              <a:t>Jeppesen</a:t>
            </a:r>
            <a:r>
              <a:rPr lang="en-US" sz="1800" dirty="0"/>
              <a:t> made flying safer for </a:t>
            </a:r>
            <a:br>
              <a:rPr lang="en-US" sz="1800" dirty="0"/>
            </a:br>
            <a:r>
              <a:rPr lang="en-US" sz="1800" dirty="0"/>
              <a:t>all pilots.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54541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279</a:t>
            </a:r>
          </a:p>
          <a:p>
            <a:r>
              <a:rPr lang="en-US" dirty="0"/>
              <a:t>288</a:t>
            </a:r>
          </a:p>
          <a:p>
            <a:r>
              <a:rPr lang="en-US" dirty="0"/>
              <a:t>297</a:t>
            </a:r>
          </a:p>
          <a:p>
            <a:r>
              <a:rPr lang="en-US" dirty="0"/>
              <a:t>308</a:t>
            </a:r>
          </a:p>
          <a:p>
            <a:r>
              <a:rPr lang="en-US" dirty="0"/>
              <a:t>320</a:t>
            </a:r>
          </a:p>
          <a:p>
            <a:r>
              <a:rPr lang="en-US" dirty="0"/>
              <a:t>331</a:t>
            </a:r>
          </a:p>
          <a:p>
            <a:r>
              <a:rPr lang="en-US" dirty="0"/>
              <a:t>339</a:t>
            </a:r>
          </a:p>
          <a:p>
            <a:r>
              <a:rPr lang="en-US" dirty="0"/>
              <a:t>348</a:t>
            </a:r>
          </a:p>
          <a:p>
            <a:r>
              <a:rPr lang="en-US" dirty="0"/>
              <a:t>350</a:t>
            </a:r>
          </a:p>
        </p:txBody>
      </p:sp>
    </p:spTree>
    <p:extLst>
      <p:ext uri="{BB962C8B-B14F-4D97-AF65-F5344CB8AC3E}">
        <p14:creationId xmlns:p14="http://schemas.microsoft.com/office/powerpoint/2010/main" val="2411018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Jeppesen’s</a:t>
            </a:r>
            <a:r>
              <a:rPr lang="en-US" b="1" dirty="0"/>
              <a:t> goal for flying?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Jeppesen’s</a:t>
            </a:r>
            <a:r>
              <a:rPr lang="en-US" dirty="0"/>
              <a:t> goal for flying was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Jeppesen</a:t>
            </a:r>
            <a:r>
              <a:rPr lang="en-US" b="1" dirty="0"/>
              <a:t> do to make flying safer?</a:t>
            </a:r>
          </a:p>
          <a:p>
            <a:pPr marL="0" indent="0">
              <a:buNone/>
            </a:pPr>
            <a:r>
              <a:rPr lang="en-US" dirty="0"/>
              <a:t>	 To make flying safer, </a:t>
            </a:r>
            <a:r>
              <a:rPr lang="en-US" dirty="0" err="1"/>
              <a:t>Jeppesen</a:t>
            </a:r>
            <a:r>
              <a:rPr lang="en-US" dirty="0"/>
              <a:t> ________________.</a:t>
            </a:r>
          </a:p>
          <a:p>
            <a:pPr marL="0" indent="0">
              <a:buNone/>
            </a:pPr>
            <a:r>
              <a:rPr lang="en-US" b="1" dirty="0"/>
              <a:t>How did </a:t>
            </a:r>
            <a:r>
              <a:rPr lang="en-US" b="1" dirty="0" err="1"/>
              <a:t>Jeppesen</a:t>
            </a:r>
            <a:r>
              <a:rPr lang="en-US" b="1" dirty="0"/>
              <a:t> share his notes with other pilots?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Jeppesen</a:t>
            </a:r>
            <a:r>
              <a:rPr lang="en-US" dirty="0"/>
              <a:t> shared his notes with other pilots by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n old photo of a small book of plain paper with some jottings on it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52" y="2250601"/>
            <a:ext cx="316230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n old photo of a running train and a plane above it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48" y="2250601"/>
            <a:ext cx="31051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large bird flying in the sky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3" y="2282589"/>
            <a:ext cx="318135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5266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25159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67601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topic of this text?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topic of this text is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Elrey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born?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Elrey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born in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Elrey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interested in when he was growing 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Elrey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growing up, he was interested in 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it hard for pilots to get where they were going at the time?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was hard for pilots because 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it not safe for pilots to fly low?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was not safe for pilots to fly low because 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to make flying safer?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let other pilots use his notes?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let other pilots use his notes by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did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Jeppesen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make flying better for all pilots?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Jeppesen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made flying better for all pilots by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or</a:t>
            </a:r>
            <a:r>
              <a:rPr lang="en-US" dirty="0"/>
              <a:t>k		h</a:t>
            </a:r>
            <a:r>
              <a:rPr lang="en-US" u="sng" dirty="0"/>
              <a:t>or</a:t>
            </a:r>
            <a:r>
              <a:rPr lang="en-US" dirty="0"/>
              <a:t>n		s</a:t>
            </a:r>
            <a:r>
              <a:rPr lang="en-US" u="sng" dirty="0"/>
              <a:t>or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er</a:t>
            </a:r>
            <a:r>
              <a:rPr lang="en-US" dirty="0"/>
              <a:t>d		p</a:t>
            </a:r>
            <a:r>
              <a:rPr lang="en-US" u="sng" dirty="0"/>
              <a:t>ar</a:t>
            </a:r>
            <a:r>
              <a:rPr lang="en-US" dirty="0"/>
              <a:t>k		sp</a:t>
            </a:r>
            <a:r>
              <a:rPr lang="en-US" u="sng" dirty="0"/>
              <a:t>or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or</a:t>
            </a:r>
            <a:r>
              <a:rPr lang="en-US" dirty="0"/>
              <a:t>k		l</a:t>
            </a:r>
            <a:r>
              <a:rPr lang="en-US" u="sng" dirty="0"/>
              <a:t>ar</a:t>
            </a:r>
            <a:r>
              <a:rPr lang="en-US" dirty="0"/>
              <a:t>d		str</a:t>
            </a:r>
            <a:r>
              <a:rPr lang="en-US" u="sng" dirty="0"/>
              <a:t>ee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pr</a:t>
            </a:r>
            <a:r>
              <a:rPr lang="en-US" u="sng" dirty="0"/>
              <a:t>ay</a:t>
            </a:r>
            <a:r>
              <a:rPr lang="en-US" dirty="0"/>
              <a:t>		sn</a:t>
            </a:r>
            <a:r>
              <a:rPr lang="en-US" u="sng" dirty="0"/>
              <a:t>or</a:t>
            </a:r>
            <a:r>
              <a:rPr lang="en-US" dirty="0"/>
              <a:t>e		st</a:t>
            </a:r>
            <a:r>
              <a:rPr lang="en-US" u="sng" dirty="0"/>
              <a:t>or</a:t>
            </a:r>
            <a:r>
              <a:rPr lang="en-US" dirty="0"/>
              <a:t>e</a:t>
            </a:r>
          </a:p>
          <a:p>
            <a:pPr lvl="1" defTabSz="457200"/>
            <a:r>
              <a:rPr lang="en-US" dirty="0"/>
              <a:t>sore		chore		sneak</a:t>
            </a:r>
          </a:p>
          <a:p>
            <a:pPr lvl="1" defTabSz="457200"/>
            <a:r>
              <a:rPr lang="en-US" dirty="0"/>
              <a:t>form		fern		core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ld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5"/>
            <a:ext cx="10391791" cy="174805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“Where is Mom?” asked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as she came in from the yard.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“I was planting another rose bush and did not see the big thorn on the stem.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It tore my shirt. I have a cut on my arm from the thorn.”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“Let’s have a look,”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dad said. “Mom went to the store for some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more rose bushes. Your arm must be sore. I can fix the cut.”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300449"/>
            <a:ext cx="10363200" cy="312575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when she cut her arm?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doing in the yard?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yard,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dad do for her?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Corrin’s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dad will fix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244376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Thad went into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store to get a gift for his mother. His mother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wore sports caps, and Thad saw just the right cap for her. But it cost a lot.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Thad said, “I may need some other plan.”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“What sort of things can you do?” asked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“If you can come help 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after school, I have some chores. I will pay you cash that you can use to get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cap.”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“It’s a plan!” said Thad.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454400"/>
            <a:ext cx="10363200" cy="290583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Thad go to the store?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Thad went to the store to 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ask Thad to do after school?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asked Thad to come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could Thad get the gift for his mother?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get the gift, Thad could 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90592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ore</a:t>
            </a:r>
          </a:p>
          <a:p>
            <a:r>
              <a:rPr lang="it-IT" dirty="0"/>
              <a:t>bore</a:t>
            </a:r>
          </a:p>
          <a:p>
            <a:r>
              <a:rPr lang="it-IT" dirty="0"/>
              <a:t>sore</a:t>
            </a:r>
          </a:p>
          <a:p>
            <a:r>
              <a:rPr lang="it-IT" dirty="0"/>
              <a:t>chore</a:t>
            </a:r>
          </a:p>
          <a:p>
            <a:r>
              <a:rPr lang="it-IT" dirty="0"/>
              <a:t>snore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sort</a:t>
            </a:r>
          </a:p>
          <a:p>
            <a:r>
              <a:rPr lang="fr-FR" dirty="0"/>
              <a:t>port</a:t>
            </a:r>
          </a:p>
          <a:p>
            <a:r>
              <a:rPr lang="fr-FR" dirty="0"/>
              <a:t>fort</a:t>
            </a:r>
          </a:p>
          <a:p>
            <a:r>
              <a:rPr lang="fr-FR" dirty="0"/>
              <a:t>short</a:t>
            </a:r>
          </a:p>
          <a:p>
            <a:r>
              <a:rPr lang="fr-FR" dirty="0"/>
              <a:t>sport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tight</a:t>
            </a:r>
          </a:p>
          <a:p>
            <a:r>
              <a:rPr lang="en-US" dirty="0"/>
              <a:t>night</a:t>
            </a:r>
          </a:p>
          <a:p>
            <a:r>
              <a:rPr lang="en-US" dirty="0"/>
              <a:t>right</a:t>
            </a:r>
          </a:p>
          <a:p>
            <a:r>
              <a:rPr lang="en-US" dirty="0"/>
              <a:t>bright</a:t>
            </a:r>
          </a:p>
          <a:p>
            <a:r>
              <a:rPr lang="en-US" dirty="0"/>
              <a:t>flight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plate		chime		poach		pond</a:t>
            </a:r>
          </a:p>
          <a:p>
            <a:pPr lvl="1" defTabSz="457200"/>
            <a:r>
              <a:rPr lang="en-US" dirty="0"/>
              <a:t>plan		stole		chin		frame</a:t>
            </a:r>
          </a:p>
          <a:p>
            <a:pPr lvl="1" defTabSz="457200"/>
            <a:r>
              <a:rPr lang="en-US" dirty="0"/>
              <a:t>nose		preach		peach		fame</a:t>
            </a:r>
          </a:p>
          <a:p>
            <a:pPr lvl="1" defTabSz="457200"/>
            <a:r>
              <a:rPr lang="en-US" dirty="0"/>
              <a:t>trail			tweed		trade		night</a:t>
            </a:r>
          </a:p>
          <a:p>
            <a:pPr>
              <a:buFont typeface="+mj-lt"/>
              <a:buAutoNum type="alphaUcPeriod" startAt="5"/>
              <a:tabLst>
                <a:tab pos="2595563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ti</a:t>
            </a:r>
            <a:r>
              <a:rPr lang="en-US" u="sng" dirty="0"/>
              <a:t>m</a:t>
            </a:r>
            <a:r>
              <a:rPr lang="en-US" dirty="0"/>
              <a:t>ing	2. tra</a:t>
            </a:r>
            <a:r>
              <a:rPr lang="en-US" u="sng" dirty="0"/>
              <a:t>d</a:t>
            </a:r>
            <a:r>
              <a:rPr lang="en-US" dirty="0"/>
              <a:t>ed	3. tra</a:t>
            </a:r>
            <a:r>
              <a:rPr lang="en-US" u="sng" dirty="0"/>
              <a:t>d</a:t>
            </a:r>
            <a:r>
              <a:rPr lang="en-US" dirty="0"/>
              <a:t>er	4. sto</a:t>
            </a:r>
            <a:r>
              <a:rPr lang="en-US" u="sng" dirty="0"/>
              <a:t>pp</a:t>
            </a:r>
            <a:r>
              <a:rPr lang="en-US" dirty="0"/>
              <a:t>ing	5. tri</a:t>
            </a:r>
            <a:r>
              <a:rPr lang="en-US" u="sng" dirty="0"/>
              <a:t>mm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park</a:t>
            </a:r>
            <a:r>
              <a:rPr lang="en-US" dirty="0"/>
              <a:t>ing	7. </a:t>
            </a:r>
            <a:r>
              <a:rPr lang="en-US" u="sng" dirty="0"/>
              <a:t>teach</a:t>
            </a:r>
            <a:r>
              <a:rPr lang="en-US" dirty="0"/>
              <a:t>ing	8. </a:t>
            </a:r>
            <a:r>
              <a:rPr lang="en-US" u="sng" dirty="0"/>
              <a:t>sport</a:t>
            </a:r>
            <a:r>
              <a:rPr lang="en-US" dirty="0"/>
              <a:t>ing	9. </a:t>
            </a:r>
            <a:r>
              <a:rPr lang="en-US" u="sng" dirty="0"/>
              <a:t>sort</a:t>
            </a:r>
            <a:r>
              <a:rPr lang="en-US" dirty="0"/>
              <a:t>er	10. </a:t>
            </a:r>
            <a:r>
              <a:rPr lang="en-US" u="sng" dirty="0"/>
              <a:t>short</a:t>
            </a:r>
            <a:r>
              <a:rPr lang="en-US" dirty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effort		northwest	support		hornet		instructor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transport		platform		organize		different		interest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other		another		mother</a:t>
            </a:r>
            <a:r>
              <a:rPr lang="en-US" dirty="0"/>
              <a:t>		been		come</a:t>
            </a:r>
          </a:p>
          <a:p>
            <a:pPr marL="457200" lvl="1" indent="0" defTabSz="457200">
              <a:buNone/>
            </a:pPr>
            <a:r>
              <a:rPr lang="en-US" dirty="0"/>
              <a:t>some		have			school			use			your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4440" y="2590240"/>
            <a:ext cx="22697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66181" y="2592326"/>
            <a:ext cx="4235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8420" y="2600072"/>
            <a:ext cx="6398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3082" y="2606921"/>
            <a:ext cx="6175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1980" y="2600072"/>
            <a:ext cx="4287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3858" y="2605333"/>
            <a:ext cx="5130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0301" y="2600072"/>
            <a:ext cx="41719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27498" y="2602158"/>
            <a:ext cx="4152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1480" y="2611924"/>
            <a:ext cx="2453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6829" y="2620715"/>
            <a:ext cx="5858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62726" y="2650483"/>
            <a:ext cx="3346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4440" y="3298039"/>
            <a:ext cx="60231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6756" y="3302833"/>
            <a:ext cx="5009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7540" y="3293179"/>
            <a:ext cx="4702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7834" y="3299914"/>
            <a:ext cx="55078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4158" y="3316304"/>
            <a:ext cx="2283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52513" y="3324291"/>
            <a:ext cx="4868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39391" y="3343176"/>
            <a:ext cx="3489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7519" y="3329841"/>
            <a:ext cx="2749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02507" y="3340115"/>
            <a:ext cx="4336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36180" y="3355600"/>
            <a:ext cx="3200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48700" y="3336473"/>
            <a:ext cx="2140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62728" y="3346747"/>
            <a:ext cx="4336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6401" y="3362232"/>
            <a:ext cx="2476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Have you been doing your chores?</a:t>
            </a:r>
          </a:p>
          <a:p>
            <a:pPr lvl="1" defTabSz="457200"/>
            <a:r>
              <a:rPr lang="en-US" dirty="0"/>
              <a:t>Rose put the other fern from the store by the steps.</a:t>
            </a:r>
          </a:p>
          <a:p>
            <a:pPr lvl="1" defTabSz="457200"/>
            <a:r>
              <a:rPr lang="en-US" dirty="0"/>
              <a:t>My mother hiked for five miles, and now her feet feel </a:t>
            </a:r>
            <a:br>
              <a:rPr lang="en-US" dirty="0"/>
            </a:br>
            <a:r>
              <a:rPr lang="en-US" dirty="0"/>
              <a:t>very sore.</a:t>
            </a:r>
          </a:p>
          <a:p>
            <a:pPr lvl="1" defTabSz="457200"/>
            <a:r>
              <a:rPr lang="en-US" dirty="0"/>
              <a:t>Carmen can use a cloth to absorb the water she spilled.</a:t>
            </a:r>
          </a:p>
          <a:p>
            <a:pPr lvl="1" defTabSz="457200"/>
            <a:r>
              <a:rPr lang="en-US"/>
              <a:t>Loren </a:t>
            </a:r>
            <a:r>
              <a:rPr lang="en-US" dirty="0"/>
              <a:t>will be your instructor for art class next week.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Making Flight Safe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194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62875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Elrey</a:t>
            </a:r>
            <a:r>
              <a:rPr lang="en-US" sz="1600" dirty="0"/>
              <a:t> </a:t>
            </a:r>
            <a:r>
              <a:rPr lang="en-US" sz="1600" dirty="0" err="1"/>
              <a:t>Jeppesen</a:t>
            </a:r>
            <a:r>
              <a:rPr lang="en-US" sz="1600" dirty="0"/>
              <a:t> was fascinated by flying. He liked it so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much that he spent years flying airplanes.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543566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b="1" dirty="0" err="1"/>
              <a:t>Elrey</a:t>
            </a:r>
            <a:r>
              <a:rPr lang="en-US" sz="1800" b="1" dirty="0"/>
              <a:t> </a:t>
            </a:r>
            <a:r>
              <a:rPr lang="en-US" sz="1800" b="1" dirty="0" err="1"/>
              <a:t>Jeppesen</a:t>
            </a:r>
            <a:r>
              <a:rPr lang="en-US" sz="1800" dirty="0"/>
              <a:t> was born in 1907. At that </a:t>
            </a:r>
            <a:br>
              <a:rPr lang="en-US" sz="1800" dirty="0"/>
            </a:br>
            <a:r>
              <a:rPr lang="en-US" sz="1800" dirty="0"/>
              <a:t>time, people traveled by horse and wagon or </a:t>
            </a:r>
            <a:br>
              <a:rPr lang="en-US" sz="1800" dirty="0"/>
            </a:br>
            <a:r>
              <a:rPr lang="en-US" sz="1800" dirty="0"/>
              <a:t>on trains. There were not a lot of cars yet. </a:t>
            </a:r>
            <a:br>
              <a:rPr lang="en-US" sz="1800" dirty="0"/>
            </a:br>
            <a:r>
              <a:rPr lang="en-US" sz="1800" dirty="0"/>
              <a:t>And planes had just been invented.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</a:t>
            </a:r>
            <a:r>
              <a:rPr lang="en-US" sz="1800" dirty="0" err="1"/>
              <a:t>Elrey</a:t>
            </a:r>
            <a:r>
              <a:rPr lang="en-US" sz="1800" dirty="0"/>
              <a:t> was growing up, he spent </a:t>
            </a:r>
            <a:br>
              <a:rPr lang="en-US" sz="1800" dirty="0"/>
            </a:br>
            <a:r>
              <a:rPr lang="en-US" sz="1800" dirty="0"/>
              <a:t>a lot of time looking at eagles flying. He </a:t>
            </a:r>
            <a:br>
              <a:rPr lang="en-US" sz="1800" dirty="0"/>
            </a:br>
            <a:r>
              <a:rPr lang="en-US" sz="1800" dirty="0"/>
              <a:t>could not wait to fly someday himself.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583441"/>
            <a:ext cx="598579" cy="256847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8</a:t>
            </a:r>
          </a:p>
          <a:p>
            <a:r>
              <a:rPr lang="en-US" dirty="0"/>
              <a:t>16</a:t>
            </a:r>
          </a:p>
          <a:p>
            <a:r>
              <a:rPr lang="en-US" dirty="0"/>
              <a:t>26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39</a:t>
            </a:r>
          </a:p>
          <a:p>
            <a:r>
              <a:rPr lang="en-US" dirty="0"/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14666"/>
            <a:ext cx="6528547" cy="2675030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That day came when </a:t>
            </a:r>
            <a:r>
              <a:rPr lang="en-US" sz="1800" dirty="0" err="1"/>
              <a:t>Elrey</a:t>
            </a:r>
            <a:r>
              <a:rPr lang="en-US" sz="1800" dirty="0"/>
              <a:t> was 14. He </a:t>
            </a:r>
            <a:br>
              <a:rPr lang="en-US" sz="1800" dirty="0"/>
            </a:br>
            <a:r>
              <a:rPr lang="en-US" sz="1800" dirty="0"/>
              <a:t>had his first ride in a plane. The short </a:t>
            </a:r>
            <a:br>
              <a:rPr lang="en-US" sz="1800" dirty="0"/>
            </a:br>
            <a:r>
              <a:rPr lang="en-US" sz="1800" dirty="0"/>
              <a:t>flight cost $4. That was a lot to pay in </a:t>
            </a:r>
            <a:br>
              <a:rPr lang="en-US" sz="1800" dirty="0"/>
            </a:br>
            <a:r>
              <a:rPr lang="en-US" sz="1800" dirty="0"/>
              <a:t>those days.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Elrey</a:t>
            </a:r>
            <a:r>
              <a:rPr lang="en-US" sz="1800" dirty="0"/>
              <a:t> worked and saved his cash. When </a:t>
            </a:r>
            <a:br>
              <a:rPr lang="en-US" sz="1800" dirty="0"/>
            </a:br>
            <a:r>
              <a:rPr lang="en-US" sz="1800" dirty="0"/>
              <a:t>he was 18, he got flying lessons. He paid for a </a:t>
            </a:r>
            <a:br>
              <a:rPr lang="en-US" sz="1800" dirty="0"/>
            </a:br>
            <a:r>
              <a:rPr lang="en-US" sz="1800" dirty="0"/>
              <a:t>plane of his own. He worked by performing </a:t>
            </a:r>
            <a:br>
              <a:rPr lang="en-US" sz="1800" dirty="0"/>
            </a:br>
            <a:r>
              <a:rPr lang="en-US" sz="1800" dirty="0"/>
              <a:t>stunts and tricks in his plane. He worked flying </a:t>
            </a:r>
            <a:br>
              <a:rPr lang="en-US" sz="1800" dirty="0"/>
            </a:br>
            <a:r>
              <a:rPr lang="en-US" sz="1800" dirty="0"/>
              <a:t>planes to transport mail.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54541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55</a:t>
            </a:r>
          </a:p>
          <a:p>
            <a:r>
              <a:rPr lang="en-US" dirty="0"/>
              <a:t>63</a:t>
            </a:r>
          </a:p>
          <a:p>
            <a:r>
              <a:rPr lang="en-US" dirty="0"/>
              <a:t>72</a:t>
            </a:r>
          </a:p>
          <a:p>
            <a:r>
              <a:rPr lang="en-US" dirty="0"/>
              <a:t>82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91</a:t>
            </a:r>
          </a:p>
          <a:p>
            <a:r>
              <a:rPr lang="en-US" dirty="0"/>
              <a:t>102</a:t>
            </a:r>
          </a:p>
          <a:p>
            <a:r>
              <a:rPr lang="en-US" dirty="0"/>
              <a:t>110</a:t>
            </a:r>
          </a:p>
          <a:p>
            <a:r>
              <a:rPr lang="en-US" dirty="0"/>
              <a:t>119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96982B-AA07-4AD9-96C7-572090F297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66890</TotalTime>
  <Words>1931</Words>
  <Application>Microsoft Office PowerPoint</Application>
  <PresentationFormat>Widescreen</PresentationFormat>
  <Paragraphs>232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  <vt:lpstr>Independent Practice (M) Story 2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3327</cp:revision>
  <dcterms:created xsi:type="dcterms:W3CDTF">2023-03-21T18:49:30Z</dcterms:created>
  <dcterms:modified xsi:type="dcterms:W3CDTF">2024-04-11T15:55:19Z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