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27" r:id="rId21"/>
    <p:sldId id="307" r:id="rId22"/>
    <p:sldId id="324" r:id="rId23"/>
    <p:sldId id="325" r:id="rId24"/>
    <p:sldId id="33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2BDE2E-09A9-3C41-D265-3D75D4341F32}" v="5" dt="2024-04-11T15:46:38.5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27" autoAdjust="0"/>
    <p:restoredTop sz="86409"/>
  </p:normalViewPr>
  <p:slideViewPr>
    <p:cSldViewPr snapToGrid="0">
      <p:cViewPr varScale="1">
        <p:scale>
          <a:sx n="183" d="100"/>
          <a:sy n="183" d="100"/>
        </p:scale>
        <p:origin x="1216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2E2BDE2E-09A9-3C41-D265-3D75D4341F32}"/>
    <pc:docChg chg="modSld">
      <pc:chgData name="Sarah Zelinke" userId="S::szelinke@cainc.com::d5a61b94-e317-40d3-bef2-b59288a0210b" providerId="AD" clId="Web-{2E2BDE2E-09A9-3C41-D265-3D75D4341F32}" dt="2024-04-11T15:46:38.515" v="4" actId="20577"/>
      <pc:docMkLst>
        <pc:docMk/>
      </pc:docMkLst>
      <pc:sldChg chg="modSp">
        <pc:chgData name="Sarah Zelinke" userId="S::szelinke@cainc.com::d5a61b94-e317-40d3-bef2-b59288a0210b" providerId="AD" clId="Web-{2E2BDE2E-09A9-3C41-D265-3D75D4341F32}" dt="2024-04-11T15:46:38.515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2E2BDE2E-09A9-3C41-D265-3D75D4341F32}" dt="2024-04-11T15:46:38.515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398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</a:t>
            </a:r>
            <a:r>
              <a:rPr lang="it-IT" b="1" dirty="0">
                <a:latin typeface="Arial"/>
                <a:cs typeface="Arial"/>
              </a:rPr>
              <a:t>	u</a:t>
            </a:r>
            <a:r>
              <a:rPr lang="it-IT" dirty="0">
                <a:latin typeface="Arial"/>
                <a:cs typeface="Arial"/>
              </a:rPr>
              <a:t>		igh		ow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igh		ay		</a:t>
            </a:r>
            <a:r>
              <a:rPr lang="it-IT" b="1" dirty="0">
                <a:latin typeface="Arial"/>
                <a:cs typeface="Arial"/>
              </a:rPr>
              <a:t>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ow	</a:t>
            </a:r>
            <a:r>
              <a:rPr lang="it-IT" b="1" dirty="0">
                <a:latin typeface="Arial"/>
                <a:cs typeface="Arial"/>
              </a:rPr>
              <a:t>	i</a:t>
            </a:r>
            <a:r>
              <a:rPr lang="it-IT" dirty="0">
                <a:latin typeface="Arial"/>
                <a:cs typeface="Arial"/>
              </a:rPr>
              <a:t>		ee		ai</a:t>
            </a:r>
          </a:p>
          <a:p>
            <a:pPr lvl="1" defTabSz="457200"/>
            <a:r>
              <a:rPr lang="it-IT" dirty="0"/>
              <a:t>ea		ay		igh		oa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oa		ai	</a:t>
            </a:r>
            <a:r>
              <a:rPr lang="it-IT" b="1" dirty="0">
                <a:latin typeface="Arial"/>
                <a:cs typeface="Arial"/>
              </a:rPr>
              <a:t>	e</a:t>
            </a:r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Is the topic of this passage past- or present-day jobs?</a:t>
            </a:r>
          </a:p>
          <a:p>
            <a:pPr marL="0" indent="0">
              <a:buNone/>
            </a:pPr>
            <a:r>
              <a:rPr lang="en-US" dirty="0"/>
              <a:t>	 The topic of this passage is ________________.</a:t>
            </a:r>
          </a:p>
          <a:p>
            <a:pPr marL="0" indent="0">
              <a:buNone/>
            </a:pPr>
            <a:r>
              <a:rPr lang="en-US" b="1" dirty="0"/>
              <a:t>What is one example of a present-day job?</a:t>
            </a:r>
          </a:p>
          <a:p>
            <a:pPr marL="0" indent="0">
              <a:buNone/>
            </a:pPr>
            <a:r>
              <a:rPr lang="en-US" dirty="0"/>
              <a:t>	 One example of a present-day job is ________________.</a:t>
            </a:r>
          </a:p>
          <a:p>
            <a:pPr marL="0" indent="0">
              <a:buNone/>
            </a:pPr>
            <a:r>
              <a:rPr lang="en-US" b="1" dirty="0"/>
              <a:t>What is one thing a drone can do?</a:t>
            </a:r>
          </a:p>
          <a:p>
            <a:pPr marL="0" indent="0">
              <a:buNone/>
            </a:pPr>
            <a:r>
              <a:rPr lang="en-US" dirty="0"/>
              <a:t>	 One thing a drone can do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857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373770"/>
            <a:ext cx="6667380" cy="78932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 Many of today’s jobs need the Internet. Podcasting </a:t>
            </a:r>
            <a:br>
              <a:rPr lang="en-US" sz="1600" dirty="0"/>
            </a:br>
            <a:r>
              <a:rPr lang="en-US" sz="1600" dirty="0"/>
              <a:t>would be impossible to do without the Internet. Almost all podcasts are </a:t>
            </a:r>
            <a:br>
              <a:rPr lang="en-US" sz="1600" dirty="0"/>
            </a:br>
            <a:r>
              <a:rPr lang="en-US" sz="1600" dirty="0"/>
              <a:t>audio, or spoken words.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77080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people do podcasting, which is doing </a:t>
            </a:r>
            <a:br>
              <a:rPr lang="en-US" sz="1800" dirty="0"/>
            </a:br>
            <a:r>
              <a:rPr lang="en-US" sz="1800" dirty="0"/>
              <a:t>shows that are put on the </a:t>
            </a:r>
            <a:r>
              <a:rPr lang="en-US" sz="1800" b="1" dirty="0"/>
              <a:t>Internet</a:t>
            </a:r>
            <a:r>
              <a:rPr lang="en-US" sz="1800" dirty="0"/>
              <a:t>. When people </a:t>
            </a:r>
            <a:br>
              <a:rPr lang="en-US" sz="1800" dirty="0"/>
            </a:br>
            <a:r>
              <a:rPr lang="en-US" sz="1800" dirty="0"/>
              <a:t>do podcasts, they may speak on topics. They may </a:t>
            </a:r>
            <a:br>
              <a:rPr lang="en-US" sz="1800" dirty="0"/>
            </a:br>
            <a:r>
              <a:rPr lang="en-US" sz="1800" dirty="0"/>
              <a:t>discuss bands. Some people may discuss fun spots for </a:t>
            </a:r>
            <a:br>
              <a:rPr lang="en-US" sz="1800" dirty="0"/>
            </a:br>
            <a:r>
              <a:rPr lang="en-US" sz="1800" dirty="0"/>
              <a:t>road trips. Some people teach things, such as fitness </a:t>
            </a:r>
            <a:br>
              <a:rPr lang="en-US" sz="1800" dirty="0"/>
            </a:br>
            <a:r>
              <a:rPr lang="en-US" sz="1800" dirty="0"/>
              <a:t>and how to keep chickens. To do a podcast, people </a:t>
            </a:r>
            <a:br>
              <a:rPr lang="en-US" sz="1800" dirty="0"/>
            </a:br>
            <a:r>
              <a:rPr lang="en-US" sz="1800" dirty="0"/>
              <a:t>follow a set of steps. Then they upload the podcast to </a:t>
            </a:r>
            <a:br>
              <a:rPr lang="en-US" sz="1800" dirty="0"/>
            </a:br>
            <a:r>
              <a:rPr lang="en-US" sz="1800" dirty="0"/>
              <a:t>the Internet.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that, fans can download the podcast for free. </a:t>
            </a:r>
            <a:br>
              <a:rPr lang="en-US" sz="1800" dirty="0"/>
            </a:br>
            <a:r>
              <a:rPr lang="en-US" sz="1800" dirty="0"/>
              <a:t>Podcasts are a way to reach lots of people.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78684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97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140</a:t>
            </a:r>
          </a:p>
          <a:p>
            <a:r>
              <a:rPr lang="en-US" dirty="0"/>
              <a:t>150</a:t>
            </a:r>
          </a:p>
          <a:p>
            <a:r>
              <a:rPr lang="en-US" dirty="0"/>
              <a:t>161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172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are podcasts?</a:t>
            </a:r>
          </a:p>
          <a:p>
            <a:pPr marL="0" indent="0">
              <a:buNone/>
            </a:pPr>
            <a:r>
              <a:rPr lang="en-US" dirty="0"/>
              <a:t>	 Podcasts are ________________.</a:t>
            </a:r>
          </a:p>
          <a:p>
            <a:pPr marL="0" indent="0">
              <a:buNone/>
            </a:pPr>
            <a:r>
              <a:rPr lang="en-US" b="1" dirty="0"/>
              <a:t>Why might someone make a podcast?</a:t>
            </a:r>
          </a:p>
          <a:p>
            <a:pPr marL="0" indent="0">
              <a:buNone/>
            </a:pPr>
            <a:r>
              <a:rPr lang="en-US" dirty="0"/>
              <a:t>	 Someone might make a podcast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7419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62261"/>
            <a:ext cx="6842309" cy="71066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word </a:t>
            </a:r>
            <a:r>
              <a:rPr lang="en-US" sz="1600" i="1" dirty="0"/>
              <a:t>app</a:t>
            </a:r>
            <a:r>
              <a:rPr lang="en-US" sz="1600" dirty="0"/>
              <a:t> is short for </a:t>
            </a:r>
            <a:r>
              <a:rPr lang="en-US" sz="1600" i="1" dirty="0"/>
              <a:t>application</a:t>
            </a:r>
            <a:r>
              <a:rPr lang="en-US" sz="1600" dirty="0"/>
              <a:t>. An app lets people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do different things on phones and computers.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35269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people work at dreaming up apps for tablets </a:t>
            </a:r>
            <a:br>
              <a:rPr lang="en-US" sz="1800" dirty="0"/>
            </a:br>
            <a:r>
              <a:rPr lang="en-US" sz="1800" dirty="0"/>
              <a:t>and </a:t>
            </a:r>
            <a:r>
              <a:rPr lang="en-US" sz="1800" b="1" dirty="0"/>
              <a:t>phones</a:t>
            </a:r>
            <a:r>
              <a:rPr lang="en-US" sz="1800" dirty="0"/>
              <a:t>. They invent apps that help people do </a:t>
            </a:r>
            <a:br>
              <a:rPr lang="en-US" sz="1800" dirty="0"/>
            </a:br>
            <a:r>
              <a:rPr lang="en-US" sz="1800" dirty="0"/>
              <a:t>tasks. With apps, people can send texts and email, plan </a:t>
            </a:r>
            <a:br>
              <a:rPr lang="en-US" sz="1800" dirty="0"/>
            </a:br>
            <a:r>
              <a:rPr lang="en-US" sz="1800" dirty="0"/>
              <a:t>travel, do banking, and chat with pals.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 there are jobs that did not exist in the past. </a:t>
            </a:r>
            <a:br>
              <a:rPr lang="en-US" sz="1800" dirty="0"/>
            </a:br>
            <a:r>
              <a:rPr lang="en-US" sz="1800" dirty="0"/>
              <a:t>What jobs may be there for you when you are an adult? </a:t>
            </a:r>
            <a:br>
              <a:rPr lang="en-US" sz="1800" dirty="0"/>
            </a:br>
            <a:r>
              <a:rPr lang="en-US" sz="1800" dirty="0"/>
              <a:t>There may be jobs that do not exist yet.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28683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181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199</a:t>
            </a:r>
          </a:p>
          <a:p>
            <a:r>
              <a:rPr lang="en-US" dirty="0"/>
              <a:t>209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227</a:t>
            </a:r>
          </a:p>
          <a:p>
            <a:r>
              <a:rPr lang="en-US" dirty="0"/>
              <a:t>239</a:t>
            </a:r>
          </a:p>
          <a:p>
            <a:r>
              <a:rPr lang="en-US" dirty="0"/>
              <a:t>248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task that an app might help people do?</a:t>
            </a:r>
          </a:p>
          <a:p>
            <a:pPr marL="0" indent="0">
              <a:buNone/>
            </a:pPr>
            <a:r>
              <a:rPr lang="en-US" dirty="0"/>
              <a:t>	 One task that an app might help people do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A woman is presenting ideas in front of the team. Beside her is a clear board with sticky notes and prototype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0" y="903412"/>
            <a:ext cx="2473227" cy="4472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3" descr="A woman wearing headphones sits on a chair in front of a desk with a microphone on it. She has a smile on her fac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442" y="882415"/>
            <a:ext cx="2485638" cy="4493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21" name="Picture 4" descr="A man controls a small flying equipment with the tablet he holds in hands. The small flying equipment is dropping liquid over the field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726" y="924410"/>
            <a:ext cx="2474024" cy="4472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7631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4880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91245"/>
            <a:ext cx="10363200" cy="337838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have jobs grown?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Jobs have grown to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work with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Today, people can work with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a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drone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when it is up high?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it is up high, a drone can 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podcasting?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Podcasting is 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people do in a podcast?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a podcast, people may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some people work at?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people work at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apps help people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Apps help people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jobs may be there for you when you grow 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you grow up, there may be jobs that 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14107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23273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Chen and Mac went to the show last night. After the show, Mac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said, “It’s just ten. We can use some snacks. I see a snack shop right there.”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They went into the snack shop and sat down. Mac had ham and eggs, and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Chen got a cheese bun.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96358"/>
            <a:ext cx="10363200" cy="239004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Mac say, “We can use some snacks”?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__________________________, Mac said, “We can use some snacks.”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Chen and Mac go into the snack shop?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went into the snack shop to 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igh</a:t>
            </a:r>
            <a:r>
              <a:rPr lang="en-US" dirty="0"/>
              <a:t>t		br</a:t>
            </a:r>
            <a:r>
              <a:rPr lang="en-US" u="sng" dirty="0"/>
              <a:t>igh</a:t>
            </a:r>
            <a:r>
              <a:rPr lang="en-US" dirty="0"/>
              <a:t>t		s</a:t>
            </a:r>
            <a:r>
              <a:rPr lang="en-US" u="sng" dirty="0"/>
              <a:t>igh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ea</a:t>
            </a:r>
            <a:r>
              <a:rPr lang="en-US" dirty="0"/>
              <a:t>st		sh</a:t>
            </a:r>
            <a:r>
              <a:rPr lang="en-US" u="sng" dirty="0"/>
              <a:t>ow</a:t>
            </a:r>
            <a:r>
              <a:rPr lang="en-US" dirty="0"/>
              <a:t>		m</a:t>
            </a:r>
            <a:r>
              <a:rPr lang="en-US" u="sng" dirty="0"/>
              <a:t>igh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ea</a:t>
            </a:r>
            <a:r>
              <a:rPr lang="en-US" dirty="0"/>
              <a:t>l		fr</a:t>
            </a:r>
            <a:r>
              <a:rPr lang="en-US" u="sng" dirty="0"/>
              <a:t>igh</a:t>
            </a:r>
            <a:r>
              <a:rPr lang="en-US" dirty="0"/>
              <a:t>t		f</a:t>
            </a:r>
            <a:r>
              <a:rPr lang="en-US" u="sng" dirty="0"/>
              <a:t>ai</a:t>
            </a:r>
            <a:r>
              <a:rPr lang="en-US" dirty="0"/>
              <a:t>nt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igh</a:t>
            </a:r>
            <a:r>
              <a:rPr lang="en-US" dirty="0"/>
              <a:t>t		br</a:t>
            </a:r>
            <a:r>
              <a:rPr lang="en-US" u="sng" dirty="0"/>
              <a:t>ai</a:t>
            </a:r>
            <a:r>
              <a:rPr lang="en-US" dirty="0"/>
              <a:t>d		s</a:t>
            </a:r>
            <a:r>
              <a:rPr lang="en-US" u="sng" dirty="0"/>
              <a:t>igh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sweep		flight		float</a:t>
            </a:r>
          </a:p>
          <a:p>
            <a:pPr lvl="1" defTabSz="457200"/>
            <a:r>
              <a:rPr lang="en-US" dirty="0"/>
              <a:t>shown		roast		right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igh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45817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Mac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Mac had 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Chen get?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Chen got a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83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963519"/>
            <a:ext cx="10639991" cy="1446550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 and Chuck went into the plant shop. They wished to get a tree.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 saw a little tree in a bright red pot. “Look at the tree right there,” said Jan.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“It needs some water and sunlight. What do you think of this tree?”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Chuck said, “This tree will do well with your help. Let’s get it.”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553302"/>
            <a:ext cx="10363200" cy="346404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Jan and Chuck go?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Jan and Chuck went into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they wish to get?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wished to get 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tree need?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tree needed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3273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light</a:t>
            </a:r>
          </a:p>
          <a:p>
            <a:r>
              <a:rPr lang="en-US" dirty="0"/>
              <a:t>sight</a:t>
            </a:r>
          </a:p>
          <a:p>
            <a:r>
              <a:rPr lang="en-US" dirty="0"/>
              <a:t>might</a:t>
            </a:r>
          </a:p>
          <a:p>
            <a:r>
              <a:rPr lang="en-US" dirty="0"/>
              <a:t>flight</a:t>
            </a:r>
          </a:p>
          <a:p>
            <a:r>
              <a:rPr lang="en-US" dirty="0"/>
              <a:t>bright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pay</a:t>
            </a:r>
          </a:p>
          <a:p>
            <a:r>
              <a:rPr lang="en-US" dirty="0"/>
              <a:t>day</a:t>
            </a:r>
          </a:p>
          <a:p>
            <a:r>
              <a:rPr lang="en-US" dirty="0"/>
              <a:t>clay</a:t>
            </a:r>
          </a:p>
          <a:p>
            <a:r>
              <a:rPr lang="en-US" dirty="0"/>
              <a:t>tray</a:t>
            </a:r>
          </a:p>
          <a:p>
            <a:r>
              <a:rPr lang="en-US" dirty="0"/>
              <a:t>spray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meet</a:t>
            </a:r>
          </a:p>
          <a:p>
            <a:r>
              <a:rPr lang="en-US" dirty="0"/>
              <a:t>feet</a:t>
            </a:r>
          </a:p>
          <a:p>
            <a:r>
              <a:rPr lang="en-US" dirty="0"/>
              <a:t>sleet</a:t>
            </a:r>
          </a:p>
          <a:p>
            <a:r>
              <a:rPr lang="en-US" dirty="0"/>
              <a:t>sweet</a:t>
            </a:r>
          </a:p>
          <a:p>
            <a:r>
              <a:rPr lang="en-US" dirty="0"/>
              <a:t>tweet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slash		slap		crash		rash</a:t>
            </a:r>
          </a:p>
          <a:p>
            <a:pPr lvl="1" defTabSz="457200"/>
            <a:r>
              <a:rPr lang="en-US" dirty="0"/>
              <a:t>brisk		brick		chick		spent</a:t>
            </a:r>
          </a:p>
          <a:p>
            <a:pPr lvl="1" defTabSz="457200"/>
            <a:r>
              <a:rPr lang="en-US" dirty="0"/>
              <a:t>grant		grass		grasp		swift</a:t>
            </a:r>
          </a:p>
          <a:p>
            <a:pPr lvl="1" defTabSz="457200"/>
            <a:r>
              <a:rPr lang="en-US" dirty="0"/>
              <a:t>check		prom		pond		print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endings.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show</a:t>
            </a:r>
            <a:r>
              <a:rPr lang="en-US" dirty="0"/>
              <a:t>ed	2. </a:t>
            </a:r>
            <a:r>
              <a:rPr lang="en-US" u="sng" dirty="0"/>
              <a:t>check</a:t>
            </a:r>
            <a:r>
              <a:rPr lang="en-US" dirty="0"/>
              <a:t>ed	3. </a:t>
            </a:r>
            <a:r>
              <a:rPr lang="en-US" u="sng" dirty="0"/>
              <a:t>reach</a:t>
            </a:r>
            <a:r>
              <a:rPr lang="en-US" dirty="0"/>
              <a:t>ed	4. </a:t>
            </a:r>
            <a:r>
              <a:rPr lang="en-US" u="sng" dirty="0"/>
              <a:t>dream</a:t>
            </a:r>
            <a:r>
              <a:rPr lang="en-US" dirty="0"/>
              <a:t>ed	5. </a:t>
            </a:r>
            <a:r>
              <a:rPr lang="en-US" u="sng" dirty="0"/>
              <a:t>print</a:t>
            </a:r>
            <a:r>
              <a:rPr lang="en-US" dirty="0"/>
              <a:t>ed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    </a:t>
            </a:r>
            <a:r>
              <a:rPr lang="en-US" u="sng" dirty="0"/>
              <a:t>show</a:t>
            </a:r>
            <a:r>
              <a:rPr lang="en-US" dirty="0"/>
              <a:t>ing	    </a:t>
            </a:r>
            <a:r>
              <a:rPr lang="en-US" u="sng" dirty="0"/>
              <a:t>check</a:t>
            </a:r>
            <a:r>
              <a:rPr lang="en-US" dirty="0"/>
              <a:t>ing	    </a:t>
            </a:r>
            <a:r>
              <a:rPr lang="en-US" u="sng" dirty="0"/>
              <a:t>reach</a:t>
            </a:r>
            <a:r>
              <a:rPr lang="en-US" dirty="0"/>
              <a:t>ing	    </a:t>
            </a:r>
            <a:r>
              <a:rPr lang="en-US" u="sng" dirty="0"/>
              <a:t>dream</a:t>
            </a:r>
            <a:r>
              <a:rPr lang="en-US" dirty="0"/>
              <a:t>ing	    </a:t>
            </a:r>
            <a:r>
              <a:rPr lang="en-US" u="sng" dirty="0"/>
              <a:t>print</a:t>
            </a:r>
            <a:r>
              <a:rPr lang="en-US" dirty="0"/>
              <a:t>ing</a:t>
            </a:r>
          </a:p>
          <a:p>
            <a:pPr marL="457200" lvl="1" indent="0" defTabSz="457200">
              <a:buNone/>
              <a:tabLst>
                <a:tab pos="808038" algn="l"/>
                <a:tab pos="2689225" algn="l"/>
                <a:tab pos="4305300" algn="l"/>
                <a:tab pos="5919788" algn="l"/>
                <a:tab pos="7623175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brightness		frighten		midnight		daylight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raincoat		exist			tablet		podcast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very		your		where		what		who</a:t>
            </a:r>
          </a:p>
          <a:p>
            <a:pPr marL="457200" lvl="1" indent="0" defTabSz="457200">
              <a:buNone/>
            </a:pPr>
            <a:r>
              <a:rPr lang="en-US" dirty="0"/>
              <a:t>down		were		they		been		use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8726" y="2590240"/>
            <a:ext cx="7179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51480" y="2592326"/>
            <a:ext cx="5821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5638" y="2600072"/>
            <a:ext cx="63891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34555" y="2602158"/>
            <a:ext cx="3135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4912" y="2600072"/>
            <a:ext cx="45390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68818" y="2602158"/>
            <a:ext cx="6184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48798" y="2600072"/>
            <a:ext cx="4000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48849" y="2602158"/>
            <a:ext cx="5807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8726" y="3273591"/>
            <a:ext cx="4760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785" y="3282820"/>
            <a:ext cx="5412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6588" y="3275727"/>
            <a:ext cx="2968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3449" y="3278232"/>
            <a:ext cx="34205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6336" y="3297156"/>
            <a:ext cx="41697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03309" y="3306840"/>
            <a:ext cx="3117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4356" y="3304638"/>
            <a:ext cx="4627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87145" y="3317421"/>
            <a:ext cx="5516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 screen on your tablet is very bright!</a:t>
            </a:r>
          </a:p>
          <a:p>
            <a:pPr lvl="1" defTabSz="457200"/>
            <a:r>
              <a:rPr lang="en-US" dirty="0"/>
              <a:t>What might a skunk do if you frighten it?</a:t>
            </a:r>
          </a:p>
          <a:p>
            <a:pPr lvl="1" defTabSz="457200"/>
            <a:r>
              <a:rPr lang="en-US" dirty="0"/>
              <a:t>Where is an adult who can light the coals in the grill?</a:t>
            </a:r>
          </a:p>
          <a:p>
            <a:pPr lvl="1" defTabSz="457200"/>
            <a:r>
              <a:rPr lang="en-US" dirty="0"/>
              <a:t>If you go down this hill, you may catch sight of a fox.</a:t>
            </a:r>
          </a:p>
          <a:p>
            <a:pPr lvl="1" defTabSz="457200"/>
            <a:r>
              <a:rPr lang="en-US" dirty="0"/>
              <a:t>Chad has been checking when his mom’s flight will land.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5415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Jobs Today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7372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14327"/>
            <a:ext cx="6667380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 As technology improves, new jobs are created. One </a:t>
            </a:r>
            <a:br>
              <a:rPr lang="en-US" sz="1600" dirty="0"/>
            </a:br>
            <a:r>
              <a:rPr lang="en-US" sz="1600" dirty="0"/>
              <a:t>example is a drone operator. A drone is a small aircraft that flies without </a:t>
            </a:r>
            <a:br>
              <a:rPr lang="en-US" sz="1600" dirty="0"/>
            </a:br>
            <a:r>
              <a:rPr lang="en-US" sz="1600" dirty="0"/>
              <a:t>a pilot. The drone operator uses remote controls to guide the drone from </a:t>
            </a:r>
            <a:br>
              <a:rPr lang="en-US" sz="1600" dirty="0"/>
            </a:br>
            <a:r>
              <a:rPr lang="en-US" sz="1600" dirty="0"/>
              <a:t>the ground.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16742"/>
            <a:ext cx="6528547" cy="21579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jobs of today did not exist in the past. Jobs </a:t>
            </a:r>
            <a:br>
              <a:rPr lang="en-US" sz="1800" dirty="0"/>
            </a:br>
            <a:r>
              <a:rPr lang="en-US" sz="1800" dirty="0"/>
              <a:t>have grown to meet people’s needs. </a:t>
            </a:r>
            <a:br>
              <a:rPr lang="en-US" sz="1800" dirty="0"/>
            </a:br>
            <a:r>
              <a:rPr lang="en-US" sz="1800" dirty="0"/>
              <a:t>Today people can work with </a:t>
            </a:r>
            <a:r>
              <a:rPr lang="en-US" sz="1800" b="1" dirty="0"/>
              <a:t>drones</a:t>
            </a:r>
            <a:r>
              <a:rPr lang="en-US" sz="1800" dirty="0"/>
              <a:t>. On land, </a:t>
            </a:r>
            <a:br>
              <a:rPr lang="en-US" sz="1800" dirty="0"/>
            </a:br>
            <a:r>
              <a:rPr lang="en-US" sz="1800" dirty="0"/>
              <a:t>people set the flight path for the drone. Then they send </a:t>
            </a:r>
            <a:br>
              <a:rPr lang="en-US" sz="1800" dirty="0"/>
            </a:br>
            <a:r>
              <a:rPr lang="en-US" sz="1800" dirty="0"/>
              <a:t>the drone up. They need to keep the drone going the </a:t>
            </a:r>
            <a:br>
              <a:rPr lang="en-US" sz="1800" dirty="0"/>
            </a:br>
            <a:r>
              <a:rPr lang="en-US" sz="1800" dirty="0"/>
              <a:t>right way on its flight.</a:t>
            </a: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27121"/>
            <a:ext cx="598579" cy="219669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17</a:t>
            </a:r>
          </a:p>
          <a:p>
            <a:r>
              <a:rPr lang="en-US" dirty="0"/>
              <a:t>25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39247"/>
            <a:ext cx="6528547" cy="308337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 drone is up high, it can check on things. </a:t>
            </a:r>
            <a:br>
              <a:rPr lang="en-US" sz="1800" dirty="0"/>
            </a:br>
            <a:r>
              <a:rPr lang="en-US" sz="1800" dirty="0"/>
              <a:t>High up, a drone can check traffic on a highway. </a:t>
            </a:r>
            <a:br>
              <a:rPr lang="en-US" sz="1800" dirty="0"/>
            </a:br>
            <a:r>
              <a:rPr lang="en-US" sz="1800" dirty="0"/>
              <a:t>A drone can check on crops and send spray to help </a:t>
            </a:r>
            <a:br>
              <a:rPr lang="en-US" sz="1800" dirty="0"/>
            </a:br>
            <a:r>
              <a:rPr lang="en-US" sz="1800" dirty="0"/>
              <a:t>crops grow. Someday, a drone may drop off boxes on </a:t>
            </a:r>
            <a:br>
              <a:rPr lang="en-US" sz="1800" dirty="0"/>
            </a:br>
            <a:r>
              <a:rPr lang="en-US" sz="1800" dirty="0"/>
              <a:t>people’s front steps.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79122"/>
            <a:ext cx="598579" cy="3063165"/>
          </a:xfrm>
        </p:spPr>
        <p:txBody>
          <a:bodyPr>
            <a:noAutofit/>
          </a:bodyPr>
          <a:lstStyle/>
          <a:p>
            <a:r>
              <a:rPr lang="en-US" dirty="0"/>
              <a:t>52</a:t>
            </a:r>
          </a:p>
          <a:p>
            <a:r>
              <a:rPr lang="en-US" dirty="0"/>
              <a:t>63</a:t>
            </a:r>
          </a:p>
          <a:p>
            <a:r>
              <a:rPr lang="en-US" dirty="0"/>
              <a:t>73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94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F2481C1-9349-4A1D-A76D-FAE4E772CD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65690</TotalTime>
  <Words>1662</Words>
  <Application>Microsoft Office PowerPoint</Application>
  <PresentationFormat>Widescreen</PresentationFormat>
  <Paragraphs>206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1540</cp:revision>
  <dcterms:created xsi:type="dcterms:W3CDTF">2023-03-21T18:49:30Z</dcterms:created>
  <dcterms:modified xsi:type="dcterms:W3CDTF">2024-04-11T15:46:45Z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