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21" r:id="rId14"/>
    <p:sldId id="317" r:id="rId15"/>
    <p:sldId id="339" r:id="rId16"/>
    <p:sldId id="322" r:id="rId17"/>
    <p:sldId id="328" r:id="rId18"/>
    <p:sldId id="340" r:id="rId19"/>
    <p:sldId id="323" r:id="rId20"/>
    <p:sldId id="302" r:id="rId21"/>
    <p:sldId id="303" r:id="rId22"/>
    <p:sldId id="333" r:id="rId23"/>
    <p:sldId id="307" r:id="rId24"/>
    <p:sldId id="342" r:id="rId25"/>
    <p:sldId id="343" r:id="rId26"/>
    <p:sldId id="341" r:id="rId27"/>
    <p:sldId id="34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F7B4AC-570F-D95C-932C-C0B6E18C3046}" v="2" dt="2024-04-11T15:34:35.7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8" autoAdjust="0"/>
    <p:restoredTop sz="96327" autoAdjust="0"/>
  </p:normalViewPr>
  <p:slideViewPr>
    <p:cSldViewPr snapToGrid="0">
      <p:cViewPr varScale="1">
        <p:scale>
          <a:sx n="163" d="100"/>
          <a:sy n="163" d="100"/>
        </p:scale>
        <p:origin x="184" y="44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1327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-358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38F7B4AC-570F-D95C-932C-C0B6E18C3046}"/>
    <pc:docChg chg="modSld">
      <pc:chgData name="Sarah Zelinke" userId="S::szelinke@cainc.com::d5a61b94-e317-40d3-bef2-b59288a0210b" providerId="AD" clId="Web-{38F7B4AC-570F-D95C-932C-C0B6E18C3046}" dt="2024-04-11T15:34:35.725" v="1" actId="20577"/>
      <pc:docMkLst>
        <pc:docMk/>
      </pc:docMkLst>
      <pc:sldChg chg="modSp">
        <pc:chgData name="Sarah Zelinke" userId="S::szelinke@cainc.com::d5a61b94-e317-40d3-bef2-b59288a0210b" providerId="AD" clId="Web-{38F7B4AC-570F-D95C-932C-C0B6E18C3046}" dt="2024-04-11T15:34:35.725" v="1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38F7B4AC-570F-D95C-932C-C0B6E18C3046}" dt="2024-04-11T15:34:35.725" v="1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73564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145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2 Lesson 6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3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fr-FR" dirty="0" err="1"/>
              <a:t>aw</a:t>
            </a:r>
            <a:r>
              <a:rPr lang="fr-FR" dirty="0"/>
              <a:t>		ay		au		</a:t>
            </a:r>
            <a:r>
              <a:rPr lang="fr-FR" dirty="0" err="1"/>
              <a:t>oo</a:t>
            </a:r>
            <a:endParaRPr lang="fr-FR" dirty="0"/>
          </a:p>
          <a:p>
            <a:pPr lvl="1" defTabSz="457200"/>
            <a:r>
              <a:rPr lang="fr-FR" dirty="0" err="1"/>
              <a:t>ee</a:t>
            </a:r>
            <a:r>
              <a:rPr lang="fr-FR" dirty="0"/>
              <a:t>		</a:t>
            </a:r>
            <a:r>
              <a:rPr lang="fr-FR" dirty="0" err="1"/>
              <a:t>aw</a:t>
            </a:r>
            <a:r>
              <a:rPr lang="fr-FR" dirty="0"/>
              <a:t>		ai		</a:t>
            </a:r>
            <a:r>
              <a:rPr lang="fr-FR" dirty="0" err="1"/>
              <a:t>ow</a:t>
            </a:r>
            <a:endParaRPr lang="fr-FR" dirty="0"/>
          </a:p>
          <a:p>
            <a:pPr lvl="1" defTabSz="457200"/>
            <a:r>
              <a:rPr lang="fr-FR" dirty="0" err="1"/>
              <a:t>oo</a:t>
            </a:r>
            <a:r>
              <a:rPr lang="fr-FR" dirty="0"/>
              <a:t>		</a:t>
            </a:r>
            <a:r>
              <a:rPr lang="fr-FR" dirty="0" err="1"/>
              <a:t>oa</a:t>
            </a:r>
            <a:r>
              <a:rPr lang="fr-FR" dirty="0"/>
              <a:t>		</a:t>
            </a:r>
            <a:r>
              <a:rPr lang="fr-FR" dirty="0" err="1"/>
              <a:t>igh</a:t>
            </a:r>
            <a:r>
              <a:rPr lang="fr-FR" dirty="0"/>
              <a:t>		au</a:t>
            </a:r>
          </a:p>
          <a:p>
            <a:pPr lvl="1" defTabSz="457200"/>
            <a:r>
              <a:rPr lang="fr-FR" err="1">
                <a:latin typeface="Arial"/>
                <a:cs typeface="Arial"/>
              </a:rPr>
              <a:t>ea</a:t>
            </a:r>
            <a:r>
              <a:rPr lang="fr-FR" dirty="0">
                <a:latin typeface="Arial"/>
                <a:cs typeface="Arial"/>
              </a:rPr>
              <a:t>		</a:t>
            </a:r>
            <a:r>
              <a:rPr lang="fr-FR" err="1">
                <a:latin typeface="Arial"/>
                <a:cs typeface="Arial"/>
              </a:rPr>
              <a:t>aw</a:t>
            </a:r>
            <a:r>
              <a:rPr lang="fr-FR" dirty="0">
                <a:latin typeface="Arial"/>
                <a:cs typeface="Arial"/>
              </a:rPr>
              <a:t>		</a:t>
            </a:r>
            <a:r>
              <a:rPr lang="fr-FR" b="1" dirty="0">
                <a:latin typeface="Arial"/>
                <a:cs typeface="Arial"/>
              </a:rPr>
              <a:t>e</a:t>
            </a:r>
            <a:r>
              <a:rPr lang="fr-FR" dirty="0">
                <a:latin typeface="Arial"/>
                <a:cs typeface="Arial"/>
              </a:rPr>
              <a:t>		ay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story that people made up about the moon in the past?</a:t>
            </a:r>
          </a:p>
          <a:p>
            <a:pPr marL="0" indent="0">
              <a:buNone/>
            </a:pPr>
            <a:r>
              <a:rPr lang="en-US" dirty="0"/>
              <a:t>	 In the past, one story that people made up about the moon was </a:t>
            </a:r>
            <a:br>
              <a:rPr lang="en-US" dirty="0"/>
            </a:br>
            <a:r>
              <a:rPr lang="en-US" dirty="0"/>
              <a:t>	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10403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moon, which orbits (goes around) Earth, is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thousands of miles from Earth. It took a powerful rocket to get the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spacecraft carrying astronauts Neil Armstrong, Michael Collins, and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Edwin “Buzz” </a:t>
            </a:r>
            <a:r>
              <a:rPr lang="en-US" sz="1600" dirty="0" err="1"/>
              <a:t>Aldrin</a:t>
            </a:r>
            <a:r>
              <a:rPr lang="en-US" sz="1600" dirty="0"/>
              <a:t> to the moon.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751198"/>
            <a:ext cx="6528547" cy="374788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1969, three astronauts went to the moon in a </a:t>
            </a:r>
            <a:br>
              <a:rPr lang="en-US" sz="1800" dirty="0"/>
            </a:br>
            <a:r>
              <a:rPr lang="en-US" sz="1800" b="1" dirty="0"/>
              <a:t>spacecraft</a:t>
            </a:r>
            <a:r>
              <a:rPr lang="en-US" sz="1800" dirty="0"/>
              <a:t> called </a:t>
            </a:r>
            <a:r>
              <a:rPr lang="en-US" sz="1800" i="1" dirty="0"/>
              <a:t>Apollo 11. Apollo 11</a:t>
            </a:r>
            <a:r>
              <a:rPr lang="en-US" sz="1800" dirty="0"/>
              <a:t> needed help to get to</a:t>
            </a:r>
            <a:br>
              <a:rPr lang="en-US" sz="1800" dirty="0"/>
            </a:br>
            <a:r>
              <a:rPr lang="en-US" sz="1800" dirty="0"/>
              <a:t>the moon. Some of the help came from a </a:t>
            </a:r>
            <a:r>
              <a:rPr lang="en-US" sz="1800" i="1" dirty="0"/>
              <a:t>Saturn</a:t>
            </a:r>
            <a:r>
              <a:rPr lang="en-US" sz="1800" dirty="0"/>
              <a:t> rocket. Its</a:t>
            </a:r>
            <a:br>
              <a:rPr lang="en-US" sz="1800" dirty="0"/>
            </a:br>
            <a:r>
              <a:rPr lang="en-US" sz="1800" dirty="0"/>
              <a:t>one job was to help </a:t>
            </a:r>
            <a:r>
              <a:rPr lang="en-US" sz="1800" i="1" dirty="0"/>
              <a:t>Apollo 11</a:t>
            </a:r>
            <a:r>
              <a:rPr lang="en-US" sz="1800" dirty="0"/>
              <a:t> and the three men reach the</a:t>
            </a:r>
            <a:br>
              <a:rPr lang="en-US" sz="1800" dirty="0"/>
            </a:br>
            <a:r>
              <a:rPr lang="en-US" sz="1800" dirty="0"/>
              <a:t>moon. The </a:t>
            </a:r>
            <a:r>
              <a:rPr lang="en-US" sz="1800" i="1" dirty="0"/>
              <a:t>Saturn</a:t>
            </a:r>
            <a:r>
              <a:rPr lang="en-US" sz="1800" dirty="0"/>
              <a:t> rocket helped launch </a:t>
            </a:r>
            <a:r>
              <a:rPr lang="en-US" sz="1800" i="1" dirty="0"/>
              <a:t>Apollo 11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777824"/>
            <a:ext cx="598579" cy="3706049"/>
          </a:xfrm>
        </p:spPr>
        <p:txBody>
          <a:bodyPr>
            <a:noAutofit/>
          </a:bodyPr>
          <a:lstStyle/>
          <a:p>
            <a:r>
              <a:rPr lang="en-US" dirty="0"/>
              <a:t>117</a:t>
            </a:r>
          </a:p>
          <a:p>
            <a:r>
              <a:rPr lang="en-US" dirty="0"/>
              <a:t>127</a:t>
            </a:r>
          </a:p>
          <a:p>
            <a:r>
              <a:rPr lang="en-US" dirty="0"/>
              <a:t>138</a:t>
            </a:r>
          </a:p>
          <a:p>
            <a:r>
              <a:rPr lang="en-US" dirty="0"/>
              <a:t>150</a:t>
            </a:r>
          </a:p>
          <a:p>
            <a:r>
              <a:rPr lang="en-US" dirty="0"/>
              <a:t>163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3377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/>
              <a:t>Part 2 continued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58340"/>
            <a:ext cx="6528547" cy="491388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big tractor called a “crawler” hauled </a:t>
            </a:r>
            <a:r>
              <a:rPr lang="en-US" sz="1800" i="1" dirty="0"/>
              <a:t>Apollo 11 </a:t>
            </a:r>
            <a:r>
              <a:rPr lang="en-US" sz="1800" dirty="0"/>
              <a:t>and the </a:t>
            </a:r>
            <a:br>
              <a:rPr lang="en-US" sz="1800" dirty="0"/>
            </a:br>
            <a:r>
              <a:rPr lang="en-US" sz="1800" i="1" dirty="0"/>
              <a:t>Saturn</a:t>
            </a:r>
            <a:r>
              <a:rPr lang="en-US" sz="1800" dirty="0"/>
              <a:t> rocket to the launch pad. Soon they blasted off. After</a:t>
            </a:r>
            <a:br>
              <a:rPr lang="en-US" sz="1800" dirty="0"/>
            </a:br>
            <a:r>
              <a:rPr lang="en-US" sz="1800" dirty="0"/>
              <a:t>a short time passed, a part of the </a:t>
            </a:r>
            <a:r>
              <a:rPr lang="en-US" sz="1800" i="1" dirty="0"/>
              <a:t>Saturn</a:t>
            </a:r>
            <a:r>
              <a:rPr lang="en-US" sz="1800" dirty="0"/>
              <a:t> rocket came off.</a:t>
            </a:r>
            <a:br>
              <a:rPr lang="en-US" sz="1800" dirty="0"/>
            </a:br>
            <a:r>
              <a:rPr lang="en-US" sz="1800" dirty="0"/>
              <a:t>That part of the </a:t>
            </a:r>
            <a:r>
              <a:rPr lang="en-US" sz="1800" i="1" dirty="0"/>
              <a:t>Saturn</a:t>
            </a:r>
            <a:r>
              <a:rPr lang="en-US" sz="1800" dirty="0"/>
              <a:t> rocket did not go to the moon with</a:t>
            </a:r>
            <a:br>
              <a:rPr lang="en-US" sz="1800" dirty="0"/>
            </a:br>
            <a:r>
              <a:rPr lang="en-US" sz="1800" i="1" dirty="0"/>
              <a:t>Apollo 11</a:t>
            </a:r>
            <a:r>
              <a:rPr lang="en-US" sz="1800" dirty="0"/>
              <a:t>. This was the first step in the plan to get </a:t>
            </a:r>
            <a:r>
              <a:rPr lang="en-US" sz="1800" i="1" dirty="0"/>
              <a:t>Apollo 11</a:t>
            </a:r>
            <a:br>
              <a:rPr lang="en-US" sz="1800" dirty="0"/>
            </a:br>
            <a:r>
              <a:rPr lang="en-US" sz="1800" dirty="0"/>
              <a:t>to the moon. Then another part of the </a:t>
            </a:r>
            <a:r>
              <a:rPr lang="en-US" sz="1800" i="1" dirty="0"/>
              <a:t>Saturn</a:t>
            </a:r>
            <a:r>
              <a:rPr lang="en-US" sz="1800" dirty="0"/>
              <a:t> rocket blasted</a:t>
            </a:r>
            <a:br>
              <a:rPr lang="en-US" sz="1800" dirty="0"/>
            </a:br>
            <a:r>
              <a:rPr lang="en-US" sz="1800" dirty="0"/>
              <a:t>off and sent </a:t>
            </a:r>
            <a:r>
              <a:rPr lang="en-US" sz="1800" i="1" dirty="0"/>
              <a:t>Apollo 11</a:t>
            </a:r>
            <a:r>
              <a:rPr lang="en-US" sz="1800" dirty="0"/>
              <a:t> speeding to the moon. </a:t>
            </a:r>
            <a:r>
              <a:rPr lang="en-US" sz="1800" i="1" dirty="0"/>
              <a:t>Apollo 11</a:t>
            </a:r>
            <a:r>
              <a:rPr lang="en-US" sz="1800" dirty="0"/>
              <a:t> had</a:t>
            </a:r>
            <a:br>
              <a:rPr lang="en-US" sz="1800" dirty="0"/>
            </a:br>
            <a:r>
              <a:rPr lang="en-US" sz="1800" dirty="0"/>
              <a:t>to get close to the moon and into the moon’s orbit.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67525"/>
            <a:ext cx="598579" cy="4859039"/>
          </a:xfrm>
        </p:spPr>
        <p:txBody>
          <a:bodyPr>
            <a:noAutofit/>
          </a:bodyPr>
          <a:lstStyle/>
          <a:p>
            <a:r>
              <a:rPr lang="en-IN" dirty="0"/>
              <a:t>171</a:t>
            </a:r>
          </a:p>
          <a:p>
            <a:r>
              <a:rPr lang="en-IN" dirty="0"/>
              <a:t>182</a:t>
            </a:r>
          </a:p>
          <a:p>
            <a:r>
              <a:rPr lang="en-IN" dirty="0"/>
              <a:t>193</a:t>
            </a:r>
          </a:p>
          <a:p>
            <a:r>
              <a:rPr lang="en-IN" dirty="0"/>
              <a:t>205</a:t>
            </a:r>
          </a:p>
          <a:p>
            <a:r>
              <a:rPr lang="en-IN" dirty="0"/>
              <a:t>218</a:t>
            </a:r>
          </a:p>
          <a:p>
            <a:r>
              <a:rPr lang="en-IN" dirty="0"/>
              <a:t>232</a:t>
            </a:r>
          </a:p>
          <a:p>
            <a:r>
              <a:rPr lang="en-IN" dirty="0"/>
              <a:t>243</a:t>
            </a:r>
          </a:p>
          <a:p>
            <a:r>
              <a:rPr lang="en-IN" dirty="0"/>
              <a:t>255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63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important event happened in 1969?</a:t>
            </a:r>
          </a:p>
          <a:p>
            <a:pPr marL="0" indent="0">
              <a:buNone/>
            </a:pPr>
            <a:r>
              <a:rPr lang="en-US" dirty="0"/>
              <a:t>	 In 1969, ________________.</a:t>
            </a:r>
          </a:p>
          <a:p>
            <a:pPr marL="0" indent="0">
              <a:buNone/>
            </a:pPr>
            <a:r>
              <a:rPr lang="en-US" b="1" dirty="0"/>
              <a:t>What was the job of the “crawler”?</a:t>
            </a:r>
          </a:p>
          <a:p>
            <a:pPr marL="0" indent="0">
              <a:buNone/>
            </a:pPr>
            <a:r>
              <a:rPr lang="en-US" dirty="0"/>
              <a:t>	 The job of the “crawler” was to ________________.</a:t>
            </a:r>
          </a:p>
          <a:p>
            <a:pPr marL="0" indent="0">
              <a:buNone/>
            </a:pPr>
            <a:r>
              <a:rPr lang="en-US" b="1" dirty="0"/>
              <a:t>What happened to the parts of the </a:t>
            </a:r>
            <a:r>
              <a:rPr lang="en-US" b="1" i="1" dirty="0"/>
              <a:t>Saturn</a:t>
            </a:r>
            <a:r>
              <a:rPr lang="en-US" b="1" dirty="0"/>
              <a:t> rocket?</a:t>
            </a:r>
          </a:p>
          <a:p>
            <a:pPr marL="0" indent="0">
              <a:buNone/>
            </a:pPr>
            <a:r>
              <a:rPr lang="en-US" dirty="0"/>
              <a:t>	 The parts of the </a:t>
            </a:r>
            <a:r>
              <a:rPr lang="en-US" i="1" dirty="0"/>
              <a:t>Saturn</a:t>
            </a:r>
            <a:r>
              <a:rPr lang="en-US" dirty="0"/>
              <a:t> rocket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 History was about to be made. The astronauts were 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the part of </a:t>
            </a:r>
            <a:r>
              <a:rPr lang="en-US" sz="1600" i="1" dirty="0"/>
              <a:t>Apollo 11 </a:t>
            </a:r>
            <a:r>
              <a:rPr lang="en-US" sz="1600" dirty="0"/>
              <a:t>called the command module. To get on the surface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of the moon, they needed to use a different part of </a:t>
            </a:r>
            <a:r>
              <a:rPr lang="en-US" sz="1600" i="1" dirty="0"/>
              <a:t>Apollo 11 </a:t>
            </a:r>
            <a:r>
              <a:rPr lang="en-US" sz="1600" dirty="0"/>
              <a:t>called the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lunar module, a small craft that would separate from </a:t>
            </a:r>
            <a:r>
              <a:rPr lang="en-US" sz="1600" i="1" dirty="0"/>
              <a:t>Apollo 11</a:t>
            </a:r>
            <a:r>
              <a:rPr lang="en-US" sz="1600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88415"/>
            <a:ext cx="6528547" cy="361711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the three astronauts got close to the moon, part</a:t>
            </a:r>
            <a:br>
              <a:rPr lang="en-US" sz="1800" dirty="0"/>
            </a:br>
            <a:r>
              <a:rPr lang="en-US" sz="1800" dirty="0"/>
              <a:t>of </a:t>
            </a:r>
            <a:r>
              <a:rPr lang="en-US" sz="1800" i="1" dirty="0"/>
              <a:t>Apollo 11 </a:t>
            </a:r>
            <a:r>
              <a:rPr lang="en-US" sz="1800" dirty="0"/>
              <a:t>stayed in orbit with one astronaut inside. The</a:t>
            </a:r>
            <a:br>
              <a:rPr lang="en-US" sz="1800" dirty="0"/>
            </a:br>
            <a:r>
              <a:rPr lang="en-US" sz="1800" dirty="0"/>
              <a:t>other astronauts got into another craft. They landed this</a:t>
            </a:r>
            <a:br>
              <a:rPr lang="en-US" sz="1800" dirty="0"/>
            </a:br>
            <a:r>
              <a:rPr lang="en-US" sz="1800" dirty="0"/>
              <a:t>craft on the moon. They were amazed by what they saw,</a:t>
            </a:r>
            <a:br>
              <a:rPr lang="en-US" sz="1800" dirty="0"/>
            </a:br>
            <a:r>
              <a:rPr lang="en-US" sz="1800" dirty="0"/>
              <a:t>but they had jobs to do, such as finding some rocks to take</a:t>
            </a:r>
            <a:br>
              <a:rPr lang="en-US" sz="1800" dirty="0"/>
            </a:br>
            <a:r>
              <a:rPr lang="en-US" sz="1800" dirty="0"/>
              <a:t>home and taking many snapshots of the moon. When they</a:t>
            </a:r>
            <a:br>
              <a:rPr lang="en-US" sz="1800" dirty="0"/>
            </a:br>
            <a:r>
              <a:rPr lang="en-US" sz="1800" dirty="0"/>
              <a:t>lifted off from the moon, they needed to make the load</a:t>
            </a:r>
            <a:br>
              <a:rPr lang="en-US" sz="1800" dirty="0"/>
            </a:br>
            <a:r>
              <a:rPr lang="en-US" sz="1800" dirty="0"/>
              <a:t>lighter. They had to leave some things on the moon, such as</a:t>
            </a:r>
            <a:br>
              <a:rPr lang="en-US" sz="1800" dirty="0"/>
            </a:br>
            <a:r>
              <a:rPr lang="en-US" sz="1800" dirty="0"/>
              <a:t>backpacks and boots. Then they went back to the other part</a:t>
            </a:r>
            <a:br>
              <a:rPr lang="en-US" sz="1800" dirty="0"/>
            </a:br>
            <a:r>
              <a:rPr lang="en-US" sz="1800" dirty="0"/>
              <a:t>of </a:t>
            </a:r>
            <a:r>
              <a:rPr lang="en-US" sz="1800" i="1" dirty="0"/>
              <a:t>Apollo 11 </a:t>
            </a:r>
            <a:r>
              <a:rPr lang="en-US" sz="1800" dirty="0"/>
              <a:t>still in orbit.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11949"/>
            <a:ext cx="598579" cy="3660252"/>
          </a:xfrm>
        </p:spPr>
        <p:txBody>
          <a:bodyPr>
            <a:noAutofit/>
          </a:bodyPr>
          <a:lstStyle/>
          <a:p>
            <a:r>
              <a:rPr lang="en-US" dirty="0"/>
              <a:t>266</a:t>
            </a:r>
          </a:p>
          <a:p>
            <a:r>
              <a:rPr lang="en-US" dirty="0"/>
              <a:t>276</a:t>
            </a:r>
          </a:p>
          <a:p>
            <a:r>
              <a:rPr lang="en-US" dirty="0"/>
              <a:t>287</a:t>
            </a:r>
          </a:p>
          <a:p>
            <a:r>
              <a:rPr lang="en-US" dirty="0"/>
              <a:t>296</a:t>
            </a:r>
          </a:p>
          <a:p>
            <a:r>
              <a:rPr lang="en-US" dirty="0"/>
              <a:t>307</a:t>
            </a:r>
          </a:p>
          <a:p>
            <a:r>
              <a:rPr lang="en-US" dirty="0"/>
              <a:t>320</a:t>
            </a:r>
          </a:p>
          <a:p>
            <a:r>
              <a:rPr lang="en-US" dirty="0"/>
              <a:t>330</a:t>
            </a:r>
          </a:p>
          <a:p>
            <a:r>
              <a:rPr lang="en-US" dirty="0"/>
              <a:t>341</a:t>
            </a:r>
          </a:p>
          <a:p>
            <a:r>
              <a:rPr lang="en-US" dirty="0"/>
              <a:t>353</a:t>
            </a:r>
          </a:p>
          <a:p>
            <a:r>
              <a:rPr lang="en-US" dirty="0"/>
              <a:t>364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/>
              <a:t>Part 3 continued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59715"/>
            <a:ext cx="6528547" cy="333136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i="1" dirty="0"/>
              <a:t>Apollo 11 </a:t>
            </a:r>
            <a:r>
              <a:rPr lang="en-US" sz="1800" dirty="0"/>
              <a:t>left the moon’s orbit and started the long</a:t>
            </a:r>
            <a:br>
              <a:rPr lang="en-US" sz="1800" dirty="0"/>
            </a:br>
            <a:r>
              <a:rPr lang="en-US" sz="1800" dirty="0"/>
              <a:t>trip home. All went well on the return trip, and </a:t>
            </a:r>
            <a:r>
              <a:rPr lang="en-US" sz="1800" i="1" dirty="0"/>
              <a:t>Apollo 11</a:t>
            </a:r>
            <a:br>
              <a:rPr lang="en-US" sz="1800" dirty="0"/>
            </a:br>
            <a:r>
              <a:rPr lang="en-US" sz="1800" dirty="0"/>
              <a:t>splashed down in the water as planned.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This trip in 1969 was the first time that people landed</a:t>
            </a:r>
            <a:br>
              <a:rPr lang="en-US" sz="1800" dirty="0"/>
            </a:br>
            <a:r>
              <a:rPr lang="en-US" sz="1800" dirty="0"/>
              <a:t>on the moon. It was the start of a thrilling time for trips</a:t>
            </a:r>
            <a:br>
              <a:rPr lang="en-US" sz="1800" dirty="0"/>
            </a:br>
            <a:r>
              <a:rPr lang="en-US" sz="1800" dirty="0"/>
              <a:t>to </a:t>
            </a:r>
            <a:r>
              <a:rPr lang="en-US" sz="1800" b="1" dirty="0"/>
              <a:t>space!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47941"/>
            <a:ext cx="598579" cy="3314559"/>
          </a:xfrm>
        </p:spPr>
        <p:txBody>
          <a:bodyPr>
            <a:noAutofit/>
          </a:bodyPr>
          <a:lstStyle/>
          <a:p>
            <a:r>
              <a:rPr lang="en-US" dirty="0"/>
              <a:t>370</a:t>
            </a:r>
          </a:p>
          <a:p>
            <a:r>
              <a:rPr lang="en-US" dirty="0"/>
              <a:t>380</a:t>
            </a:r>
          </a:p>
          <a:p>
            <a:r>
              <a:rPr lang="en-US" dirty="0"/>
              <a:t>392</a:t>
            </a:r>
          </a:p>
          <a:p>
            <a:r>
              <a:rPr lang="en-US" dirty="0"/>
              <a:t>399</a:t>
            </a:r>
          </a:p>
          <a:p>
            <a:r>
              <a:rPr lang="en-US" dirty="0"/>
              <a:t>410</a:t>
            </a:r>
          </a:p>
          <a:p>
            <a:r>
              <a:rPr lang="en-US" dirty="0"/>
              <a:t>423</a:t>
            </a:r>
          </a:p>
          <a:p>
            <a:r>
              <a:rPr lang="en-US" dirty="0"/>
              <a:t>425</a:t>
            </a:r>
          </a:p>
        </p:txBody>
      </p:sp>
    </p:spTree>
    <p:extLst>
      <p:ext uri="{BB962C8B-B14F-4D97-AF65-F5344CB8AC3E}">
        <p14:creationId xmlns:p14="http://schemas.microsoft.com/office/powerpoint/2010/main" val="2863692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when the astronauts got close to the moon?</a:t>
            </a:r>
          </a:p>
          <a:p>
            <a:pPr marL="0" indent="0">
              <a:buNone/>
            </a:pPr>
            <a:r>
              <a:rPr lang="en-US" dirty="0"/>
              <a:t>	 When the astronauts got close to the moon ________________.</a:t>
            </a:r>
          </a:p>
          <a:p>
            <a:pPr marL="0" indent="0">
              <a:buNone/>
            </a:pPr>
            <a:r>
              <a:rPr lang="en-US" b="1" dirty="0"/>
              <a:t>What work did the astronauts have to do on the moon?</a:t>
            </a:r>
          </a:p>
          <a:p>
            <a:pPr marL="0" indent="0">
              <a:buNone/>
            </a:pPr>
            <a:r>
              <a:rPr lang="en-US" dirty="0"/>
              <a:t>	 On the moon, the astronauts had to ________________.</a:t>
            </a:r>
          </a:p>
          <a:p>
            <a:pPr marL="0" indent="0">
              <a:buNone/>
            </a:pPr>
            <a:r>
              <a:rPr lang="en-US" b="1" dirty="0"/>
              <a:t>Why was the trip to the moon important?</a:t>
            </a:r>
          </a:p>
          <a:p>
            <a:pPr marL="0" indent="0">
              <a:buNone/>
            </a:pPr>
            <a:r>
              <a:rPr lang="en-US" dirty="0"/>
              <a:t>	 The trip to the moon was important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1" name="Picture 2" descr="Two people at a telescope. The moon is bright in the night sky as the sun sets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63" y="2764369"/>
            <a:ext cx="2600325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piece of space equipment lifting off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694" y="2764369"/>
            <a:ext cx="2609850" cy="2699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 person who travels beyond Earth's atmosphere is walking on the moon. There is an American flag planted in the moon and a spacecraft that has landed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7270" y="2764369"/>
            <a:ext cx="2657475" cy="261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8351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6616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WHAT stories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people make up about the moon in the past?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made up stories about 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one fact about the moon that people understand today?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fact about the moon is 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982903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88442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226865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important event happened in 1969?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1969, _____________________________________________________.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the job of the “crawler”?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job of the “crawler” was to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to the parts of the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Saturn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rocket?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parts of the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Saturn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rocket 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aw</a:t>
            </a:r>
            <a:r>
              <a:rPr lang="en-US" dirty="0"/>
              <a:t>			ch</a:t>
            </a:r>
            <a:r>
              <a:rPr lang="en-US" u="sng" dirty="0"/>
              <a:t>oo</a:t>
            </a:r>
            <a:r>
              <a:rPr lang="en-US" dirty="0"/>
              <a:t>se		p</a:t>
            </a:r>
            <a:r>
              <a:rPr lang="en-US" u="sng" dirty="0"/>
              <a:t>au</a:t>
            </a:r>
            <a:r>
              <a:rPr lang="en-US" dirty="0"/>
              <a:t>se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aw</a:t>
            </a:r>
            <a:r>
              <a:rPr lang="en-US" dirty="0"/>
              <a:t>n		th</a:t>
            </a:r>
            <a:r>
              <a:rPr lang="en-US" u="sng" dirty="0"/>
              <a:t>aw</a:t>
            </a:r>
            <a:r>
              <a:rPr lang="en-US" dirty="0"/>
              <a:t>		spr</a:t>
            </a:r>
            <a:r>
              <a:rPr lang="en-US" u="sng" dirty="0"/>
              <a:t>aw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sprain		jaw			jar</a:t>
            </a:r>
          </a:p>
          <a:p>
            <a:pPr lvl="1" defTabSz="457200"/>
            <a:r>
              <a:rPr lang="en-US" dirty="0"/>
              <a:t>paw		throw		launch </a:t>
            </a:r>
          </a:p>
          <a:p>
            <a:pPr lvl="1" defTabSz="457200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8723" y="4610099"/>
            <a:ext cx="5381628" cy="5013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4680576"/>
            <a:ext cx="5226051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gh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142557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015049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357491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when the astronauts got close to the moon?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they got close, 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work did the astronauts have to do on the moon?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 the moon, the astronauts had to </a:t>
            </a:r>
            <a:r>
              <a:rPr lang="en-US" u="sng" dirty="0"/>
              <a:t>_____________________________________________</a:t>
            </a:r>
            <a:r>
              <a:rPr lang="en-US" dirty="0"/>
              <a:t>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WHY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was the trip to the moon important?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trip was important because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065905"/>
            <a:ext cx="1101090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</a:t>
            </a:r>
            <a:r>
              <a:rPr lang="en-US" dirty="0"/>
              <a:t>  Fill in each blank with the best word.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777839"/>
            <a:ext cx="1084673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People hope the rocket will ________ Thursday afternoon.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3551326" y="2477619"/>
            <a:ext cx="3659099" cy="104552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launch    pause    author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3078830"/>
            <a:ext cx="884872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Janis drank the milk with a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3738647" y="3743179"/>
            <a:ext cx="4345772" cy="104552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lawn   straw    jaw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443155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Keenen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________ the fish in with a net.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1723039" y="5208398"/>
            <a:ext cx="5400339" cy="104552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autumn    fraud     haul</a:t>
            </a:r>
          </a:p>
        </p:txBody>
      </p:sp>
    </p:spTree>
    <p:extLst>
      <p:ext uri="{BB962C8B-B14F-4D97-AF65-F5344CB8AC3E}">
        <p14:creationId xmlns:p14="http://schemas.microsoft.com/office/powerpoint/2010/main" val="3818873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834864"/>
            <a:ext cx="1084673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When Jim’s car ran off the road in the storm, it was not his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239000" y="1534644"/>
            <a:ext cx="3659099" cy="104552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exhaust    author    fault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2084871"/>
            <a:ext cx="884872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Laine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woke up from her nap, I saw her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5919297" y="2800204"/>
            <a:ext cx="4345772" cy="104552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crawl    yawn   claw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3488582"/>
            <a:ext cx="8750834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That big bird perched on the roof may be a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5814522" y="4265423"/>
            <a:ext cx="3567603" cy="104552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hawk    draw    flaw</a:t>
            </a:r>
          </a:p>
        </p:txBody>
      </p:sp>
    </p:spTree>
    <p:extLst>
      <p:ext uri="{BB962C8B-B14F-4D97-AF65-F5344CB8AC3E}">
        <p14:creationId xmlns:p14="http://schemas.microsoft.com/office/powerpoint/2010/main" val="2027793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  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2081162"/>
            <a:ext cx="501015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If you take all the things from a box,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you _________________ the box. 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2028761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unsnap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untwist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unpack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645876"/>
            <a:ext cx="46582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If something can harm you, it is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3543961"/>
            <a:ext cx="3388659" cy="13001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harmful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bucketful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painful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5312255"/>
            <a:ext cx="494347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If you do not have light, there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is ________________.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602DD07-6580-7472-3DE4-9CF218135100}"/>
              </a:ext>
            </a:extLst>
          </p:cNvPr>
          <p:cNvSpPr txBox="1">
            <a:spLocks/>
          </p:cNvSpPr>
          <p:nvPr/>
        </p:nvSpPr>
        <p:spPr>
          <a:xfrm>
            <a:off x="7567375" y="5222157"/>
            <a:ext cx="3388659" cy="13405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darkness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freshness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smoothness</a:t>
            </a:r>
          </a:p>
        </p:txBody>
      </p:sp>
    </p:spTree>
    <p:extLst>
      <p:ext uri="{BB962C8B-B14F-4D97-AF65-F5344CB8AC3E}">
        <p14:creationId xmlns:p14="http://schemas.microsoft.com/office/powerpoint/2010/main" val="2839458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(M)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947687"/>
            <a:ext cx="63245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If you make the shape of something different,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you _________________ it. 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866710"/>
            <a:ext cx="3388659" cy="124783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report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return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reshape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2417151"/>
            <a:ext cx="61341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If you plan so that something cannot happen,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is ________________.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2381911"/>
            <a:ext cx="3388659" cy="13001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fixable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portable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preventable</a:t>
            </a:r>
          </a:p>
        </p:txBody>
      </p:sp>
    </p:spTree>
    <p:extLst>
      <p:ext uri="{BB962C8B-B14F-4D97-AF65-F5344CB8AC3E}">
        <p14:creationId xmlns:p14="http://schemas.microsoft.com/office/powerpoint/2010/main" val="1966292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it-IT" b="1" dirty="0"/>
              <a:t>bawl</a:t>
            </a:r>
          </a:p>
          <a:p>
            <a:r>
              <a:rPr lang="it-IT" dirty="0"/>
              <a:t>shawl</a:t>
            </a:r>
          </a:p>
          <a:p>
            <a:r>
              <a:rPr lang="it-IT" dirty="0"/>
              <a:t>crawl</a:t>
            </a:r>
          </a:p>
          <a:p>
            <a:r>
              <a:rPr lang="it-IT" dirty="0"/>
              <a:t>brawl</a:t>
            </a:r>
          </a:p>
          <a:p>
            <a:r>
              <a:rPr lang="it-IT" dirty="0"/>
              <a:t>sprawl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law</a:t>
            </a:r>
          </a:p>
          <a:p>
            <a:r>
              <a:rPr lang="en-US" dirty="0"/>
              <a:t>jaw</a:t>
            </a:r>
          </a:p>
          <a:p>
            <a:r>
              <a:rPr lang="en-US" dirty="0"/>
              <a:t>paw</a:t>
            </a:r>
          </a:p>
          <a:p>
            <a:r>
              <a:rPr lang="en-US" dirty="0"/>
              <a:t>thaw</a:t>
            </a:r>
          </a:p>
          <a:p>
            <a:r>
              <a:rPr lang="en-US" dirty="0"/>
              <a:t>draw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cool</a:t>
            </a:r>
          </a:p>
          <a:p>
            <a:r>
              <a:rPr lang="en-US" dirty="0"/>
              <a:t>fool</a:t>
            </a:r>
          </a:p>
          <a:p>
            <a:r>
              <a:rPr lang="en-US" dirty="0"/>
              <a:t>pool</a:t>
            </a:r>
          </a:p>
          <a:p>
            <a:r>
              <a:rPr lang="en-US" dirty="0"/>
              <a:t>stool</a:t>
            </a:r>
          </a:p>
          <a:p>
            <a:r>
              <a:rPr lang="en-US" dirty="0"/>
              <a:t>spool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563" y="1085025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l</a:t>
            </a:r>
            <a:r>
              <a:rPr lang="en-US" u="sng" dirty="0"/>
              <a:t>au</a:t>
            </a:r>
            <a:r>
              <a:rPr lang="en-US" dirty="0"/>
              <a:t>nd</a:t>
            </a:r>
            <a:r>
              <a:rPr lang="en-US" u="sng" dirty="0"/>
              <a:t>er</a:t>
            </a:r>
            <a:r>
              <a:rPr lang="en-US" dirty="0"/>
              <a:t> 		s</a:t>
            </a:r>
            <a:r>
              <a:rPr lang="en-US" u="sng" dirty="0"/>
              <a:t>a</a:t>
            </a:r>
            <a:r>
              <a:rPr lang="en-US" dirty="0"/>
              <a:t>wm</a:t>
            </a:r>
            <a:r>
              <a:rPr lang="en-US" u="sng" dirty="0"/>
              <a:t>i</a:t>
            </a:r>
            <a:r>
              <a:rPr lang="en-US" dirty="0"/>
              <a:t>ll		j</a:t>
            </a:r>
            <a:r>
              <a:rPr lang="en-US" u="sng" dirty="0"/>
              <a:t>i</a:t>
            </a:r>
            <a:r>
              <a:rPr lang="en-US" dirty="0"/>
              <a:t>gs</a:t>
            </a:r>
            <a:r>
              <a:rPr lang="en-US" u="sng" dirty="0"/>
              <a:t>aw</a:t>
            </a:r>
            <a:r>
              <a:rPr lang="en-US" dirty="0"/>
              <a:t>			c</a:t>
            </a:r>
            <a:r>
              <a:rPr lang="en-US" u="sng" dirty="0"/>
              <a:t>au</a:t>
            </a:r>
            <a:r>
              <a:rPr lang="en-US" dirty="0"/>
              <a:t>s</a:t>
            </a:r>
            <a:r>
              <a:rPr lang="en-US" u="sng" dirty="0"/>
              <a:t>e</a:t>
            </a:r>
            <a:r>
              <a:rPr lang="en-US" dirty="0"/>
              <a:t>s				s</a:t>
            </a:r>
            <a:r>
              <a:rPr lang="en-US" u="sng" dirty="0"/>
              <a:t>ee</a:t>
            </a:r>
            <a:r>
              <a:rPr lang="en-US" dirty="0"/>
              <a:t>s</a:t>
            </a:r>
            <a:r>
              <a:rPr lang="en-US" u="sng" dirty="0"/>
              <a:t>aw</a:t>
            </a:r>
          </a:p>
          <a:p>
            <a:pPr lvl="1" defTabSz="457200">
              <a:spcBef>
                <a:spcPts val="2000"/>
              </a:spcBef>
            </a:pPr>
            <a:r>
              <a:rPr lang="en-US" dirty="0"/>
              <a:t>h</a:t>
            </a:r>
            <a:r>
              <a:rPr lang="en-US" u="sng" dirty="0"/>
              <a:t>au</a:t>
            </a:r>
            <a:r>
              <a:rPr lang="en-US" dirty="0"/>
              <a:t>nt</a:t>
            </a:r>
            <a:r>
              <a:rPr lang="en-US" u="sng" dirty="0"/>
              <a:t>e</a:t>
            </a:r>
            <a:r>
              <a:rPr lang="en-US" dirty="0"/>
              <a:t>d		</a:t>
            </a:r>
            <a:r>
              <a:rPr lang="en-US" u="sng" dirty="0"/>
              <a:t>aw</a:t>
            </a:r>
            <a:r>
              <a:rPr lang="en-US" dirty="0"/>
              <a:t>es</a:t>
            </a:r>
            <a:r>
              <a:rPr lang="en-US" u="sng" dirty="0"/>
              <a:t>o</a:t>
            </a:r>
            <a:r>
              <a:rPr lang="en-US" dirty="0"/>
              <a:t>m</a:t>
            </a:r>
            <a:r>
              <a:rPr lang="en-US" u="sng" dirty="0"/>
              <a:t>e</a:t>
            </a:r>
            <a:r>
              <a:rPr lang="en-US" dirty="0"/>
              <a:t>		</a:t>
            </a:r>
            <a:r>
              <a:rPr lang="en-US" u="sng" dirty="0"/>
              <a:t>au</a:t>
            </a:r>
            <a:r>
              <a:rPr lang="en-US" dirty="0"/>
              <a:t>t</a:t>
            </a:r>
            <a:r>
              <a:rPr lang="en-US" u="sng" dirty="0"/>
              <a:t>o</a:t>
            </a:r>
            <a:r>
              <a:rPr lang="en-US" dirty="0"/>
              <a:t>m</a:t>
            </a:r>
            <a:r>
              <a:rPr lang="en-US" u="sng" dirty="0"/>
              <a:t>a</a:t>
            </a:r>
            <a:r>
              <a:rPr lang="en-US" dirty="0"/>
              <a:t>t</a:t>
            </a:r>
            <a:r>
              <a:rPr lang="en-US" u="sng" dirty="0"/>
              <a:t>i</a:t>
            </a:r>
            <a:r>
              <a:rPr lang="en-US" dirty="0"/>
              <a:t>c		m</a:t>
            </a:r>
            <a:r>
              <a:rPr lang="en-US" u="sng" dirty="0"/>
              <a:t>i</a:t>
            </a:r>
            <a:r>
              <a:rPr lang="en-US" dirty="0"/>
              <a:t>s</a:t>
            </a:r>
            <a:r>
              <a:rPr lang="en-US" u="sng" dirty="0"/>
              <a:t>i</a:t>
            </a:r>
            <a:r>
              <a:rPr lang="en-US" dirty="0"/>
              <a:t>nt</a:t>
            </a:r>
            <a:r>
              <a:rPr lang="en-US" u="sng" dirty="0"/>
              <a:t>er</a:t>
            </a:r>
            <a:r>
              <a:rPr lang="en-US" dirty="0"/>
              <a:t>pr</a:t>
            </a:r>
            <a:r>
              <a:rPr lang="en-US" u="sng" dirty="0"/>
              <a:t>e</a:t>
            </a:r>
            <a:r>
              <a:rPr lang="en-US" dirty="0"/>
              <a:t>t		</a:t>
            </a:r>
            <a:r>
              <a:rPr lang="en-US" u="sng" dirty="0"/>
              <a:t>a</a:t>
            </a:r>
            <a:r>
              <a:rPr lang="en-US" dirty="0"/>
              <a:t>str</a:t>
            </a:r>
            <a:r>
              <a:rPr lang="en-US" u="sng" dirty="0"/>
              <a:t>o</a:t>
            </a:r>
            <a:r>
              <a:rPr lang="en-US" dirty="0"/>
              <a:t>n</a:t>
            </a:r>
            <a:r>
              <a:rPr lang="en-US" u="sng" dirty="0"/>
              <a:t>aut</a:t>
            </a: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Suffixes 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0050" y="1934298"/>
            <a:ext cx="52781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3779" y="1932943"/>
            <a:ext cx="3779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55463" y="1901723"/>
            <a:ext cx="439818" cy="227717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98094" y="1914201"/>
            <a:ext cx="433403" cy="249945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1587" y="1966349"/>
            <a:ext cx="326208" cy="194679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6859" y="1971764"/>
            <a:ext cx="468358" cy="224661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4574" y="1917137"/>
            <a:ext cx="5430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83288" y="1919223"/>
            <a:ext cx="3022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68001" y="1905031"/>
            <a:ext cx="444804" cy="226496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19296" y="1920211"/>
            <a:ext cx="480377" cy="181965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6964" y="2634068"/>
            <a:ext cx="693565" cy="238331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82404" y="2639306"/>
            <a:ext cx="327229" cy="247716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1233" y="2670605"/>
            <a:ext cx="492134" cy="222966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8214" y="2675718"/>
            <a:ext cx="65057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73421" y="2627816"/>
            <a:ext cx="2795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58622" y="2631238"/>
            <a:ext cx="197381" cy="247716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0547" y="2647416"/>
            <a:ext cx="452720" cy="266991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13267" y="2653195"/>
            <a:ext cx="24504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7657" y="2602533"/>
            <a:ext cx="435394" cy="237000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15692" y="2604105"/>
            <a:ext cx="225104" cy="280584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40796" y="2625786"/>
            <a:ext cx="303650" cy="241786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45787" y="2630172"/>
            <a:ext cx="495227" cy="262227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53285" y="2590040"/>
            <a:ext cx="29723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50519" y="2609839"/>
            <a:ext cx="3205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71101" y="2616236"/>
            <a:ext cx="572434" cy="277530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852104"/>
              </p:ext>
            </p:extLst>
          </p:nvPr>
        </p:nvGraphicFramePr>
        <p:xfrm>
          <a:off x="1275504" y="3727470"/>
          <a:ext cx="856382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7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6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turn   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heat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ness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   help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less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2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r>
                        <a:rPr lang="fr-FR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un-   dis-   </a:t>
                      </a:r>
                      <a:r>
                        <a:rPr lang="fr-FR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</a:t>
                      </a:r>
                      <a:r>
                        <a:rPr lang="fr-FR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-   </a:t>
                      </a:r>
                      <a:r>
                        <a:rPr lang="fr-FR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</a:t>
                      </a:r>
                      <a:r>
                        <a:rPr lang="fr-FR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-able   -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   -ness   -less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280043"/>
            <a:ext cx="8695157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8" y="5364448"/>
            <a:ext cx="8530055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-ness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creates the noun form in these words: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kind ➝ kind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ness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smooth ➝ smooth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ness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bright ➝ bright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ness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re</a:t>
            </a:r>
            <a:r>
              <a:rPr lang="en-US" dirty="0"/>
              <a:t>shape		</a:t>
            </a:r>
            <a:r>
              <a:rPr lang="en-US" u="sng" dirty="0"/>
              <a:t>pre</a:t>
            </a:r>
            <a:r>
              <a:rPr lang="en-US" dirty="0"/>
              <a:t>dict		</a:t>
            </a:r>
            <a:r>
              <a:rPr lang="en-US" u="sng" dirty="0"/>
              <a:t>un</a:t>
            </a:r>
            <a:r>
              <a:rPr lang="en-US" dirty="0"/>
              <a:t>pack			</a:t>
            </a:r>
            <a:r>
              <a:rPr lang="en-US" u="sng" dirty="0"/>
              <a:t>dis</a:t>
            </a:r>
            <a:r>
              <a:rPr lang="en-US" dirty="0"/>
              <a:t>gust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end</a:t>
            </a:r>
            <a:r>
              <a:rPr lang="en-US" u="sng" dirty="0"/>
              <a:t>less</a:t>
            </a:r>
            <a:r>
              <a:rPr lang="en-US" dirty="0"/>
              <a:t>	smooth</a:t>
            </a:r>
            <a:r>
              <a:rPr lang="en-US" u="sng" dirty="0"/>
              <a:t>ness</a:t>
            </a:r>
            <a:r>
              <a:rPr lang="en-US" dirty="0"/>
              <a:t>		bucket</a:t>
            </a:r>
            <a:r>
              <a:rPr lang="en-US" u="sng" dirty="0"/>
              <a:t>ful</a:t>
            </a:r>
            <a:r>
              <a:rPr lang="en-US" dirty="0"/>
              <a:t>		do</a:t>
            </a:r>
            <a:r>
              <a:rPr lang="en-US" u="sng" dirty="0"/>
              <a:t>able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re</a:t>
            </a:r>
            <a:r>
              <a:rPr lang="en-US" dirty="0"/>
              <a:t>cord</a:t>
            </a:r>
            <a:r>
              <a:rPr lang="en-US" u="sng" dirty="0"/>
              <a:t>ing</a:t>
            </a:r>
            <a:r>
              <a:rPr lang="en-US" dirty="0"/>
              <a:t>		</a:t>
            </a:r>
            <a:r>
              <a:rPr lang="en-US" u="sng" dirty="0" err="1"/>
              <a:t>un</a:t>
            </a:r>
            <a:r>
              <a:rPr lang="en-US" dirty="0" err="1"/>
              <a:t>teach</a:t>
            </a:r>
            <a:r>
              <a:rPr lang="en-US" u="sng" dirty="0" err="1"/>
              <a:t>able</a:t>
            </a:r>
            <a:r>
              <a:rPr lang="en-US" dirty="0"/>
              <a:t>		</a:t>
            </a:r>
            <a:r>
              <a:rPr lang="en-US" u="sng" dirty="0"/>
              <a:t>pre</a:t>
            </a:r>
            <a:r>
              <a:rPr lang="en-US" dirty="0"/>
              <a:t>sent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fill</a:t>
            </a:r>
            <a:r>
              <a:rPr lang="en-US" u="sng" dirty="0"/>
              <a:t>able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spcBef>
                <a:spcPts val="0"/>
              </a:spcBef>
              <a:buNone/>
            </a:pPr>
            <a:r>
              <a:rPr lang="en-US" dirty="0"/>
              <a:t>1.</a:t>
            </a:r>
            <a:r>
              <a:rPr lang="en-US" b="1" dirty="0"/>
              <a:t>   </a:t>
            </a:r>
            <a:r>
              <a:rPr lang="en-US" b="1" u="sng" dirty="0"/>
              <a:t>other</a:t>
            </a:r>
            <a:r>
              <a:rPr lang="en-US" b="1" dirty="0"/>
              <a:t>		another	mother	brother	</a:t>
            </a:r>
            <a:r>
              <a:rPr lang="en-US" b="1" u="sng" dirty="0"/>
              <a:t>would</a:t>
            </a:r>
            <a:r>
              <a:rPr lang="en-US" b="1" dirty="0"/>
              <a:t>		could		should</a:t>
            </a:r>
          </a:p>
          <a:p>
            <a:pPr marL="457200" lvl="1" indent="0" defTabSz="457200">
              <a:spcBef>
                <a:spcPts val="0"/>
              </a:spcBef>
              <a:buNone/>
            </a:pPr>
            <a:r>
              <a:rPr lang="en-US" dirty="0"/>
              <a:t>2.   </a:t>
            </a:r>
            <a:r>
              <a:rPr lang="en-US" b="1" dirty="0"/>
              <a:t>fr</a:t>
            </a:r>
            <a:r>
              <a:rPr lang="en-US" b="1" u="sng" dirty="0"/>
              <a:t>o</a:t>
            </a:r>
            <a:r>
              <a:rPr lang="en-US" b="1" dirty="0"/>
              <a:t>m    s</a:t>
            </a:r>
            <a:r>
              <a:rPr lang="en-US" b="1" u="sng" dirty="0"/>
              <a:t>o</a:t>
            </a:r>
            <a:r>
              <a:rPr lang="en-US" b="1" dirty="0"/>
              <a:t>m</a:t>
            </a:r>
            <a:r>
              <a:rPr lang="en-US" b="1" u="sng" dirty="0"/>
              <a:t>e</a:t>
            </a:r>
          </a:p>
          <a:p>
            <a:pPr marL="457200" lvl="1" indent="0" defTabSz="457200">
              <a:spcBef>
                <a:spcPts val="0"/>
              </a:spcBef>
              <a:buNone/>
            </a:pPr>
            <a:r>
              <a:rPr lang="en-US" dirty="0"/>
              <a:t>3.   what	 how 	good 	through	 also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My mother went to law school.</a:t>
            </a:r>
          </a:p>
          <a:p>
            <a:pPr lvl="1" defTabSz="457200"/>
            <a:r>
              <a:rPr lang="en-US" dirty="0"/>
              <a:t>Would you like to see the rocket launch that has been planned?</a:t>
            </a:r>
          </a:p>
          <a:p>
            <a:pPr lvl="1" defTabSz="457200"/>
            <a:r>
              <a:rPr lang="en-US" dirty="0"/>
              <a:t>My pup sprained its paw jumping from the porch.</a:t>
            </a:r>
          </a:p>
          <a:p>
            <a:pPr lvl="1" defTabSz="457200"/>
            <a:r>
              <a:rPr lang="en-US" dirty="0"/>
              <a:t>About how long will it take for the other meat to thaw?</a:t>
            </a:r>
          </a:p>
          <a:p>
            <a:pPr lvl="1" defTabSz="457200"/>
            <a:r>
              <a:rPr lang="en-US" dirty="0"/>
              <a:t>I will pause the film right before the good part to get</a:t>
            </a:r>
            <a:br>
              <a:rPr lang="en-US" dirty="0"/>
            </a:br>
            <a:r>
              <a:rPr lang="en-US" dirty="0"/>
              <a:t>another snack.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Off to the Moon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Long ago, people knew very few facts about the moon.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That changed in 1969, when a rocket helped launch a spacecraft carrying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three astronauts to the moon.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18865"/>
            <a:ext cx="6528547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People have shown interest in the moon for a long time. </a:t>
            </a:r>
            <a:br>
              <a:rPr lang="en-US" sz="1800" dirty="0"/>
            </a:br>
            <a:r>
              <a:rPr lang="en-US" sz="1800" dirty="0"/>
              <a:t>Some have made up </a:t>
            </a:r>
            <a:r>
              <a:rPr lang="en-US" sz="1800" b="1" dirty="0"/>
              <a:t>stories</a:t>
            </a:r>
            <a:r>
              <a:rPr lang="en-US" sz="1800" dirty="0"/>
              <a:t> about the moon. In the past, </a:t>
            </a:r>
            <a:br>
              <a:rPr lang="en-US" sz="1800" dirty="0"/>
            </a:br>
            <a:r>
              <a:rPr lang="en-US" sz="1800" dirty="0"/>
              <a:t>some people said they saw the </a:t>
            </a:r>
            <a:r>
              <a:rPr lang="en-US" sz="1800" b="1" dirty="0"/>
              <a:t>face</a:t>
            </a:r>
            <a:r>
              <a:rPr lang="en-US" sz="1800" dirty="0"/>
              <a:t> of a man in the moon. </a:t>
            </a:r>
            <a:br>
              <a:rPr lang="en-US" sz="1800" dirty="0"/>
            </a:br>
            <a:r>
              <a:rPr lang="en-US" sz="1800" dirty="0"/>
              <a:t>Others would tell the tale of a rabbit on the moon. Still</a:t>
            </a:r>
            <a:br>
              <a:rPr lang="en-US" sz="1800" dirty="0"/>
            </a:br>
            <a:r>
              <a:rPr lang="en-US" sz="1800" dirty="0"/>
              <a:t>others would joke that the moon is made of cheese!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30165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35</a:t>
            </a:r>
          </a:p>
          <a:p>
            <a:r>
              <a:rPr lang="en-US" dirty="0"/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6631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66950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Today there are many facts people have about the moon </a:t>
            </a:r>
            <a:br>
              <a:rPr lang="en-US" sz="1800" dirty="0"/>
            </a:br>
            <a:r>
              <a:rPr lang="en-US" sz="1800" dirty="0"/>
              <a:t>that they did not have in the past. The moon has no light </a:t>
            </a:r>
            <a:br>
              <a:rPr lang="en-US" sz="1800" dirty="0"/>
            </a:br>
            <a:r>
              <a:rPr lang="en-US" sz="1800" dirty="0"/>
              <a:t>of its own. The light we see comes from the sun. The moon </a:t>
            </a:r>
            <a:br>
              <a:rPr lang="en-US" sz="1800" dirty="0"/>
            </a:br>
            <a:r>
              <a:rPr lang="en-US" sz="1800" dirty="0"/>
              <a:t>reflects back the sun’s light. That light makes the moon seem</a:t>
            </a:r>
            <a:br>
              <a:rPr lang="en-US" sz="1800" dirty="0"/>
            </a:br>
            <a:r>
              <a:rPr lang="en-US" sz="1800" dirty="0"/>
              <a:t>to shine bright. There is no wind, rain, or snow on the moon.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68725"/>
            <a:ext cx="598579" cy="2568479"/>
          </a:xfrm>
        </p:spPr>
        <p:txBody>
          <a:bodyPr>
            <a:noAutofit/>
          </a:bodyPr>
          <a:lstStyle/>
          <a:p>
            <a:r>
              <a:rPr lang="en-US" dirty="0"/>
              <a:t>57</a:t>
            </a:r>
          </a:p>
          <a:p>
            <a:r>
              <a:rPr lang="en-US" dirty="0"/>
              <a:t>67</a:t>
            </a:r>
          </a:p>
          <a:p>
            <a:r>
              <a:rPr lang="en-US" dirty="0"/>
              <a:t>80</a:t>
            </a:r>
          </a:p>
          <a:p>
            <a:r>
              <a:rPr lang="en-US" dirty="0"/>
              <a:t>93</a:t>
            </a:r>
          </a:p>
          <a:p>
            <a:r>
              <a:rPr lang="en-US" dirty="0"/>
              <a:t>104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DC9A92-3219-48DF-8B80-688EE52493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67881</TotalTime>
  <Words>1932</Words>
  <Application>Microsoft Office PowerPoint</Application>
  <PresentationFormat>Widescreen</PresentationFormat>
  <Paragraphs>265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(H)</vt:lpstr>
      <vt:lpstr>Spell Words (I)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Decodable Informative Text (Part 2) — cont’d </vt:lpstr>
      <vt:lpstr>Comprehension Questions Part 2 </vt:lpstr>
      <vt:lpstr>Decodable Informative Text (Part 3) </vt:lpstr>
      <vt:lpstr>Decodable Informative Text (Part 3) — cont’d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3826</cp:revision>
  <dcterms:created xsi:type="dcterms:W3CDTF">2023-03-21T18:49:30Z</dcterms:created>
  <dcterms:modified xsi:type="dcterms:W3CDTF">2024-04-11T15:34:35Z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