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9"/>
  </p:notesMasterIdLst>
  <p:handoutMasterIdLst>
    <p:handoutMasterId r:id="rId30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42" r:id="rId13"/>
    <p:sldId id="321" r:id="rId14"/>
    <p:sldId id="317" r:id="rId15"/>
    <p:sldId id="351" r:id="rId16"/>
    <p:sldId id="322" r:id="rId17"/>
    <p:sldId id="328" r:id="rId18"/>
    <p:sldId id="347" r:id="rId19"/>
    <p:sldId id="323" r:id="rId20"/>
    <p:sldId id="302" r:id="rId21"/>
    <p:sldId id="303" r:id="rId22"/>
    <p:sldId id="352" r:id="rId23"/>
    <p:sldId id="341" r:id="rId24"/>
    <p:sldId id="307" r:id="rId25"/>
    <p:sldId id="353" r:id="rId26"/>
    <p:sldId id="348" r:id="rId27"/>
    <p:sldId id="349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12" autoAdjust="0"/>
    <p:restoredTop sz="86420"/>
  </p:normalViewPr>
  <p:slideViewPr>
    <p:cSldViewPr snapToGrid="0">
      <p:cViewPr varScale="1">
        <p:scale>
          <a:sx n="148" d="100"/>
          <a:sy n="148" d="100"/>
        </p:scale>
        <p:origin x="1688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40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2649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35909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816256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6 Lesson 16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  <p:sldLayoutId id="2147483671" r:id="rId16"/>
    <p:sldLayoutId id="2147483672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fr-FR" dirty="0"/>
              <a:t>	</a:t>
            </a:r>
            <a:r>
              <a:rPr lang="fr-FR" b="1" u="sng" dirty="0"/>
              <a:t>kn</a:t>
            </a:r>
            <a:r>
              <a:rPr lang="fr-FR" b="1" dirty="0"/>
              <a:t>ow		</a:t>
            </a:r>
            <a:r>
              <a:rPr lang="fr-FR" b="1" u="sng" dirty="0"/>
              <a:t>ph</a:t>
            </a:r>
            <a:r>
              <a:rPr lang="fr-FR" b="1" dirty="0"/>
              <a:t>one		</a:t>
            </a:r>
            <a:r>
              <a:rPr lang="fr-FR" b="1" u="sng" dirty="0" err="1"/>
              <a:t>qu</a:t>
            </a:r>
            <a:r>
              <a:rPr lang="fr-FR" b="1" dirty="0" err="1"/>
              <a:t>ack</a:t>
            </a:r>
            <a:r>
              <a:rPr lang="fr-FR" b="1" dirty="0"/>
              <a:t>		</a:t>
            </a:r>
            <a:r>
              <a:rPr lang="fr-FR" b="1" u="sng" dirty="0" err="1"/>
              <a:t>wr</a:t>
            </a:r>
            <a:r>
              <a:rPr lang="fr-FR" b="1" dirty="0" err="1"/>
              <a:t>ite</a:t>
            </a:r>
            <a:endParaRPr lang="fr-FR" b="1" dirty="0"/>
          </a:p>
          <a:p>
            <a:pPr lvl="1" defTabSz="457200"/>
            <a:r>
              <a:rPr lang="fr-FR" dirty="0" err="1"/>
              <a:t>kn</a:t>
            </a:r>
            <a:r>
              <a:rPr lang="fr-FR" dirty="0"/>
              <a:t>		</a:t>
            </a:r>
            <a:r>
              <a:rPr lang="fr-FR" dirty="0" err="1"/>
              <a:t>oo</a:t>
            </a:r>
            <a:r>
              <a:rPr lang="fr-FR" dirty="0"/>
              <a:t>		th		ph</a:t>
            </a:r>
          </a:p>
          <a:p>
            <a:pPr lvl="1" defTabSz="457200"/>
            <a:r>
              <a:rPr lang="fr-FR" dirty="0" err="1"/>
              <a:t>ch</a:t>
            </a:r>
            <a:r>
              <a:rPr lang="fr-FR" dirty="0"/>
              <a:t>		</a:t>
            </a:r>
            <a:r>
              <a:rPr lang="fr-FR" dirty="0" err="1"/>
              <a:t>kn</a:t>
            </a:r>
            <a:r>
              <a:rPr lang="fr-FR" dirty="0"/>
              <a:t>		ph		au</a:t>
            </a:r>
          </a:p>
          <a:p>
            <a:pPr lvl="1" defTabSz="457200"/>
            <a:r>
              <a:rPr lang="fr-FR" dirty="0" err="1"/>
              <a:t>qu</a:t>
            </a:r>
            <a:r>
              <a:rPr lang="fr-FR" dirty="0"/>
              <a:t>		sh		</a:t>
            </a:r>
            <a:r>
              <a:rPr lang="fr-FR" dirty="0" err="1"/>
              <a:t>wr</a:t>
            </a:r>
            <a:r>
              <a:rPr lang="fr-FR" dirty="0"/>
              <a:t>		</a:t>
            </a:r>
            <a:r>
              <a:rPr lang="fr-FR" dirty="0" err="1"/>
              <a:t>aw</a:t>
            </a:r>
            <a:endParaRPr lang="fr-FR" dirty="0"/>
          </a:p>
          <a:p>
            <a:pPr lvl="1" defTabSz="457200"/>
            <a:r>
              <a:rPr lang="fr-FR" dirty="0" err="1"/>
              <a:t>oy</a:t>
            </a:r>
            <a:r>
              <a:rPr lang="fr-FR" dirty="0"/>
              <a:t>		</a:t>
            </a:r>
            <a:r>
              <a:rPr lang="fr-FR" dirty="0" err="1"/>
              <a:t>qu</a:t>
            </a:r>
            <a:r>
              <a:rPr lang="fr-FR" dirty="0"/>
              <a:t>		ou		</a:t>
            </a:r>
            <a:r>
              <a:rPr lang="fr-FR" dirty="0" err="1"/>
              <a:t>wr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b="1" dirty="0"/>
              <a:t>Who are the characters in this story?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	 The characters in this story are ________________.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b="1" dirty="0"/>
              <a:t>Where is this part of the story happening?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	 This part of the story is happening ________________.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b="1" dirty="0"/>
              <a:t>What was Nicole’s problem?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	 Nicole’s problem was ________________.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b="1" dirty="0"/>
              <a:t>How did Nicole’s mother try to comfort her?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	 To comfort Nicole, her mother said Nicole could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9570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83769"/>
            <a:ext cx="6871807" cy="78748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 Nicole thinks about her best friends and the friendships </a:t>
            </a:r>
            <a:br>
              <a:rPr lang="en-US" sz="1600" dirty="0"/>
            </a:br>
            <a:r>
              <a:rPr lang="en-US" sz="1600" dirty="0"/>
              <a:t>she is leaving behind. She begins to wonder if she’ll find friends in her </a:t>
            </a:r>
            <a:br>
              <a:rPr lang="en-US" sz="1600" dirty="0"/>
            </a:br>
            <a:r>
              <a:rPr lang="en-US" sz="1600" dirty="0"/>
              <a:t>new town.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384068"/>
            <a:ext cx="6528547" cy="378075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Nicole looked at the green landscape as her dad drove. </a:t>
            </a:r>
            <a:br>
              <a:rPr lang="en-US" sz="1800" dirty="0"/>
            </a:br>
            <a:r>
              <a:rPr lang="en-US" sz="1800" dirty="0"/>
              <a:t>What would she do without her best friends, </a:t>
            </a:r>
            <a:r>
              <a:rPr lang="en-US" sz="1800" dirty="0" err="1"/>
              <a:t>Phillis</a:t>
            </a:r>
            <a:r>
              <a:rPr lang="en-US" sz="1800" dirty="0"/>
              <a:t> and </a:t>
            </a:r>
            <a:br>
              <a:rPr lang="en-US" sz="1800" dirty="0"/>
            </a:br>
            <a:r>
              <a:rPr lang="en-US" sz="1800" dirty="0"/>
              <a:t>Wren? Wren was the nickname Nicole gave to her friend </a:t>
            </a:r>
            <a:br>
              <a:rPr lang="en-US" sz="1800" dirty="0"/>
            </a:br>
            <a:r>
              <a:rPr lang="en-US" sz="1800" dirty="0"/>
              <a:t>Linda. Nicole knew that a wren was a little bird. Linda was </a:t>
            </a:r>
            <a:br>
              <a:rPr lang="en-US" sz="1800" dirty="0"/>
            </a:br>
            <a:r>
              <a:rPr lang="en-US" sz="1800" dirty="0"/>
              <a:t>the littlest of Nicole’s friends, so Nicole started calling her </a:t>
            </a:r>
            <a:br>
              <a:rPr lang="en-US" sz="1800" dirty="0"/>
            </a:br>
            <a:r>
              <a:rPr lang="en-US" sz="1800" dirty="0"/>
              <a:t>Wren and so did others. Linda liked the name </a:t>
            </a:r>
            <a:r>
              <a:rPr lang="en-US" sz="1800" i="1" dirty="0"/>
              <a:t>Wren</a:t>
            </a:r>
            <a:r>
              <a:rPr lang="en-US" sz="1800" dirty="0"/>
              <a:t>, so </a:t>
            </a:r>
            <a:br>
              <a:rPr lang="en-US" sz="1800" dirty="0"/>
            </a:br>
            <a:r>
              <a:rPr lang="en-US" sz="1800" dirty="0"/>
              <a:t>it stuck.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415168"/>
            <a:ext cx="598579" cy="3684302"/>
          </a:xfrm>
        </p:spPr>
        <p:txBody>
          <a:bodyPr>
            <a:noAutofit/>
          </a:bodyPr>
          <a:lstStyle/>
          <a:p>
            <a:r>
              <a:rPr lang="en-US" dirty="0"/>
              <a:t>135</a:t>
            </a:r>
          </a:p>
          <a:p>
            <a:r>
              <a:rPr lang="en-US" dirty="0"/>
              <a:t>145</a:t>
            </a:r>
          </a:p>
          <a:p>
            <a:r>
              <a:rPr lang="en-US" dirty="0"/>
              <a:t>155</a:t>
            </a:r>
          </a:p>
          <a:p>
            <a:r>
              <a:rPr lang="en-US" dirty="0"/>
              <a:t>165</a:t>
            </a:r>
          </a:p>
          <a:p>
            <a:r>
              <a:rPr lang="en-US" dirty="0"/>
              <a:t>177</a:t>
            </a:r>
          </a:p>
          <a:p>
            <a:r>
              <a:rPr lang="en-US" dirty="0"/>
              <a:t>187</a:t>
            </a:r>
          </a:p>
          <a:p>
            <a:r>
              <a:rPr lang="en-US" dirty="0"/>
              <a:t>198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721088"/>
            <a:ext cx="6528547" cy="2988567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“Will I even find friends like </a:t>
            </a:r>
            <a:r>
              <a:rPr lang="en-US" sz="1800" dirty="0" err="1"/>
              <a:t>Phillis</a:t>
            </a:r>
            <a:r>
              <a:rPr lang="en-US" sz="1800" dirty="0"/>
              <a:t> and Wren?” Nicole </a:t>
            </a:r>
            <a:br>
              <a:rPr lang="en-US" sz="1800" dirty="0"/>
            </a:br>
            <a:r>
              <a:rPr lang="en-US" sz="1800" dirty="0"/>
              <a:t>asked. It was March and now she would be in a new school. </a:t>
            </a:r>
            <a:br>
              <a:rPr lang="en-US" sz="1800" dirty="0"/>
            </a:br>
            <a:r>
              <a:rPr lang="en-US" sz="1800" dirty="0"/>
              <a:t>Were there girls like her at school? Would they have things </a:t>
            </a:r>
            <a:br>
              <a:rPr lang="en-US" sz="1800" dirty="0"/>
            </a:br>
            <a:r>
              <a:rPr lang="en-US" sz="1800" dirty="0"/>
              <a:t>in common? Would kids there like riding bikes? Would they </a:t>
            </a:r>
            <a:br>
              <a:rPr lang="en-US" sz="1800" dirty="0"/>
            </a:br>
            <a:r>
              <a:rPr lang="en-US" sz="1800" dirty="0"/>
              <a:t>think she was odd because she was from a city? “I know I </a:t>
            </a:r>
            <a:br>
              <a:rPr lang="en-US" sz="1800" dirty="0"/>
            </a:br>
            <a:r>
              <a:rPr lang="en-US" sz="1800" dirty="0"/>
              <a:t>will not fit in,” said Nicole in the </a:t>
            </a:r>
            <a:r>
              <a:rPr lang="en-US" sz="1800" b="1" dirty="0"/>
              <a:t>quiet</a:t>
            </a:r>
            <a:r>
              <a:rPr lang="en-US" sz="1800" dirty="0"/>
              <a:t> of the car.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52188"/>
            <a:ext cx="598579" cy="2800152"/>
          </a:xfrm>
        </p:spPr>
        <p:txBody>
          <a:bodyPr>
            <a:noAutofit/>
          </a:bodyPr>
          <a:lstStyle/>
          <a:p>
            <a:r>
              <a:rPr lang="en-US" dirty="0"/>
              <a:t>200</a:t>
            </a:r>
          </a:p>
          <a:p>
            <a:r>
              <a:rPr lang="en-US" dirty="0"/>
              <a:t>210</a:t>
            </a:r>
          </a:p>
          <a:p>
            <a:r>
              <a:rPr lang="en-US" dirty="0"/>
              <a:t>223</a:t>
            </a:r>
          </a:p>
          <a:p>
            <a:r>
              <a:rPr lang="en-US" dirty="0"/>
              <a:t>234</a:t>
            </a:r>
          </a:p>
          <a:p>
            <a:r>
              <a:rPr lang="en-US" dirty="0"/>
              <a:t>244</a:t>
            </a:r>
          </a:p>
          <a:p>
            <a:r>
              <a:rPr lang="en-US" dirty="0"/>
              <a:t>257</a:t>
            </a:r>
          </a:p>
        </p:txBody>
      </p:sp>
    </p:spTree>
    <p:extLst>
      <p:ext uri="{BB962C8B-B14F-4D97-AF65-F5344CB8AC3E}">
        <p14:creationId xmlns:p14="http://schemas.microsoft.com/office/powerpoint/2010/main" val="1831193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did Nicole give her friend Linda the nickname “Wren”?</a:t>
            </a:r>
          </a:p>
          <a:p>
            <a:pPr marL="0" indent="0">
              <a:buNone/>
            </a:pPr>
            <a:r>
              <a:rPr lang="en-US" dirty="0"/>
              <a:t>	 Nicole gave her friend Linda the nickname “Wren” because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buNone/>
            </a:pPr>
            <a:r>
              <a:rPr lang="en-US" b="1" dirty="0"/>
              <a:t>Why was Nicole uneasy about living in a new town?</a:t>
            </a:r>
          </a:p>
          <a:p>
            <a:pPr marL="0" indent="0">
              <a:buNone/>
            </a:pPr>
            <a:r>
              <a:rPr lang="en-US" dirty="0"/>
              <a:t>	 Nicole was uneasy about living in a new town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3"/>
            <a:ext cx="6842309" cy="80868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 After a long car ride, the family finally arrives in their new </a:t>
            </a:r>
            <a:br>
              <a:rPr lang="en-US" sz="1600" dirty="0"/>
            </a:br>
            <a:r>
              <a:rPr lang="en-US" sz="1600" dirty="0"/>
              <a:t>town. Nicole has fallen asleep on the ride and awakens when her father </a:t>
            </a:r>
            <a:br>
              <a:rPr lang="en-US" sz="1600" dirty="0"/>
            </a:br>
            <a:r>
              <a:rPr lang="en-US" sz="1600" dirty="0"/>
              <a:t>stops the car. She wonders about this new place.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76913"/>
            <a:ext cx="6528547" cy="429226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car stopped. Nicole sat up and quickly looked </a:t>
            </a:r>
            <a:br>
              <a:rPr lang="en-US" sz="1800" dirty="0"/>
            </a:br>
            <a:r>
              <a:rPr lang="en-US" sz="1800" dirty="0"/>
              <a:t>out the window. It was late and dusk had started to settle. </a:t>
            </a:r>
            <a:br>
              <a:rPr lang="en-US" sz="1800" dirty="0"/>
            </a:br>
            <a:r>
              <a:rPr lang="en-US" sz="1800" dirty="0"/>
              <a:t>“We are home,” her mother said. Nicole scanned the new </a:t>
            </a:r>
            <a:br>
              <a:rPr lang="en-US" sz="1800" dirty="0"/>
            </a:br>
            <a:r>
              <a:rPr lang="en-US" sz="1800" dirty="0"/>
              <a:t>block. It was dotted with homes and neat lawns. It was quiet.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Quint mumbled, yawned, and woke up. He had slept </a:t>
            </a:r>
            <a:br>
              <a:rPr lang="en-US" sz="1800" dirty="0"/>
            </a:br>
            <a:r>
              <a:rPr lang="en-US" sz="1800" dirty="0"/>
              <a:t>much of the time, waking just to have a quick lunch. Nicole </a:t>
            </a:r>
            <a:br>
              <a:rPr lang="en-US" sz="1800" dirty="0"/>
            </a:br>
            <a:r>
              <a:rPr lang="en-US" sz="1800" dirty="0"/>
              <a:t>smiled. That was Quint, just a kid going with the flow. Now, </a:t>
            </a:r>
            <a:br>
              <a:rPr lang="en-US" sz="1800" dirty="0"/>
            </a:br>
            <a:r>
              <a:rPr lang="en-US" sz="1800" dirty="0"/>
              <a:t>he undid his seat belt and jumped out of the car. Nicole got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70328"/>
            <a:ext cx="598579" cy="3431364"/>
          </a:xfrm>
        </p:spPr>
        <p:txBody>
          <a:bodyPr>
            <a:noAutofit/>
          </a:bodyPr>
          <a:lstStyle/>
          <a:p>
            <a:r>
              <a:rPr lang="en-US" dirty="0"/>
              <a:t>269</a:t>
            </a:r>
          </a:p>
          <a:p>
            <a:r>
              <a:rPr lang="en-US" dirty="0"/>
              <a:t>278</a:t>
            </a:r>
          </a:p>
          <a:p>
            <a:r>
              <a:rPr lang="en-US" dirty="0"/>
              <a:t>290</a:t>
            </a:r>
          </a:p>
          <a:p>
            <a:r>
              <a:rPr lang="en-US" dirty="0"/>
              <a:t>300</a:t>
            </a:r>
          </a:p>
          <a:p>
            <a:r>
              <a:rPr lang="en-US" dirty="0"/>
              <a:t>312</a:t>
            </a:r>
          </a:p>
          <a:p>
            <a:r>
              <a:rPr lang="en-US" dirty="0"/>
              <a:t>321</a:t>
            </a:r>
          </a:p>
          <a:p>
            <a:r>
              <a:rPr lang="en-US" dirty="0"/>
              <a:t>333</a:t>
            </a:r>
          </a:p>
          <a:p>
            <a:r>
              <a:rPr lang="en-US" dirty="0"/>
              <a:t>345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721088"/>
            <a:ext cx="6528547" cy="2988567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out and looked at the landscape. She wrinkled her nose, </a:t>
            </a:r>
            <a:br>
              <a:rPr lang="en-US" sz="1800" dirty="0"/>
            </a:br>
            <a:r>
              <a:rPr lang="en-US" sz="1800" dirty="0"/>
              <a:t>wanting to like this new block, when a girl on a bike passed </a:t>
            </a:r>
            <a:br>
              <a:rPr lang="en-US" sz="1800" dirty="0"/>
            </a:br>
            <a:r>
              <a:rPr lang="en-US" sz="1800" dirty="0"/>
              <a:t>by them. The girl waved and smiled. Nicole smiled, waved </a:t>
            </a:r>
            <a:br>
              <a:rPr lang="en-US" sz="1800" dirty="0"/>
            </a:br>
            <a:r>
              <a:rPr lang="en-US" sz="1800" dirty="0"/>
              <a:t>back, and said, “I think I can handle this little town of </a:t>
            </a:r>
            <a:br>
              <a:rPr lang="en-US" sz="1800" dirty="0"/>
            </a:br>
            <a:r>
              <a:rPr lang="en-US" sz="1800" dirty="0"/>
              <a:t>nine hundred.”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52188"/>
            <a:ext cx="598579" cy="2800152"/>
          </a:xfrm>
        </p:spPr>
        <p:txBody>
          <a:bodyPr>
            <a:noAutofit/>
          </a:bodyPr>
          <a:lstStyle/>
          <a:p>
            <a:r>
              <a:rPr lang="en-US" dirty="0"/>
              <a:t>358</a:t>
            </a:r>
          </a:p>
          <a:p>
            <a:r>
              <a:rPr lang="en-US" dirty="0"/>
              <a:t>368</a:t>
            </a:r>
          </a:p>
          <a:p>
            <a:r>
              <a:rPr lang="en-US" dirty="0"/>
              <a:t>381</a:t>
            </a:r>
          </a:p>
          <a:p>
            <a:r>
              <a:rPr lang="en-US" dirty="0"/>
              <a:t>391</a:t>
            </a:r>
          </a:p>
          <a:p>
            <a:r>
              <a:rPr lang="en-US" dirty="0"/>
              <a:t>403</a:t>
            </a:r>
          </a:p>
          <a:p>
            <a:r>
              <a:rPr lang="en-US" dirty="0"/>
              <a:t>405</a:t>
            </a:r>
          </a:p>
        </p:txBody>
      </p:sp>
    </p:spTree>
    <p:extLst>
      <p:ext uri="{BB962C8B-B14F-4D97-AF65-F5344CB8AC3E}">
        <p14:creationId xmlns:p14="http://schemas.microsoft.com/office/powerpoint/2010/main" val="3386599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happened after the family got to their new home?</a:t>
            </a:r>
          </a:p>
          <a:p>
            <a:pPr marL="0" indent="0">
              <a:buNone/>
            </a:pPr>
            <a:r>
              <a:rPr lang="en-US" dirty="0"/>
              <a:t>	 After the family got to their new home, ________________.</a:t>
            </a:r>
          </a:p>
          <a:p>
            <a:pPr marL="0" indent="0">
              <a:buNone/>
            </a:pPr>
            <a:r>
              <a:rPr lang="en-US" b="1" dirty="0"/>
              <a:t>How was Nicole’s problem solved?</a:t>
            </a:r>
          </a:p>
          <a:p>
            <a:pPr marL="0" indent="0">
              <a:buNone/>
            </a:pPr>
            <a:r>
              <a:rPr lang="en-US" dirty="0"/>
              <a:t>	 Nicole’s problem was solved when she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17</a:t>
            </a:fld>
            <a:endParaRPr lang="en-US"/>
          </a:p>
        </p:txBody>
      </p:sp>
      <p:pic>
        <p:nvPicPr>
          <p:cNvPr id="11" name="Picture 2" descr="Nicole standing in her driveway waving to a friend biking by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352" y="2740556"/>
            <a:ext cx="2628900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Nicole looking out the car window with a concerned look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6118" y="2821519"/>
            <a:ext cx="2619375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Nicole sitting next to a boy as he sleeps in the car. She has a sad expression on her face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7848" y="2778656"/>
            <a:ext cx="2638425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72000"/>
            <a:ext cx="265392" cy="228785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6616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this story about?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This story is about 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this part of the story happening?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This part of the story is happening 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60734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Nicole’s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Nicole’s problem was 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Nicole’s mother try to comfort her?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comfort Nicole, her mother said Nicole could 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15039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u="sng" dirty="0"/>
              <a:t>kn</a:t>
            </a:r>
            <a:r>
              <a:rPr lang="en-US" dirty="0"/>
              <a:t>ot		</a:t>
            </a:r>
            <a:r>
              <a:rPr lang="en-US" u="sng" dirty="0"/>
              <a:t>wr</a:t>
            </a:r>
            <a:r>
              <a:rPr lang="en-US" dirty="0"/>
              <a:t>eck		</a:t>
            </a:r>
            <a:r>
              <a:rPr lang="en-US" u="sng" dirty="0"/>
              <a:t>qu</a:t>
            </a:r>
            <a:r>
              <a:rPr lang="en-US" dirty="0"/>
              <a:t>it</a:t>
            </a:r>
          </a:p>
          <a:p>
            <a:pPr lvl="1" defTabSz="457200"/>
            <a:r>
              <a:rPr lang="en-US" u="sng" dirty="0"/>
              <a:t>kn</a:t>
            </a:r>
            <a:r>
              <a:rPr lang="en-US" dirty="0"/>
              <a:t>ight		</a:t>
            </a:r>
            <a:r>
              <a:rPr lang="en-US" u="sng" dirty="0"/>
              <a:t>ph</a:t>
            </a:r>
            <a:r>
              <a:rPr lang="en-US" dirty="0"/>
              <a:t>one		</a:t>
            </a:r>
            <a:r>
              <a:rPr lang="en-US" u="sng" dirty="0"/>
              <a:t>kn</a:t>
            </a:r>
            <a:r>
              <a:rPr lang="en-US" dirty="0"/>
              <a:t>ob</a:t>
            </a:r>
          </a:p>
          <a:p>
            <a:pPr lvl="1" defTabSz="457200"/>
            <a:r>
              <a:rPr lang="en-US" dirty="0"/>
              <a:t>graph		knife		wrote</a:t>
            </a:r>
          </a:p>
          <a:p>
            <a:pPr lvl="1" defTabSz="457200"/>
            <a:r>
              <a:rPr lang="en-US" dirty="0"/>
              <a:t>kneel		quilt		wrap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Nicole give her friend Linda the nickname “Wren”?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nickname “Wren” is because 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Nicole uneasy about living in a new town?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Nicole was also uneasy about living in a new town because  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491265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happened after the family got to their new home?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After the family got to their new home, 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Nicole’s problem solved?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Nicole’s problem was solved when she 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294A573A-9609-F41C-3D02-58E9F0ED64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9500191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43F16B-C36C-6273-8F2D-D630568C0278}"/>
              </a:ext>
            </a:extLst>
          </p:cNvPr>
          <p:cNvSpPr txBox="1"/>
          <p:nvPr/>
        </p:nvSpPr>
        <p:spPr>
          <a:xfrm>
            <a:off x="1922560" y="1669340"/>
            <a:ext cx="7650066" cy="68333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360000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dolphins	shipwreck		wrapper	handwritten	kneecap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EFB8B34-B6CD-1B6E-34C2-933FF5C00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4820" y="1669340"/>
            <a:ext cx="7980680" cy="56233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2690640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________ happened a mile off the coastline.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335498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How did the ________ come off the box?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4019338"/>
            <a:ext cx="8141635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woman hurt her ________ when she fell down the steps.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468368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Two ________ leaped from the sea at the same time.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539806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Abdel would like to send a ________ note to Granddad.</a:t>
            </a:r>
          </a:p>
        </p:txBody>
      </p:sp>
    </p:spTree>
    <p:extLst>
      <p:ext uri="{BB962C8B-B14F-4D97-AF65-F5344CB8AC3E}">
        <p14:creationId xmlns:p14="http://schemas.microsoft.com/office/powerpoint/2010/main" val="22724994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0581970" cy="536753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834318"/>
            <a:ext cx="7674078" cy="8245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If you think of a way to do something,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you _______________ a plan.</a:t>
            </a:r>
            <a:endParaRPr lang="en-US" dirty="0"/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1830156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destroy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develop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3030400"/>
            <a:ext cx="7674078" cy="77395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If you finish a task, you _______________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task.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3026237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command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complete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4214185"/>
            <a:ext cx="7674078" cy="7767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If you do something very fast, you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do it _______________.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4210022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rapidly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slowly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5459054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If you don’t like a task you have to do,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you may _______________ about it.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5454891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compose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complain</a:t>
            </a:r>
          </a:p>
        </p:txBody>
      </p:sp>
    </p:spTree>
    <p:extLst>
      <p:ext uri="{BB962C8B-B14F-4D97-AF65-F5344CB8AC3E}">
        <p14:creationId xmlns:p14="http://schemas.microsoft.com/office/powerpoint/2010/main" val="11889978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987064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If you are a member of a club, you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 to the club.</a:t>
            </a:r>
            <a:endParaRPr lang="en-US" dirty="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982902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beneath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belong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2267545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If your mom is in front of you and your dad is in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back of you, you are in the _______________.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2263383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middle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simple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3495627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When you want to know what a story is called,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you look for the _______________.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3491465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candle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title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4905729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If you plug in a cord, you 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cord.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4915164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connect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confess</a:t>
            </a:r>
          </a:p>
        </p:txBody>
      </p:sp>
    </p:spTree>
    <p:extLst>
      <p:ext uri="{BB962C8B-B14F-4D97-AF65-F5344CB8AC3E}">
        <p14:creationId xmlns:p14="http://schemas.microsoft.com/office/powerpoint/2010/main" val="2899587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sob</a:t>
            </a:r>
          </a:p>
          <a:p>
            <a:r>
              <a:rPr lang="en-US" dirty="0"/>
              <a:t>cob</a:t>
            </a:r>
          </a:p>
          <a:p>
            <a:r>
              <a:rPr lang="en-US" dirty="0"/>
              <a:t>job</a:t>
            </a:r>
          </a:p>
          <a:p>
            <a:r>
              <a:rPr lang="en-US" dirty="0"/>
              <a:t>knob</a:t>
            </a:r>
          </a:p>
          <a:p>
            <a:r>
              <a:rPr lang="en-US" dirty="0"/>
              <a:t>throb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deck</a:t>
            </a:r>
          </a:p>
          <a:p>
            <a:r>
              <a:rPr lang="en-US" dirty="0"/>
              <a:t>neck</a:t>
            </a:r>
          </a:p>
          <a:p>
            <a:r>
              <a:rPr lang="en-US" dirty="0"/>
              <a:t>check</a:t>
            </a:r>
          </a:p>
          <a:p>
            <a:r>
              <a:rPr lang="en-US" dirty="0"/>
              <a:t>speck</a:t>
            </a:r>
          </a:p>
          <a:p>
            <a:r>
              <a:rPr lang="en-US" dirty="0"/>
              <a:t>wreck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bone</a:t>
            </a:r>
          </a:p>
          <a:p>
            <a:r>
              <a:rPr lang="en-US" dirty="0"/>
              <a:t>lone</a:t>
            </a:r>
          </a:p>
          <a:p>
            <a:r>
              <a:rPr lang="en-US" dirty="0"/>
              <a:t>shone</a:t>
            </a:r>
          </a:p>
          <a:p>
            <a:r>
              <a:rPr lang="en-US" dirty="0"/>
              <a:t>phone</a:t>
            </a:r>
          </a:p>
          <a:p>
            <a:r>
              <a:rPr lang="en-US" dirty="0"/>
              <a:t>throne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dolphin		wrapper		jackknife		shipwreck		knapsack</a:t>
            </a:r>
          </a:p>
          <a:p>
            <a:pPr lvl="1" defTabSz="270000">
              <a:spcBef>
                <a:spcPts val="2000"/>
              </a:spcBef>
            </a:pPr>
            <a:r>
              <a:rPr lang="en-US" dirty="0"/>
              <a:t>knothole		vanquish		kneecap		underline		handwritten</a:t>
            </a:r>
          </a:p>
          <a:p>
            <a:pPr lvl="1" defTabSz="457200">
              <a:spcBef>
                <a:spcPts val="2000"/>
              </a:spcBef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6261" y="1970807"/>
            <a:ext cx="36480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35832" y="1982724"/>
            <a:ext cx="55501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55620" y="1980639"/>
            <a:ext cx="54768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08074" y="1987488"/>
            <a:ext cx="50953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04780" y="1980639"/>
            <a:ext cx="58404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91999" y="1985900"/>
            <a:ext cx="6125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82740" y="1980639"/>
            <a:ext cx="53957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22314" y="1982725"/>
            <a:ext cx="79392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19160" y="1992491"/>
            <a:ext cx="63825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57409" y="2001282"/>
            <a:ext cx="60381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6261" y="2678606"/>
            <a:ext cx="55526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21526" y="2683400"/>
            <a:ext cx="53691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8020" y="2673746"/>
            <a:ext cx="44477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2791" y="2680481"/>
            <a:ext cx="67536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04780" y="2696871"/>
            <a:ext cx="63590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40681" y="2704858"/>
            <a:ext cx="44957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02680" y="2710408"/>
            <a:ext cx="30180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04487" y="2720682"/>
            <a:ext cx="40159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06084" y="2737589"/>
            <a:ext cx="43197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02881" y="2717040"/>
            <a:ext cx="61848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21370" y="2727314"/>
            <a:ext cx="44878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70156" y="2727620"/>
            <a:ext cx="39766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056579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com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plete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hand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le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con-   in-   de-   re-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ous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ly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   -y   -able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com</a:t>
            </a:r>
            <a:r>
              <a:rPr lang="en-US" dirty="0"/>
              <a:t>mand		</a:t>
            </a:r>
            <a:r>
              <a:rPr lang="en-US" u="sng" dirty="0"/>
              <a:t>com</a:t>
            </a:r>
            <a:r>
              <a:rPr lang="en-US" dirty="0"/>
              <a:t>plain		</a:t>
            </a:r>
            <a:r>
              <a:rPr lang="en-US" u="sng" dirty="0"/>
              <a:t>con</a:t>
            </a:r>
            <a:r>
              <a:rPr lang="en-US" dirty="0"/>
              <a:t>sult		</a:t>
            </a:r>
            <a:r>
              <a:rPr lang="en-US" u="sng" dirty="0"/>
              <a:t>de</a:t>
            </a:r>
            <a:r>
              <a:rPr lang="en-US" dirty="0"/>
              <a:t>velop		</a:t>
            </a:r>
            <a:r>
              <a:rPr lang="en-US" u="sng" dirty="0"/>
              <a:t>in</a:t>
            </a:r>
            <a:r>
              <a:rPr lang="en-US" dirty="0"/>
              <a:t>deed		</a:t>
            </a:r>
            <a:r>
              <a:rPr lang="en-US" u="sng" dirty="0"/>
              <a:t>be</a:t>
            </a:r>
            <a:r>
              <a:rPr lang="en-US" dirty="0"/>
              <a:t>neath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simp</a:t>
            </a:r>
            <a:r>
              <a:rPr lang="en-US" u="sng" dirty="0"/>
              <a:t>le</a:t>
            </a:r>
            <a:r>
              <a:rPr lang="en-US" dirty="0"/>
              <a:t>		midd</a:t>
            </a:r>
            <a:r>
              <a:rPr lang="en-US" u="sng" dirty="0"/>
              <a:t>le</a:t>
            </a:r>
            <a:r>
              <a:rPr lang="en-US" dirty="0"/>
              <a:t>		grumb</a:t>
            </a:r>
            <a:r>
              <a:rPr lang="en-US" u="sng" dirty="0"/>
              <a:t>le</a:t>
            </a:r>
            <a:r>
              <a:rPr lang="en-US" dirty="0"/>
              <a:t>		empt</a:t>
            </a:r>
            <a:r>
              <a:rPr lang="en-US" u="sng" dirty="0"/>
              <a:t>y</a:t>
            </a:r>
            <a:r>
              <a:rPr lang="en-US" dirty="0"/>
              <a:t>		rapid</a:t>
            </a:r>
            <a:r>
              <a:rPr lang="en-US" u="sng" dirty="0"/>
              <a:t>ly</a:t>
            </a:r>
            <a:r>
              <a:rPr lang="en-US" dirty="0"/>
              <a:t>		vi</a:t>
            </a:r>
            <a:r>
              <a:rPr lang="en-US" u="sng" dirty="0"/>
              <a:t>sion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com</a:t>
            </a:r>
            <a:r>
              <a:rPr lang="en-US" dirty="0"/>
              <a:t>plete</a:t>
            </a:r>
            <a:r>
              <a:rPr lang="en-US" u="sng" dirty="0"/>
              <a:t>ly</a:t>
            </a:r>
            <a:r>
              <a:rPr lang="en-US" dirty="0"/>
              <a:t>		</a:t>
            </a:r>
            <a:r>
              <a:rPr lang="en-US" u="sng" dirty="0"/>
              <a:t>con</a:t>
            </a:r>
            <a:r>
              <a:rPr lang="en-US" dirty="0"/>
              <a:t>nec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/>
              <a:t>con</a:t>
            </a:r>
            <a:r>
              <a:rPr lang="en-US" dirty="0"/>
              <a:t>sider</a:t>
            </a:r>
            <a:r>
              <a:rPr lang="en-US" u="sng" dirty="0"/>
              <a:t>able</a:t>
            </a:r>
            <a:r>
              <a:rPr lang="en-US" dirty="0"/>
              <a:t>		</a:t>
            </a:r>
            <a:r>
              <a:rPr lang="en-US" u="sng" dirty="0"/>
              <a:t>un</a:t>
            </a:r>
            <a:r>
              <a:rPr lang="en-US" dirty="0"/>
              <a:t>scramb</a:t>
            </a:r>
            <a:r>
              <a:rPr lang="en-US" u="sng" dirty="0"/>
              <a:t>le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give</a:t>
            </a:r>
            <a:r>
              <a:rPr lang="en-US" b="1" dirty="0"/>
              <a:t>		live		</a:t>
            </a:r>
            <a:r>
              <a:rPr lang="en-US" b="1" u="sng" dirty="0"/>
              <a:t>now</a:t>
            </a:r>
            <a:r>
              <a:rPr lang="en-US" b="1" dirty="0"/>
              <a:t>		how		</a:t>
            </a:r>
            <a:r>
              <a:rPr lang="en-US" b="1" u="sng" dirty="0"/>
              <a:t>could</a:t>
            </a:r>
            <a:r>
              <a:rPr lang="en-US" b="1" dirty="0"/>
              <a:t>		would		should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w</a:t>
            </a:r>
            <a:r>
              <a:rPr lang="en-US" b="1" u="sng" dirty="0"/>
              <a:t>o</a:t>
            </a:r>
            <a:r>
              <a:rPr lang="en-US" b="1" dirty="0"/>
              <a:t>m</a:t>
            </a:r>
            <a:r>
              <a:rPr lang="en-US" b="1" u="sng" dirty="0"/>
              <a:t>a</a:t>
            </a:r>
            <a:r>
              <a:rPr lang="en-US" b="1" dirty="0"/>
              <a:t>n		w</a:t>
            </a:r>
            <a:r>
              <a:rPr lang="en-US" b="1" u="sng" dirty="0"/>
              <a:t>or</a:t>
            </a:r>
            <a:r>
              <a:rPr lang="en-US" b="1" dirty="0"/>
              <a:t>d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two		sure		another		minute		don’t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How will I wrap this box before dinner?</a:t>
            </a:r>
          </a:p>
          <a:p>
            <a:pPr lvl="1" defTabSz="457200"/>
            <a:r>
              <a:rPr lang="en-US" dirty="0"/>
              <a:t>Willow made another phone call after she completed her chores.</a:t>
            </a:r>
          </a:p>
          <a:p>
            <a:pPr lvl="1" defTabSz="457200"/>
            <a:r>
              <a:rPr lang="en-US" dirty="0"/>
              <a:t>Nate packed a knapsack he would need for hiking.</a:t>
            </a:r>
          </a:p>
          <a:p>
            <a:pPr lvl="1" defTabSz="457200"/>
            <a:r>
              <a:rPr lang="en-US" dirty="0" err="1"/>
              <a:t>Raheem</a:t>
            </a:r>
            <a:r>
              <a:rPr lang="en-US" dirty="0"/>
              <a:t> uses graphs to make sure he shows his work.</a:t>
            </a:r>
          </a:p>
          <a:p>
            <a:pPr lvl="1" defTabSz="457200"/>
            <a:r>
              <a:rPr lang="en-US" dirty="0"/>
              <a:t>We don’t let the dog get on the quilt because he could wreck it.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244.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the questions and </a:t>
            </a:r>
            <a:br>
              <a:rPr lang="en-US" dirty="0"/>
            </a:br>
            <a:r>
              <a:rPr lang="en-US" dirty="0"/>
              <a:t>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A New Home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91099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941530"/>
            <a:ext cx="6763651" cy="8242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Nicole Phelps, a ten-year-old, is moving with her family </a:t>
            </a:r>
            <a:br>
              <a:rPr lang="en-US" sz="1600" dirty="0"/>
            </a:br>
            <a:r>
              <a:rPr lang="en-US" sz="1600" dirty="0"/>
              <a:t>from a big city to a small town in another state. She is not happy about </a:t>
            </a:r>
            <a:br>
              <a:rPr lang="en-US" sz="1600" dirty="0"/>
            </a:br>
            <a:r>
              <a:rPr lang="en-US" sz="1600" dirty="0"/>
              <a:t>this move. Let’s learn why.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71161"/>
            <a:ext cx="6528547" cy="186043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Nicole Phelps sat in the back seat of her dad’s car with her </a:t>
            </a:r>
            <a:br>
              <a:rPr lang="en-US" sz="1800" dirty="0"/>
            </a:br>
            <a:r>
              <a:rPr lang="en-US" sz="1800" dirty="0"/>
              <a:t>little brother Quint, who was sleeping beside her. She was </a:t>
            </a:r>
            <a:br>
              <a:rPr lang="en-US" sz="1800" dirty="0"/>
            </a:br>
            <a:r>
              <a:rPr lang="en-US" sz="1800" dirty="0"/>
              <a:t>leaving the big </a:t>
            </a:r>
            <a:r>
              <a:rPr lang="en-US" sz="1800" b="1" dirty="0"/>
              <a:t>city</a:t>
            </a:r>
            <a:r>
              <a:rPr lang="en-US" sz="1800" dirty="0"/>
              <a:t> for a little </a:t>
            </a:r>
            <a:r>
              <a:rPr lang="en-US" sz="1800" b="1" dirty="0"/>
              <a:t>town</a:t>
            </a:r>
            <a:r>
              <a:rPr lang="en-US" sz="1800" dirty="0"/>
              <a:t> of nine hundred people. </a:t>
            </a:r>
            <a:br>
              <a:rPr lang="en-US" sz="1800" dirty="0"/>
            </a:br>
            <a:r>
              <a:rPr lang="en-US" sz="1800" dirty="0"/>
              <a:t>Not just that, but it was also the middle of the school </a:t>
            </a:r>
            <a:r>
              <a:rPr lang="en-US" sz="1800" b="1" dirty="0"/>
              <a:t>year</a:t>
            </a:r>
            <a:r>
              <a:rPr lang="en-US" sz="1800" dirty="0"/>
              <a:t>, </a:t>
            </a:r>
            <a:br>
              <a:rPr lang="en-US" sz="1800" dirty="0"/>
            </a:br>
            <a:r>
              <a:rPr lang="en-US" sz="1800" dirty="0"/>
              <a:t>and she was leaving her best </a:t>
            </a:r>
            <a:r>
              <a:rPr lang="en-US" sz="1800" b="1" dirty="0"/>
              <a:t>friends</a:t>
            </a:r>
            <a:r>
              <a:rPr lang="en-US" sz="1800" dirty="0"/>
              <a:t>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911036"/>
            <a:ext cx="598579" cy="1868913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13</a:t>
            </a:r>
          </a:p>
          <a:p>
            <a:r>
              <a:rPr lang="en-US" dirty="0"/>
              <a:t>23</a:t>
            </a:r>
          </a:p>
          <a:p>
            <a:r>
              <a:rPr lang="en-US" dirty="0"/>
              <a:t>35</a:t>
            </a:r>
          </a:p>
          <a:p>
            <a:r>
              <a:rPr lang="en-US" dirty="0"/>
              <a:t>48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1)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721088"/>
            <a:ext cx="6528547" cy="332716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As her dad drove, Nicole saw the city become farmland. </a:t>
            </a:r>
            <a:br>
              <a:rPr lang="en-US" sz="1800" dirty="0"/>
            </a:br>
            <a:r>
              <a:rPr lang="en-US" sz="1800" dirty="0"/>
              <a:t>She was not going to a little town next to the city where she </a:t>
            </a:r>
            <a:br>
              <a:rPr lang="en-US" sz="1800" dirty="0"/>
            </a:br>
            <a:r>
              <a:rPr lang="en-US" sz="1800" dirty="0"/>
              <a:t>could take a quick train ride back. She was going to the next </a:t>
            </a:r>
            <a:br>
              <a:rPr lang="en-US" sz="1800" dirty="0"/>
            </a:br>
            <a:r>
              <a:rPr lang="en-US" sz="1800" dirty="0"/>
              <a:t>state and to a little town miles and miles from the home </a:t>
            </a:r>
            <a:br>
              <a:rPr lang="en-US" sz="1800" dirty="0"/>
            </a:br>
            <a:r>
              <a:rPr lang="en-US" sz="1800" dirty="0"/>
              <a:t>she knew!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“Will I even see </a:t>
            </a:r>
            <a:r>
              <a:rPr lang="en-US" sz="1800" dirty="0" err="1"/>
              <a:t>Phillis</a:t>
            </a:r>
            <a:r>
              <a:rPr lang="en-US" sz="1800" dirty="0"/>
              <a:t> and Wren again?” Nicole </a:t>
            </a:r>
            <a:br>
              <a:rPr lang="en-US" sz="1800" dirty="0"/>
            </a:br>
            <a:r>
              <a:rPr lang="en-US" sz="1800" dirty="0"/>
              <a:t>complained.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“You can call them on the phone,” Mom said to </a:t>
            </a:r>
            <a:br>
              <a:rPr lang="en-US" sz="1800" dirty="0"/>
            </a:br>
            <a:r>
              <a:rPr lang="en-US" sz="1800" dirty="0"/>
              <a:t>comfort her.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“That is not the same,” Nicole grumbled.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32523"/>
            <a:ext cx="598579" cy="3268101"/>
          </a:xfrm>
        </p:spPr>
        <p:txBody>
          <a:bodyPr>
            <a:noAutofit/>
          </a:bodyPr>
          <a:lstStyle/>
          <a:p>
            <a:r>
              <a:rPr lang="en-US" dirty="0"/>
              <a:t>55</a:t>
            </a:r>
          </a:p>
          <a:p>
            <a:r>
              <a:rPr lang="en-US" dirty="0"/>
              <a:t>65</a:t>
            </a:r>
          </a:p>
          <a:p>
            <a:r>
              <a:rPr lang="en-US" dirty="0"/>
              <a:t>79</a:t>
            </a:r>
          </a:p>
          <a:p>
            <a:r>
              <a:rPr lang="en-US" dirty="0"/>
              <a:t>92</a:t>
            </a:r>
          </a:p>
          <a:p>
            <a:r>
              <a:rPr lang="en-US" dirty="0"/>
              <a:t>104</a:t>
            </a:r>
          </a:p>
          <a:p>
            <a:r>
              <a:rPr lang="en-US" dirty="0"/>
              <a:t>106</a:t>
            </a:r>
          </a:p>
          <a:p>
            <a:r>
              <a:rPr lang="en-US" dirty="0"/>
              <a:t>115</a:t>
            </a:r>
          </a:p>
          <a:p>
            <a:r>
              <a:rPr lang="en-US" dirty="0"/>
              <a:t>116</a:t>
            </a:r>
          </a:p>
          <a:p>
            <a:r>
              <a:rPr lang="en-US" dirty="0"/>
              <a:t>126</a:t>
            </a:r>
          </a:p>
          <a:p>
            <a:r>
              <a:rPr lang="en-US" dirty="0"/>
              <a:t>128</a:t>
            </a:r>
          </a:p>
        </p:txBody>
      </p:sp>
    </p:spTree>
    <p:extLst>
      <p:ext uri="{BB962C8B-B14F-4D97-AF65-F5344CB8AC3E}">
        <p14:creationId xmlns:p14="http://schemas.microsoft.com/office/powerpoint/2010/main" val="3837938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6306BC-747B-41F6-AB8A-3F62473E99FD}"/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68493</TotalTime>
  <Words>1945</Words>
  <Application>Microsoft Macintosh PowerPoint</Application>
  <PresentationFormat>Widescreen</PresentationFormat>
  <Paragraphs>265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Narrative Text (Part 1)</vt:lpstr>
      <vt:lpstr>Decodable Narrative Text (Part 1) — cont’d </vt:lpstr>
      <vt:lpstr>Comprehension Questions Part 1 </vt:lpstr>
      <vt:lpstr>Decodable Narrative Text (Part 2) </vt:lpstr>
      <vt:lpstr>Decodable Narrative Text (Part 2) — cont’d </vt:lpstr>
      <vt:lpstr>Comprehension Questions Part 2 </vt:lpstr>
      <vt:lpstr>Decodable Narrative Text (Part 3) </vt:lpstr>
      <vt:lpstr>Decodable Narrative Text (Part 3) — cont’d </vt:lpstr>
      <vt:lpstr>Comprehension Questions Part 3 </vt:lpstr>
      <vt:lpstr>Picture Match</vt:lpstr>
      <vt:lpstr>Independent Practice (K) Part 1</vt:lpstr>
      <vt:lpstr>Independent Practice (K) Part 1 — cont’d</vt:lpstr>
      <vt:lpstr>Independent Practice (K) Part 2</vt:lpstr>
      <vt:lpstr>Independent Practice (K) Part 3</vt:lpstr>
      <vt:lpstr>Independent Practice (L)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5363</cp:revision>
  <dcterms:created xsi:type="dcterms:W3CDTF">2023-03-21T18:49:30Z</dcterms:created>
  <dcterms:modified xsi:type="dcterms:W3CDTF">2024-02-22T12:12:40Z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