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9"/>
  </p:notesMasterIdLst>
  <p:handoutMasterIdLst>
    <p:handoutMasterId r:id="rId30"/>
  </p:handoutMasterIdLst>
  <p:sldIdLst>
    <p:sldId id="265" r:id="rId5"/>
    <p:sldId id="282" r:id="rId6"/>
    <p:sldId id="270" r:id="rId7"/>
    <p:sldId id="297" r:id="rId8"/>
    <p:sldId id="283" r:id="rId9"/>
    <p:sldId id="298" r:id="rId10"/>
    <p:sldId id="266" r:id="rId11"/>
    <p:sldId id="316" r:id="rId12"/>
    <p:sldId id="342" r:id="rId13"/>
    <p:sldId id="321" r:id="rId14"/>
    <p:sldId id="317" r:id="rId15"/>
    <p:sldId id="351" r:id="rId16"/>
    <p:sldId id="322" r:id="rId17"/>
    <p:sldId id="328" r:id="rId18"/>
    <p:sldId id="347" r:id="rId19"/>
    <p:sldId id="323" r:id="rId20"/>
    <p:sldId id="302" r:id="rId21"/>
    <p:sldId id="303" r:id="rId22"/>
    <p:sldId id="341" r:id="rId23"/>
    <p:sldId id="354" r:id="rId24"/>
    <p:sldId id="307" r:id="rId25"/>
    <p:sldId id="348" r:id="rId26"/>
    <p:sldId id="355" r:id="rId27"/>
    <p:sldId id="356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341" autoAdjust="0"/>
    <p:restoredTop sz="86391"/>
  </p:normalViewPr>
  <p:slideViewPr>
    <p:cSldViewPr snapToGrid="0">
      <p:cViewPr varScale="1">
        <p:scale>
          <a:sx n="154" d="100"/>
          <a:sy n="154" d="100"/>
        </p:scale>
        <p:origin x="1696" y="208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-126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2/22/24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2/22/24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7786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7786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0580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359804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72677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326491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1735909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687600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6 Lesson 17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5" r:id="rId13"/>
    <p:sldLayoutId id="2147483666" r:id="rId14"/>
    <p:sldLayoutId id="2147483670" r:id="rId15"/>
    <p:sldLayoutId id="2147483671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149641"/>
          </a:xfrm>
        </p:spPr>
        <p:txBody>
          <a:bodyPr>
            <a:noAutofit/>
          </a:bodyPr>
          <a:lstStyle/>
          <a:p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lvl="1" defTabSz="457200"/>
            <a:r>
              <a:rPr lang="fr-FR" dirty="0" err="1"/>
              <a:t>qu</a:t>
            </a:r>
            <a:r>
              <a:rPr lang="fr-FR" dirty="0"/>
              <a:t>		sh		</a:t>
            </a:r>
            <a:r>
              <a:rPr lang="fr-FR" dirty="0" err="1"/>
              <a:t>wr</a:t>
            </a:r>
            <a:r>
              <a:rPr lang="fr-FR" dirty="0"/>
              <a:t>		</a:t>
            </a:r>
            <a:r>
              <a:rPr lang="fr-FR" dirty="0" err="1"/>
              <a:t>oo</a:t>
            </a:r>
            <a:endParaRPr lang="fr-FR" dirty="0"/>
          </a:p>
          <a:p>
            <a:pPr lvl="1" defTabSz="457200"/>
            <a:r>
              <a:rPr lang="fr-FR" dirty="0"/>
              <a:t>ph		</a:t>
            </a:r>
            <a:r>
              <a:rPr lang="fr-FR" dirty="0" err="1"/>
              <a:t>qu</a:t>
            </a:r>
            <a:r>
              <a:rPr lang="fr-FR" dirty="0"/>
              <a:t>		th		</a:t>
            </a:r>
            <a:r>
              <a:rPr lang="fr-FR" dirty="0" err="1"/>
              <a:t>kn</a:t>
            </a:r>
            <a:endParaRPr lang="fr-FR" dirty="0"/>
          </a:p>
          <a:p>
            <a:pPr lvl="1" defTabSz="457200"/>
            <a:r>
              <a:rPr lang="fr-FR" dirty="0"/>
              <a:t>au		</a:t>
            </a:r>
            <a:r>
              <a:rPr lang="fr-FR" dirty="0" err="1"/>
              <a:t>oy</a:t>
            </a:r>
            <a:r>
              <a:rPr lang="fr-FR" dirty="0"/>
              <a:t>		ou		</a:t>
            </a:r>
            <a:r>
              <a:rPr lang="fr-FR" dirty="0" err="1"/>
              <a:t>wr</a:t>
            </a:r>
            <a:endParaRPr lang="fr-FR" dirty="0"/>
          </a:p>
          <a:p>
            <a:pPr lvl="1" defTabSz="457200"/>
            <a:r>
              <a:rPr lang="fr-FR" dirty="0" err="1"/>
              <a:t>kn</a:t>
            </a:r>
            <a:r>
              <a:rPr lang="fr-FR" dirty="0"/>
              <a:t>		</a:t>
            </a:r>
            <a:r>
              <a:rPr lang="fr-FR" dirty="0" err="1"/>
              <a:t>ch</a:t>
            </a:r>
            <a:r>
              <a:rPr lang="fr-FR" dirty="0"/>
              <a:t>		</a:t>
            </a:r>
            <a:r>
              <a:rPr lang="fr-FR" dirty="0" err="1"/>
              <a:t>qu</a:t>
            </a:r>
            <a:r>
              <a:rPr lang="fr-FR" dirty="0"/>
              <a:t>		ph</a:t>
            </a:r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1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10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Who are the main characters in the story?</a:t>
            </a:r>
          </a:p>
          <a:p>
            <a:pPr marL="0" indent="0">
              <a:buNone/>
            </a:pPr>
            <a:r>
              <a:rPr lang="en-US" dirty="0"/>
              <a:t>	 The main characters in the story are ________________.</a:t>
            </a:r>
          </a:p>
          <a:p>
            <a:pPr marL="0" indent="0">
              <a:buNone/>
            </a:pPr>
            <a:r>
              <a:rPr lang="en-US" b="1" dirty="0"/>
              <a:t>What is the setting in this part of the story?</a:t>
            </a:r>
          </a:p>
          <a:p>
            <a:pPr marL="0" indent="0">
              <a:buNone/>
            </a:pPr>
            <a:r>
              <a:rPr lang="en-US" dirty="0"/>
              <a:t>	 The setting in this part of the story is ________________.</a:t>
            </a:r>
          </a:p>
          <a:p>
            <a:pPr marL="0" indent="0">
              <a:buNone/>
            </a:pPr>
            <a:r>
              <a:rPr lang="en-US" b="1" dirty="0"/>
              <a:t>What was </a:t>
            </a:r>
            <a:r>
              <a:rPr lang="en-US" b="1" dirty="0" err="1"/>
              <a:t>Toya’s</a:t>
            </a:r>
            <a:r>
              <a:rPr lang="en-US" b="1" dirty="0"/>
              <a:t> problem?</a:t>
            </a:r>
          </a:p>
          <a:p>
            <a:pPr marL="0" indent="0">
              <a:buNone/>
            </a:pPr>
            <a:r>
              <a:rPr lang="en-US" dirty="0"/>
              <a:t>	 </a:t>
            </a:r>
            <a:r>
              <a:rPr lang="en-US" dirty="0" err="1"/>
              <a:t>Toya’s</a:t>
            </a:r>
            <a:r>
              <a:rPr lang="en-US" dirty="0"/>
              <a:t> problem was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2840195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19570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483769"/>
            <a:ext cx="6871807" cy="611731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</a:t>
            </a:r>
            <a:r>
              <a:rPr lang="en-US" sz="1600" dirty="0" err="1"/>
              <a:t>Toya</a:t>
            </a:r>
            <a:r>
              <a:rPr lang="en-US" sz="1600" dirty="0"/>
              <a:t> has a choice to make. Keep reading to see how </a:t>
            </a:r>
            <a:r>
              <a:rPr lang="en-US" sz="1600" dirty="0" err="1"/>
              <a:t>Toya</a:t>
            </a:r>
            <a:r>
              <a:rPr lang="en-US" sz="1600" dirty="0"/>
              <a:t> </a:t>
            </a:r>
            <a:br>
              <a:rPr lang="en-US" sz="1600" dirty="0"/>
            </a:br>
            <a:r>
              <a:rPr lang="en-US" sz="1600" dirty="0"/>
              <a:t>feels and what she does about joining the band.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164993"/>
            <a:ext cx="6528547" cy="3780758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 err="1"/>
              <a:t>Toya’s</a:t>
            </a:r>
            <a:r>
              <a:rPr lang="en-US" sz="1800" dirty="0"/>
              <a:t> phone buzzed. It was her </a:t>
            </a:r>
            <a:r>
              <a:rPr lang="en-US" sz="1800" b="1" dirty="0"/>
              <a:t>friend</a:t>
            </a:r>
            <a:r>
              <a:rPr lang="en-US" sz="1800" dirty="0"/>
              <a:t> </a:t>
            </a:r>
            <a:r>
              <a:rPr lang="en-US" sz="1800" dirty="0" err="1"/>
              <a:t>Yasmin</a:t>
            </a:r>
            <a:r>
              <a:rPr lang="en-US" sz="1800" dirty="0"/>
              <a:t>. </a:t>
            </a:r>
            <a:br>
              <a:rPr lang="en-US" sz="1800" dirty="0"/>
            </a:br>
            <a:r>
              <a:rPr lang="en-US" sz="1800" dirty="0"/>
              <a:t>“</a:t>
            </a:r>
            <a:r>
              <a:rPr lang="en-US" sz="1800" dirty="0" err="1"/>
              <a:t>Toya</a:t>
            </a:r>
            <a:r>
              <a:rPr lang="en-US" sz="1800" dirty="0"/>
              <a:t>, dates are set for wrestling team tryouts. We will </a:t>
            </a:r>
            <a:br>
              <a:rPr lang="en-US" sz="1800" dirty="0"/>
            </a:br>
            <a:r>
              <a:rPr lang="en-US" sz="1800" dirty="0"/>
              <a:t>go together, right? You did tell your dad you are trying </a:t>
            </a:r>
            <a:br>
              <a:rPr lang="en-US" sz="1800" dirty="0"/>
            </a:br>
            <a:r>
              <a:rPr lang="en-US" sz="1800" dirty="0"/>
              <a:t>out for wrestling. Right?”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 err="1"/>
              <a:t>Toya</a:t>
            </a:r>
            <a:r>
              <a:rPr lang="en-US" sz="1800" dirty="0"/>
              <a:t> groaned. “I did not tell Dad about wanting to </a:t>
            </a:r>
            <a:br>
              <a:rPr lang="en-US" sz="1800" dirty="0"/>
            </a:br>
            <a:r>
              <a:rPr lang="en-US" sz="1800" dirty="0"/>
              <a:t>join the wrestling team. His dream is for me to play in the </a:t>
            </a:r>
            <a:br>
              <a:rPr lang="en-US" sz="1800" dirty="0"/>
            </a:br>
            <a:r>
              <a:rPr lang="en-US" sz="1800" dirty="0"/>
              <a:t>marching band. So I’m planning to join the band.”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There was a hush on the phone. Then </a:t>
            </a:r>
            <a:r>
              <a:rPr lang="en-US" sz="1800" dirty="0" err="1"/>
              <a:t>Yasmin</a:t>
            </a:r>
            <a:r>
              <a:rPr lang="en-US" sz="1800" dirty="0"/>
              <a:t> said, “But </a:t>
            </a:r>
            <a:br>
              <a:rPr lang="en-US" sz="1800" dirty="0"/>
            </a:br>
            <a:r>
              <a:rPr lang="en-US" sz="1800" dirty="0" err="1"/>
              <a:t>Toya</a:t>
            </a:r>
            <a:r>
              <a:rPr lang="en-US" sz="1800" dirty="0"/>
              <a:t>, your dream is to make the wrestling team.”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 err="1"/>
              <a:t>Toya</a:t>
            </a:r>
            <a:r>
              <a:rPr lang="en-US" sz="1800" dirty="0"/>
              <a:t> mumbled, “It’s complicated. I have to go now.” Then </a:t>
            </a:r>
            <a:br>
              <a:rPr lang="en-US" sz="1800" dirty="0"/>
            </a:br>
            <a:r>
              <a:rPr lang="en-US" sz="1800" dirty="0" err="1"/>
              <a:t>Toya</a:t>
            </a:r>
            <a:r>
              <a:rPr lang="en-US" sz="1800" dirty="0"/>
              <a:t> ended the call.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196093"/>
            <a:ext cx="598579" cy="3684302"/>
          </a:xfrm>
        </p:spPr>
        <p:txBody>
          <a:bodyPr>
            <a:noAutofit/>
          </a:bodyPr>
          <a:lstStyle/>
          <a:p>
            <a:r>
              <a:rPr lang="en-US" dirty="0"/>
              <a:t>133</a:t>
            </a:r>
          </a:p>
          <a:p>
            <a:r>
              <a:rPr lang="en-US" dirty="0"/>
              <a:t>141</a:t>
            </a:r>
          </a:p>
          <a:p>
            <a:r>
              <a:rPr lang="en-US" dirty="0"/>
              <a:t>151</a:t>
            </a:r>
          </a:p>
          <a:p>
            <a:r>
              <a:rPr lang="en-US" dirty="0"/>
              <a:t>162</a:t>
            </a:r>
          </a:p>
          <a:p>
            <a:r>
              <a:rPr lang="en-US" dirty="0"/>
              <a:t>166</a:t>
            </a:r>
          </a:p>
          <a:p>
            <a:r>
              <a:rPr lang="en-US" dirty="0"/>
              <a:t>176</a:t>
            </a:r>
          </a:p>
          <a:p>
            <a:r>
              <a:rPr lang="en-US" dirty="0"/>
              <a:t>189</a:t>
            </a:r>
          </a:p>
          <a:p>
            <a:r>
              <a:rPr lang="en-US" dirty="0"/>
              <a:t>198</a:t>
            </a:r>
          </a:p>
          <a:p>
            <a:r>
              <a:rPr lang="en-US" dirty="0"/>
              <a:t>209</a:t>
            </a:r>
          </a:p>
          <a:p>
            <a:r>
              <a:rPr lang="en-US" dirty="0"/>
              <a:t>218</a:t>
            </a:r>
          </a:p>
          <a:p>
            <a:r>
              <a:rPr lang="en-US" dirty="0"/>
              <a:t>228</a:t>
            </a:r>
          </a:p>
        </p:txBody>
      </p:sp>
    </p:spTree>
    <p:extLst>
      <p:ext uri="{BB962C8B-B14F-4D97-AF65-F5344CB8AC3E}">
        <p14:creationId xmlns:p14="http://schemas.microsoft.com/office/powerpoint/2010/main" val="3235803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528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 continued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721088"/>
            <a:ext cx="6528547" cy="3333512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On the first day of marching band drills, </a:t>
            </a:r>
            <a:r>
              <a:rPr lang="en-US" sz="1800" dirty="0" err="1"/>
              <a:t>Toya</a:t>
            </a:r>
            <a:r>
              <a:rPr lang="en-US" sz="1800" dirty="0"/>
              <a:t> went to </a:t>
            </a:r>
            <a:br>
              <a:rPr lang="en-US" sz="1800" dirty="0"/>
            </a:br>
            <a:r>
              <a:rPr lang="en-US" sz="1800" dirty="0"/>
              <a:t>the sports park at school with her trumpet. She played and </a:t>
            </a:r>
            <a:br>
              <a:rPr lang="en-US" sz="1800" dirty="0"/>
            </a:br>
            <a:r>
              <a:rPr lang="en-US" sz="1800" dirty="0"/>
              <a:t>marched. This was not as thrilling as wrestling. With each </a:t>
            </a:r>
            <a:br>
              <a:rPr lang="en-US" sz="1800" dirty="0"/>
            </a:br>
            <a:r>
              <a:rPr lang="en-US" sz="1800" dirty="0"/>
              <a:t>song, there was an exact pattern of steps to follow. She had to </a:t>
            </a:r>
            <a:br>
              <a:rPr lang="en-US" sz="1800" dirty="0"/>
            </a:br>
            <a:r>
              <a:rPr lang="en-US" sz="1800" dirty="0"/>
              <a:t>know the order of the steps, but she did not have to choose </a:t>
            </a:r>
            <a:br>
              <a:rPr lang="en-US" sz="1800" dirty="0"/>
            </a:br>
            <a:r>
              <a:rPr lang="en-US" sz="1800" dirty="0"/>
              <a:t>which ones to use. It was not like wrestling, where you had to </a:t>
            </a:r>
            <a:br>
              <a:rPr lang="en-US" sz="1800" dirty="0"/>
            </a:br>
            <a:r>
              <a:rPr lang="en-US" sz="1800" dirty="0"/>
              <a:t>use quick thinking and skillful planning.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After the drills, </a:t>
            </a:r>
            <a:r>
              <a:rPr lang="en-US" sz="1800" dirty="0" err="1"/>
              <a:t>Toya</a:t>
            </a:r>
            <a:r>
              <a:rPr lang="en-US" sz="1800" dirty="0"/>
              <a:t> marched up to the band leader. </a:t>
            </a:r>
            <a:br>
              <a:rPr lang="en-US" sz="1800" dirty="0"/>
            </a:br>
            <a:r>
              <a:rPr lang="en-US" sz="1800" dirty="0"/>
              <a:t>“Thanks, but I will not be joining the marching band,” </a:t>
            </a:r>
            <a:r>
              <a:rPr lang="en-US" sz="1800" dirty="0" err="1"/>
              <a:t>Toya</a:t>
            </a:r>
            <a:r>
              <a:rPr lang="en-US" sz="1800" dirty="0"/>
              <a:t> </a:t>
            </a:r>
            <a:br>
              <a:rPr lang="en-US" sz="1800" dirty="0"/>
            </a:br>
            <a:r>
              <a:rPr lang="en-US" sz="1800" dirty="0"/>
              <a:t>told him. Then </a:t>
            </a:r>
            <a:r>
              <a:rPr lang="en-US" sz="1800" dirty="0" err="1"/>
              <a:t>Toya</a:t>
            </a:r>
            <a:r>
              <a:rPr lang="en-US" sz="1800" dirty="0"/>
              <a:t> rushed home.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752188"/>
            <a:ext cx="598579" cy="3391312"/>
          </a:xfrm>
        </p:spPr>
        <p:txBody>
          <a:bodyPr>
            <a:noAutofit/>
          </a:bodyPr>
          <a:lstStyle/>
          <a:p>
            <a:r>
              <a:rPr lang="en-US" dirty="0"/>
              <a:t>232</a:t>
            </a:r>
          </a:p>
          <a:p>
            <a:r>
              <a:rPr lang="en-US" dirty="0"/>
              <a:t>243</a:t>
            </a:r>
          </a:p>
          <a:p>
            <a:r>
              <a:rPr lang="en-US" dirty="0"/>
              <a:t>254</a:t>
            </a:r>
          </a:p>
          <a:p>
            <a:r>
              <a:rPr lang="en-US" dirty="0"/>
              <a:t>264</a:t>
            </a:r>
          </a:p>
          <a:p>
            <a:r>
              <a:rPr lang="en-US" dirty="0"/>
              <a:t>277</a:t>
            </a:r>
          </a:p>
          <a:p>
            <a:r>
              <a:rPr lang="en-US" dirty="0"/>
              <a:t>290</a:t>
            </a:r>
          </a:p>
          <a:p>
            <a:r>
              <a:rPr lang="en-US" dirty="0"/>
              <a:t>303</a:t>
            </a:r>
          </a:p>
          <a:p>
            <a:r>
              <a:rPr lang="en-US" dirty="0"/>
              <a:t>309</a:t>
            </a:r>
          </a:p>
          <a:p>
            <a:r>
              <a:rPr lang="en-US" dirty="0"/>
              <a:t>319</a:t>
            </a:r>
          </a:p>
          <a:p>
            <a:r>
              <a:rPr lang="en-US" dirty="0"/>
              <a:t>330</a:t>
            </a:r>
          </a:p>
        </p:txBody>
      </p:sp>
    </p:spTree>
    <p:extLst>
      <p:ext uri="{BB962C8B-B14F-4D97-AF65-F5344CB8AC3E}">
        <p14:creationId xmlns:p14="http://schemas.microsoft.com/office/powerpoint/2010/main" val="18311934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2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13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spcBef>
                <a:spcPts val="2000"/>
              </a:spcBef>
              <a:buNone/>
            </a:pPr>
            <a:r>
              <a:rPr lang="en-US" b="1" dirty="0"/>
              <a:t>Who is the new character introduced in this part of the story?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dirty="0"/>
              <a:t>	 The new character introduced in this part of the story is ________________.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b="1" dirty="0"/>
              <a:t>What did </a:t>
            </a:r>
            <a:r>
              <a:rPr lang="en-US" b="1" dirty="0" err="1"/>
              <a:t>Toya</a:t>
            </a:r>
            <a:r>
              <a:rPr lang="en-US" b="1" dirty="0"/>
              <a:t> tell </a:t>
            </a:r>
            <a:r>
              <a:rPr lang="en-US" b="1" dirty="0" err="1"/>
              <a:t>Yasmin</a:t>
            </a:r>
            <a:r>
              <a:rPr lang="en-US" b="1" dirty="0"/>
              <a:t> when they spoke on the phone?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dirty="0"/>
              <a:t>	 </a:t>
            </a:r>
            <a:r>
              <a:rPr lang="en-US" dirty="0" err="1"/>
              <a:t>Toya</a:t>
            </a:r>
            <a:r>
              <a:rPr lang="en-US" dirty="0"/>
              <a:t> told </a:t>
            </a:r>
            <a:r>
              <a:rPr lang="en-US" dirty="0" err="1"/>
              <a:t>Yasmin</a:t>
            </a:r>
            <a:r>
              <a:rPr lang="en-US" dirty="0"/>
              <a:t> ________________.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b="1" dirty="0"/>
              <a:t>What was </a:t>
            </a:r>
            <a:r>
              <a:rPr lang="en-US" b="1" dirty="0" err="1"/>
              <a:t>Toya</a:t>
            </a:r>
            <a:r>
              <a:rPr lang="en-US" b="1" dirty="0"/>
              <a:t> thinking on the first day of marching band drills?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dirty="0"/>
              <a:t>	 On the first day of marching band drills, </a:t>
            </a:r>
            <a:r>
              <a:rPr lang="en-US" dirty="0" err="1"/>
              <a:t>Toya</a:t>
            </a:r>
            <a:r>
              <a:rPr lang="en-US" dirty="0"/>
              <a:t> thought ________________.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b="1" dirty="0"/>
              <a:t>What did </a:t>
            </a:r>
            <a:r>
              <a:rPr lang="en-US" b="1" dirty="0" err="1"/>
              <a:t>Toya</a:t>
            </a:r>
            <a:r>
              <a:rPr lang="en-US" b="1" dirty="0"/>
              <a:t> do after the drills?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dirty="0"/>
              <a:t>	 After the drills, </a:t>
            </a:r>
            <a:r>
              <a:rPr lang="en-US" dirty="0" err="1"/>
              <a:t>Toya</a:t>
            </a:r>
            <a:r>
              <a:rPr lang="en-US" dirty="0"/>
              <a:t>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5050297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97216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334443"/>
            <a:ext cx="6842309" cy="608657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</a:t>
            </a:r>
            <a:r>
              <a:rPr lang="en-US" sz="1600" dirty="0" err="1"/>
              <a:t>Toya</a:t>
            </a:r>
            <a:r>
              <a:rPr lang="en-US" sz="1600" dirty="0"/>
              <a:t> isn’t sure how Dad will react to her decision about </a:t>
            </a:r>
            <a:br>
              <a:rPr lang="en-US" sz="1600" dirty="0"/>
            </a:br>
            <a:r>
              <a:rPr lang="en-US" sz="1600" dirty="0"/>
              <a:t>the marching band. His response is important to her.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048313"/>
            <a:ext cx="6528547" cy="4292264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Now </a:t>
            </a:r>
            <a:r>
              <a:rPr lang="en-US" sz="1800" dirty="0" err="1"/>
              <a:t>Toya</a:t>
            </a:r>
            <a:r>
              <a:rPr lang="en-US" sz="1800" dirty="0"/>
              <a:t> had to tell Dad the news. “How was your first </a:t>
            </a:r>
            <a:br>
              <a:rPr lang="en-US" sz="1800" dirty="0"/>
            </a:br>
            <a:r>
              <a:rPr lang="en-US" sz="1800" dirty="0"/>
              <a:t>day in marching band?” Dad asked with a big smile.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“Dad, it was fun, but...” </a:t>
            </a:r>
            <a:r>
              <a:rPr lang="en-US" sz="1800" dirty="0" err="1"/>
              <a:t>Toya</a:t>
            </a:r>
            <a:r>
              <a:rPr lang="en-US" sz="1800" dirty="0"/>
              <a:t> slowed down.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“But what?” asked Dad.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 err="1"/>
              <a:t>Toya</a:t>
            </a:r>
            <a:r>
              <a:rPr lang="en-US" sz="1800" dirty="0"/>
              <a:t> said, “I know you dreamed about me playing in the </a:t>
            </a:r>
            <a:br>
              <a:rPr lang="en-US" sz="1800" dirty="0"/>
            </a:br>
            <a:r>
              <a:rPr lang="en-US" sz="1800" dirty="0"/>
              <a:t>marching band. But marching band is completely wrong for </a:t>
            </a:r>
            <a:br>
              <a:rPr lang="en-US" sz="1800" dirty="0"/>
            </a:br>
            <a:r>
              <a:rPr lang="en-US" sz="1800" dirty="0"/>
              <a:t>me. It is not my dream.”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“That’s okay,” chuckled Dad. “I know you have a </a:t>
            </a:r>
            <a:br>
              <a:rPr lang="en-US" sz="1800" dirty="0"/>
            </a:br>
            <a:r>
              <a:rPr lang="en-US" sz="1800" dirty="0"/>
              <a:t>different dream.”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041728"/>
            <a:ext cx="598579" cy="3431364"/>
          </a:xfrm>
        </p:spPr>
        <p:txBody>
          <a:bodyPr>
            <a:noAutofit/>
          </a:bodyPr>
          <a:lstStyle/>
          <a:p>
            <a:r>
              <a:rPr lang="en-US" dirty="0"/>
              <a:t>336</a:t>
            </a:r>
          </a:p>
          <a:p>
            <a:r>
              <a:rPr lang="en-US" dirty="0"/>
              <a:t>348</a:t>
            </a:r>
          </a:p>
          <a:p>
            <a:r>
              <a:rPr lang="en-US" dirty="0"/>
              <a:t>358</a:t>
            </a:r>
          </a:p>
          <a:p>
            <a:r>
              <a:rPr lang="en-US" dirty="0"/>
              <a:t>366</a:t>
            </a:r>
          </a:p>
          <a:p>
            <a:r>
              <a:rPr lang="en-US" dirty="0"/>
              <a:t>370</a:t>
            </a:r>
          </a:p>
          <a:p>
            <a:r>
              <a:rPr lang="en-US" dirty="0"/>
              <a:t>381</a:t>
            </a:r>
          </a:p>
          <a:p>
            <a:r>
              <a:rPr lang="en-US" dirty="0"/>
              <a:t>390</a:t>
            </a:r>
          </a:p>
          <a:p>
            <a:r>
              <a:rPr lang="en-US" dirty="0"/>
              <a:t>396</a:t>
            </a:r>
          </a:p>
          <a:p>
            <a:r>
              <a:rPr lang="en-US" dirty="0"/>
              <a:t>405</a:t>
            </a:r>
          </a:p>
        </p:txBody>
      </p:sp>
    </p:spTree>
    <p:extLst>
      <p:ext uri="{BB962C8B-B14F-4D97-AF65-F5344CB8AC3E}">
        <p14:creationId xmlns:p14="http://schemas.microsoft.com/office/powerpoint/2010/main" val="37167579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528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 continued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721088"/>
            <a:ext cx="6528547" cy="2988567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 err="1"/>
              <a:t>Toya</a:t>
            </a:r>
            <a:r>
              <a:rPr lang="en-US" sz="1800" dirty="0"/>
              <a:t> could not hide her surprise. “How did you </a:t>
            </a:r>
            <a:br>
              <a:rPr lang="en-US" sz="1800" dirty="0"/>
            </a:br>
            <a:r>
              <a:rPr lang="en-US" sz="1800" dirty="0"/>
              <a:t>know, Dad?”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“Don’t you think I saw you looking at those wrestling </a:t>
            </a:r>
            <a:br>
              <a:rPr lang="en-US" sz="1800" dirty="0"/>
            </a:br>
            <a:r>
              <a:rPr lang="en-US" sz="1800" dirty="0"/>
              <a:t>contests on TV? And working on wrestling skills with </a:t>
            </a:r>
            <a:br>
              <a:rPr lang="en-US" sz="1800" dirty="0"/>
            </a:br>
            <a:r>
              <a:rPr lang="en-US" sz="1800" dirty="0" err="1"/>
              <a:t>Yasmin</a:t>
            </a:r>
            <a:r>
              <a:rPr lang="en-US" sz="1800" dirty="0"/>
              <a:t>? Now go try out for the wrestling team. We need </a:t>
            </a:r>
            <a:br>
              <a:rPr lang="en-US" sz="1800" dirty="0"/>
            </a:br>
            <a:r>
              <a:rPr lang="en-US" sz="1800" dirty="0"/>
              <a:t>some wrestling photographs to add to the family album.”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752188"/>
            <a:ext cx="598579" cy="2800152"/>
          </a:xfrm>
        </p:spPr>
        <p:txBody>
          <a:bodyPr>
            <a:noAutofit/>
          </a:bodyPr>
          <a:lstStyle/>
          <a:p>
            <a:r>
              <a:rPr lang="en-US" dirty="0"/>
              <a:t>407</a:t>
            </a:r>
          </a:p>
          <a:p>
            <a:r>
              <a:rPr lang="en-US" dirty="0"/>
              <a:t>416</a:t>
            </a:r>
          </a:p>
          <a:p>
            <a:r>
              <a:rPr lang="en-US" dirty="0"/>
              <a:t>418</a:t>
            </a:r>
          </a:p>
          <a:p>
            <a:r>
              <a:rPr lang="en-US" dirty="0"/>
              <a:t>428</a:t>
            </a:r>
          </a:p>
          <a:p>
            <a:r>
              <a:rPr lang="en-US" dirty="0"/>
              <a:t>437</a:t>
            </a:r>
          </a:p>
          <a:p>
            <a:r>
              <a:rPr lang="en-US" dirty="0"/>
              <a:t>448</a:t>
            </a:r>
          </a:p>
          <a:p>
            <a:r>
              <a:rPr lang="en-US" dirty="0"/>
              <a:t>457</a:t>
            </a:r>
          </a:p>
        </p:txBody>
      </p:sp>
    </p:spTree>
    <p:extLst>
      <p:ext uri="{BB962C8B-B14F-4D97-AF65-F5344CB8AC3E}">
        <p14:creationId xmlns:p14="http://schemas.microsoft.com/office/powerpoint/2010/main" val="33865991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3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16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How was </a:t>
            </a:r>
            <a:r>
              <a:rPr lang="en-US" b="1" dirty="0" err="1"/>
              <a:t>Toya’s</a:t>
            </a:r>
            <a:r>
              <a:rPr lang="en-US" b="1" dirty="0"/>
              <a:t> problem solved?</a:t>
            </a:r>
          </a:p>
          <a:p>
            <a:pPr marL="0" indent="0">
              <a:buNone/>
            </a:pPr>
            <a:r>
              <a:rPr lang="en-US" dirty="0"/>
              <a:t>	 </a:t>
            </a:r>
            <a:r>
              <a:rPr lang="en-US" dirty="0" err="1"/>
              <a:t>Toya’s</a:t>
            </a:r>
            <a:r>
              <a:rPr lang="en-US" dirty="0"/>
              <a:t> problem was solved when her dad told her to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2096296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17</a:t>
            </a:fld>
            <a:endParaRPr lang="en-US"/>
          </a:p>
        </p:txBody>
      </p:sp>
      <p:pic>
        <p:nvPicPr>
          <p:cNvPr id="12" name="Picture 2" descr="Toya is talking to her dad while he is holding a bound collection of photos.&#10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927" y="2778656"/>
            <a:ext cx="2590800" cy="2600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566652" y="5553765"/>
            <a:ext cx="318135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3" name="Picture 3" descr="Toya and her dad are sitting in chairs looking at a bound collection of photos.&#10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6593" y="2821519"/>
            <a:ext cx="2628900" cy="2609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19714" y="5548593"/>
            <a:ext cx="30652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5" name="Picture 4" descr="Toya walking by a field with her instrument case.&#10;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7848" y="2778656"/>
            <a:ext cx="2638425" cy="2628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544116"/>
            <a:ext cx="31623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</p:spTree>
    <p:extLst>
      <p:ext uri="{BB962C8B-B14F-4D97-AF65-F5344CB8AC3E}">
        <p14:creationId xmlns:p14="http://schemas.microsoft.com/office/powerpoint/2010/main" val="22229250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8" y="1789805"/>
            <a:ext cx="10191751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/>
              <a:t>Text Comprehension </a:t>
            </a:r>
            <a:r>
              <a:rPr lang="en-US" dirty="0"/>
              <a:t>Read each question. Think of the answer or look back </a:t>
            </a:r>
            <a:br>
              <a:rPr lang="en-US" dirty="0"/>
            </a:br>
            <a:r>
              <a:rPr lang="en-US" dirty="0"/>
              <a:t>at the text. Fill in the blank. Be sure the sentence makes sense.</a:t>
            </a:r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2802461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2674953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008609"/>
            <a:ext cx="10363200" cy="332049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is this story about?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This story is about 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is the setting in this part of the story?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setting is 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was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Toya’s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problem?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Toya’s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problem was 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4082471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40000"/>
              </a:lnSpc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4. WHO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is the new person in this part of the story?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new person in this part of the story is ___________________________.</a:t>
            </a:r>
          </a:p>
          <a:p>
            <a:pPr marL="0" lvl="1">
              <a:lnSpc>
                <a:spcPct val="140000"/>
              </a:lnSpc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Toya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tell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Yasmin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when they spoke on the phone?</a:t>
            </a:r>
          </a:p>
          <a:p>
            <a:pPr marL="0" lvl="1">
              <a:lnSpc>
                <a:spcPct val="14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Toya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told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Yasmin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______________________________________________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____________________________________________________________.</a:t>
            </a:r>
          </a:p>
          <a:p>
            <a:pPr marL="0" lvl="1">
              <a:lnSpc>
                <a:spcPct val="140000"/>
              </a:lnSpc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was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Toya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thinking on the first day of marching band drills?</a:t>
            </a:r>
          </a:p>
          <a:p>
            <a:pPr marL="0" lvl="1">
              <a:lnSpc>
                <a:spcPct val="14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On the first day,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Toya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was thinking 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 ____________________________________________________________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 ____________________________________________________________.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649126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(B)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2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</a:p>
          <a:p>
            <a:pPr lvl="1" defTabSz="457200"/>
            <a:r>
              <a:rPr lang="en-US" u="sng" dirty="0"/>
              <a:t>ph</a:t>
            </a:r>
            <a:r>
              <a:rPr lang="en-US" dirty="0"/>
              <a:t>one		</a:t>
            </a:r>
            <a:r>
              <a:rPr lang="en-US" u="sng" dirty="0"/>
              <a:t>qu</a:t>
            </a:r>
            <a:r>
              <a:rPr lang="en-US" dirty="0"/>
              <a:t>est		</a:t>
            </a:r>
            <a:r>
              <a:rPr lang="en-US" u="sng" dirty="0"/>
              <a:t>ph</a:t>
            </a:r>
            <a:r>
              <a:rPr lang="en-US" dirty="0"/>
              <a:t>ase</a:t>
            </a:r>
          </a:p>
          <a:p>
            <a:pPr lvl="1" defTabSz="457200"/>
            <a:r>
              <a:rPr lang="en-US" u="sng" dirty="0"/>
              <a:t>qu</a:t>
            </a:r>
            <a:r>
              <a:rPr lang="en-US" dirty="0"/>
              <a:t>iz		ma</a:t>
            </a:r>
            <a:r>
              <a:rPr lang="en-US" u="sng" dirty="0"/>
              <a:t>th</a:t>
            </a:r>
            <a:r>
              <a:rPr lang="en-US" dirty="0"/>
              <a:t>		</a:t>
            </a:r>
            <a:r>
              <a:rPr lang="en-US" u="sng" dirty="0"/>
              <a:t>wr</a:t>
            </a:r>
            <a:r>
              <a:rPr lang="en-US" dirty="0"/>
              <a:t>ing</a:t>
            </a:r>
          </a:p>
          <a:p>
            <a:pPr lvl="1" defTabSz="457200"/>
            <a:r>
              <a:rPr lang="en-US" dirty="0"/>
              <a:t>phrase		quake		quote</a:t>
            </a:r>
          </a:p>
          <a:p>
            <a:pPr lvl="1" defTabSz="457200"/>
            <a:r>
              <a:rPr lang="en-US" dirty="0"/>
              <a:t>quite		write		knit</a:t>
            </a:r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2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992364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7.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Toya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do after the drills?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After the drills,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Toya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8275164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5010537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8. HOW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was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Toya’s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problem solved?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Toya’s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problem was solved when her dad told her to 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0836820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F2AB760C-299D-D57C-B2D5-5E4D1970F2E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859081"/>
            <a:ext cx="10581970" cy="536753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More Practice • Activity 1 </a:t>
            </a:r>
            <a:r>
              <a:rPr lang="en-US" dirty="0"/>
              <a:t>Fill in each blank with the best word.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1627494"/>
            <a:ext cx="7674078" cy="8245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I am sure it was a ________ that dug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 ________ in the yard.</a:t>
            </a:r>
            <a:endParaRPr lang="en-US" dirty="0"/>
          </a:p>
        </p:txBody>
      </p:sp>
      <p:sp>
        <p:nvSpPr>
          <p:cNvPr id="25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934060" y="1623332"/>
            <a:ext cx="2992469" cy="82874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tunnel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gopher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2655843"/>
            <a:ext cx="7674078" cy="77395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The teacher put an ________ on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showing ________ for others.</a:t>
            </a:r>
          </a:p>
        </p:txBody>
      </p:sp>
      <p:sp>
        <p:nvSpPr>
          <p:cNvPr id="27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934060" y="2651680"/>
            <a:ext cx="2992470" cy="8806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emphasis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respect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3702561"/>
            <a:ext cx="7674078" cy="77679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The ________ was quite a surprise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for the ________.</a:t>
            </a:r>
          </a:p>
        </p:txBody>
      </p:sp>
      <p:sp>
        <p:nvSpPr>
          <p:cNvPr id="29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934060" y="3698398"/>
            <a:ext cx="2992470" cy="8806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author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banquet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4723259"/>
            <a:ext cx="7674078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The reporter wrote about the 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in 1916 right off the ________.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934060" y="4719096"/>
            <a:ext cx="2992470" cy="8806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seacoast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shipwreck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5759641"/>
            <a:ext cx="7674078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Beth’s ________ was 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in ink.</a:t>
            </a:r>
            <a:endParaRPr lang="en-US" dirty="0"/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934060" y="5755479"/>
            <a:ext cx="2992469" cy="82874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handwritten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assignment</a:t>
            </a:r>
          </a:p>
        </p:txBody>
      </p:sp>
    </p:spTree>
    <p:extLst>
      <p:ext uri="{BB962C8B-B14F-4D97-AF65-F5344CB8AC3E}">
        <p14:creationId xmlns:p14="http://schemas.microsoft.com/office/powerpoint/2010/main" val="11889978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F2AB760C-299D-D57C-B2D5-5E4D1970F2E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65905"/>
            <a:ext cx="10581970" cy="536753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3"/>
            </a:pPr>
            <a:r>
              <a:rPr lang="en-US" b="1" dirty="0"/>
              <a:t>More Practice • Activity 2 </a:t>
            </a:r>
            <a:r>
              <a:rPr lang="en-US" dirty="0"/>
              <a:t>Fill in each blank with the best word.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1834318"/>
            <a:ext cx="7674078" cy="8245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Abby will join the dots on the graph.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She will ________ the dots.</a:t>
            </a:r>
            <a:endParaRPr lang="en-US" dirty="0"/>
          </a:p>
        </p:txBody>
      </p:sp>
      <p:sp>
        <p:nvSpPr>
          <p:cNvPr id="25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934060" y="1830156"/>
            <a:ext cx="2992469" cy="82874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convict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connect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3030400"/>
            <a:ext cx="7674078" cy="77395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Vicky will stay in the classroom.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She will ________ there.</a:t>
            </a:r>
          </a:p>
        </p:txBody>
      </p:sp>
      <p:sp>
        <p:nvSpPr>
          <p:cNvPr id="27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934060" y="3026237"/>
            <a:ext cx="2992470" cy="8806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remain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remake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4214185"/>
            <a:ext cx="7674078" cy="77679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The tall, thin container was filled with milk.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________ was filled with milk.</a:t>
            </a:r>
          </a:p>
        </p:txBody>
      </p:sp>
      <p:sp>
        <p:nvSpPr>
          <p:cNvPr id="29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934060" y="4210022"/>
            <a:ext cx="2992470" cy="8806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handle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bottle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5459054"/>
            <a:ext cx="7674078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Clay has many games. He has 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of games.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934060" y="5454891"/>
            <a:ext cx="2992470" cy="8806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plenty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factory</a:t>
            </a:r>
          </a:p>
        </p:txBody>
      </p:sp>
    </p:spTree>
    <p:extLst>
      <p:ext uri="{BB962C8B-B14F-4D97-AF65-F5344CB8AC3E}">
        <p14:creationId xmlns:p14="http://schemas.microsoft.com/office/powerpoint/2010/main" val="29955504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2DE372A6-BD4D-78DE-5494-41D7731B884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987064"/>
            <a:ext cx="7674078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Erwin got the math problem right. He did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it ________.</a:t>
            </a:r>
            <a:endParaRPr lang="en-US" dirty="0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934060" y="982902"/>
            <a:ext cx="2992469" cy="82874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correctly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directly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2267545"/>
            <a:ext cx="7674078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The factory was very big. The factory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was ________.</a:t>
            </a:r>
            <a:endParaRPr lang="en-US" dirty="0"/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934060" y="2263383"/>
            <a:ext cx="2992469" cy="82874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nervous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enormous</a:t>
            </a:r>
          </a:p>
        </p:txBody>
      </p:sp>
    </p:spTree>
    <p:extLst>
      <p:ext uri="{BB962C8B-B14F-4D97-AF65-F5344CB8AC3E}">
        <p14:creationId xmlns:p14="http://schemas.microsoft.com/office/powerpoint/2010/main" val="30397263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3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note</a:t>
            </a:r>
          </a:p>
          <a:p>
            <a:r>
              <a:rPr lang="en-US" dirty="0"/>
              <a:t>vote</a:t>
            </a:r>
          </a:p>
          <a:p>
            <a:r>
              <a:rPr lang="en-US" dirty="0"/>
              <a:t>tote</a:t>
            </a:r>
          </a:p>
          <a:p>
            <a:r>
              <a:rPr lang="en-US" dirty="0"/>
              <a:t>quote</a:t>
            </a:r>
          </a:p>
          <a:p>
            <a:r>
              <a:rPr lang="en-US" dirty="0"/>
              <a:t>wrote</a:t>
            </a:r>
            <a:endParaRPr lang="pl-PL" dirty="0"/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bite</a:t>
            </a:r>
          </a:p>
          <a:p>
            <a:r>
              <a:rPr lang="en-US" dirty="0"/>
              <a:t>site</a:t>
            </a:r>
          </a:p>
          <a:p>
            <a:r>
              <a:rPr lang="en-US" dirty="0"/>
              <a:t>kite</a:t>
            </a:r>
          </a:p>
          <a:p>
            <a:r>
              <a:rPr lang="en-US" dirty="0"/>
              <a:t>quite</a:t>
            </a:r>
          </a:p>
          <a:p>
            <a:r>
              <a:rPr lang="en-US" dirty="0"/>
              <a:t>write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west</a:t>
            </a:r>
          </a:p>
          <a:p>
            <a:r>
              <a:rPr lang="en-US" dirty="0"/>
              <a:t>rest</a:t>
            </a:r>
          </a:p>
          <a:p>
            <a:r>
              <a:rPr lang="en-US" dirty="0"/>
              <a:t>chest</a:t>
            </a:r>
          </a:p>
          <a:p>
            <a:r>
              <a:rPr lang="en-US" dirty="0"/>
              <a:t>crest</a:t>
            </a:r>
          </a:p>
          <a:p>
            <a:r>
              <a:rPr lang="en-US" dirty="0"/>
              <a:t>quest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DA93FA91-A0F9-0D51-1811-BF97C85FEB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Words (D–E)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4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Read the whole word.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gopher		knapsack		quiver		orphan		shipwreck</a:t>
            </a:r>
          </a:p>
          <a:p>
            <a:pPr lvl="1" defTabSz="270000">
              <a:spcBef>
                <a:spcPts val="2000"/>
              </a:spcBef>
            </a:pPr>
            <a:r>
              <a:rPr lang="en-US" dirty="0"/>
              <a:t>knockout		banquet		wrinkle		emphasis		equipment</a:t>
            </a:r>
          </a:p>
          <a:p>
            <a:pPr lvl="1" defTabSz="457200">
              <a:spcBef>
                <a:spcPts val="2000"/>
              </a:spcBef>
            </a:pPr>
            <a:endParaRPr lang="en-US" dirty="0"/>
          </a:p>
          <a:p>
            <a:pPr>
              <a:buFont typeface="+mj-lt"/>
              <a:buAutoNum type="alphaUcPeriod" startAt="4"/>
            </a:pPr>
            <a:r>
              <a:rPr lang="en-US" b="1" dirty="0"/>
              <a:t>Prefixes and Suffixes </a:t>
            </a:r>
            <a:r>
              <a:rPr lang="en-US" dirty="0"/>
              <a:t>Say the word. Then say the prefix or suffix.</a:t>
            </a:r>
            <a:br>
              <a:rPr lang="en-US" dirty="0"/>
            </a:br>
            <a:endParaRPr lang="en-US" dirty="0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66261" y="1970807"/>
            <a:ext cx="30765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973918" y="1982724"/>
            <a:ext cx="60926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48000" y="1980639"/>
            <a:ext cx="61245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60461" y="1987488"/>
            <a:ext cx="60673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92040" y="1980639"/>
            <a:ext cx="51583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411049" y="1985900"/>
            <a:ext cx="18965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86500" y="1980639"/>
            <a:ext cx="190960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77461" y="1982725"/>
            <a:ext cx="64461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650480" y="1992491"/>
            <a:ext cx="49022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140700" y="2001282"/>
            <a:ext cx="72945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66262" y="2678606"/>
            <a:ext cx="755716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421979" y="2683400"/>
            <a:ext cx="38472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87700" y="2673746"/>
            <a:ext cx="49049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78191" y="2680481"/>
            <a:ext cx="52550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27550" y="2696871"/>
            <a:ext cx="68199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09542" y="2704858"/>
            <a:ext cx="20150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971993" y="2710408"/>
            <a:ext cx="30180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73800" y="2720682"/>
            <a:ext cx="52596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3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799767" y="2737589"/>
            <a:ext cx="30760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24750" y="2717040"/>
            <a:ext cx="15748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682231" y="2727314"/>
            <a:ext cx="53768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219917" y="2727620"/>
            <a:ext cx="65023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954603"/>
              </p:ext>
            </p:extLst>
          </p:nvPr>
        </p:nvGraphicFramePr>
        <p:xfrm>
          <a:off x="1275505" y="4199910"/>
          <a:ext cx="81280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PREFIXES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SUFFIXES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1. 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com</a:t>
                      </a:r>
                      <a:r>
                        <a:rPr lang="en-US" sz="2200" u="non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plete</a:t>
                      </a:r>
                      <a:endParaRPr lang="en-IN" sz="2200" u="non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u="non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hand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le</a:t>
                      </a:r>
                      <a:endParaRPr lang="en-IN" sz="2200" u="sng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2. con-   in-   re-   pre-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ous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   -ness   -less   -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ful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337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(F–G)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89788"/>
            <a:ext cx="11122743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6"/>
            </a:pPr>
            <a:r>
              <a:rPr lang="en-US" b="1" dirty="0"/>
              <a:t>Words with Prefixes and Suffixes </a:t>
            </a:r>
            <a:r>
              <a:rPr lang="en-US" dirty="0"/>
              <a:t>Say the underlined affix. Read the whole word.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com</a:t>
            </a:r>
            <a:r>
              <a:rPr lang="en-US" dirty="0"/>
              <a:t>bine		</a:t>
            </a:r>
            <a:r>
              <a:rPr lang="en-US" u="sng" dirty="0"/>
              <a:t>com</a:t>
            </a:r>
            <a:r>
              <a:rPr lang="en-US" dirty="0"/>
              <a:t>pass		</a:t>
            </a:r>
            <a:r>
              <a:rPr lang="en-US" u="sng" dirty="0"/>
              <a:t>con</a:t>
            </a:r>
            <a:r>
              <a:rPr lang="en-US" dirty="0"/>
              <a:t>dense		</a:t>
            </a:r>
            <a:r>
              <a:rPr lang="en-US" u="sng" dirty="0"/>
              <a:t>con</a:t>
            </a:r>
            <a:r>
              <a:rPr lang="en-US" dirty="0"/>
              <a:t>vict		</a:t>
            </a:r>
            <a:r>
              <a:rPr lang="en-US" u="sng" dirty="0"/>
              <a:t>de</a:t>
            </a:r>
            <a:r>
              <a:rPr lang="en-US" dirty="0"/>
              <a:t>fine		</a:t>
            </a:r>
            <a:r>
              <a:rPr lang="en-US" u="sng" dirty="0"/>
              <a:t>de</a:t>
            </a:r>
            <a:r>
              <a:rPr lang="en-US" dirty="0"/>
              <a:t>bark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artic</a:t>
            </a:r>
            <a:r>
              <a:rPr lang="en-US" u="sng" dirty="0"/>
              <a:t>le</a:t>
            </a:r>
            <a:r>
              <a:rPr lang="en-US" dirty="0"/>
              <a:t>		bot</a:t>
            </a:r>
            <a:r>
              <a:rPr lang="en-US" u="sng" dirty="0"/>
              <a:t>tle</a:t>
            </a:r>
            <a:r>
              <a:rPr lang="en-US" dirty="0"/>
              <a:t>		purp</a:t>
            </a:r>
            <a:r>
              <a:rPr lang="en-US" u="sng" dirty="0"/>
              <a:t>le</a:t>
            </a:r>
            <a:r>
              <a:rPr lang="en-US" dirty="0"/>
              <a:t>		factor</a:t>
            </a:r>
            <a:r>
              <a:rPr lang="en-US" u="sng" dirty="0"/>
              <a:t>y</a:t>
            </a:r>
            <a:r>
              <a:rPr lang="en-US" dirty="0"/>
              <a:t>		correct</a:t>
            </a:r>
            <a:r>
              <a:rPr lang="en-US" u="sng" dirty="0"/>
              <a:t>ly</a:t>
            </a:r>
            <a:r>
              <a:rPr lang="en-US" dirty="0"/>
              <a:t>		rock</a:t>
            </a:r>
            <a:r>
              <a:rPr lang="en-US" u="sng" dirty="0"/>
              <a:t>y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ex</a:t>
            </a:r>
            <a:r>
              <a:rPr lang="en-US" dirty="0"/>
              <a:t>amp</a:t>
            </a:r>
            <a:r>
              <a:rPr lang="en-US" u="sng" dirty="0"/>
              <a:t>le</a:t>
            </a:r>
            <a:r>
              <a:rPr lang="en-US" dirty="0"/>
              <a:t>		</a:t>
            </a:r>
            <a:r>
              <a:rPr lang="en-US" u="sng" dirty="0"/>
              <a:t>con</a:t>
            </a:r>
            <a:r>
              <a:rPr lang="en-US" dirty="0"/>
              <a:t>di</a:t>
            </a:r>
            <a:r>
              <a:rPr lang="en-US" u="sng" dirty="0"/>
              <a:t>tion</a:t>
            </a:r>
            <a:r>
              <a:rPr lang="en-US" dirty="0"/>
              <a:t>		</a:t>
            </a:r>
            <a:r>
              <a:rPr lang="en-US" u="sng" dirty="0"/>
              <a:t>com</a:t>
            </a:r>
            <a:r>
              <a:rPr lang="en-US" dirty="0"/>
              <a:t>fort</a:t>
            </a:r>
            <a:r>
              <a:rPr lang="en-US" u="sng" dirty="0"/>
              <a:t>able</a:t>
            </a:r>
            <a:r>
              <a:rPr lang="en-US" dirty="0"/>
              <a:t>		</a:t>
            </a:r>
            <a:r>
              <a:rPr lang="en-US" u="sng" dirty="0"/>
              <a:t>com</a:t>
            </a:r>
            <a:r>
              <a:rPr lang="en-US" dirty="0"/>
              <a:t>plete</a:t>
            </a:r>
            <a:r>
              <a:rPr lang="en-US" u="sng" dirty="0"/>
              <a:t>ly</a:t>
            </a:r>
          </a:p>
          <a:p>
            <a:pPr lvl="1" defTabSz="457200">
              <a:spcBef>
                <a:spcPts val="0"/>
              </a:spcBef>
            </a:pPr>
            <a:endParaRPr lang="en-US" dirty="0"/>
          </a:p>
          <a:p>
            <a:pPr>
              <a:buFont typeface="+mj-lt"/>
              <a:buAutoNum type="alphaUcPeriod" startAt="6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lvl="1" defTabSz="457200">
              <a:spcBef>
                <a:spcPts val="0"/>
              </a:spcBef>
            </a:pPr>
            <a:r>
              <a:rPr lang="en-US" b="1" u="sng" dirty="0"/>
              <a:t>give</a:t>
            </a:r>
            <a:r>
              <a:rPr lang="en-US" b="1" dirty="0"/>
              <a:t>		live		</a:t>
            </a:r>
            <a:r>
              <a:rPr lang="en-US" b="1" u="sng" dirty="0"/>
              <a:t>now</a:t>
            </a:r>
            <a:r>
              <a:rPr lang="en-US" b="1" dirty="0"/>
              <a:t>		how		</a:t>
            </a:r>
            <a:r>
              <a:rPr lang="en-US" b="1" u="sng" dirty="0"/>
              <a:t>could</a:t>
            </a:r>
            <a:r>
              <a:rPr lang="en-US" b="1" dirty="0"/>
              <a:t>		would		should</a:t>
            </a:r>
          </a:p>
          <a:p>
            <a:pPr lvl="1" defTabSz="457200">
              <a:spcBef>
                <a:spcPts val="0"/>
              </a:spcBef>
            </a:pPr>
            <a:r>
              <a:rPr lang="en-US" b="1" dirty="0"/>
              <a:t>w</a:t>
            </a:r>
            <a:r>
              <a:rPr lang="en-US" b="1" u="sng" dirty="0"/>
              <a:t>o</a:t>
            </a:r>
            <a:r>
              <a:rPr lang="en-US" b="1" dirty="0"/>
              <a:t>men		b</a:t>
            </a:r>
            <a:r>
              <a:rPr lang="en-US" b="1" u="sng" dirty="0"/>
              <a:t>o</a:t>
            </a:r>
            <a:r>
              <a:rPr lang="en-US" b="1" dirty="0"/>
              <a:t>th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father		don’t		two		even		sure		come</a:t>
            </a:r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B2B0CB6-A886-A94B-153A-9E95D7AEC6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(H)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22829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8"/>
            </a:pPr>
            <a:r>
              <a:rPr lang="en-US" b="1" dirty="0"/>
              <a:t>Sentences </a:t>
            </a:r>
            <a:r>
              <a:rPr lang="en-US" dirty="0"/>
              <a:t>Read the sentences with phrasing.</a:t>
            </a:r>
          </a:p>
          <a:p>
            <a:pPr lvl="1" defTabSz="457200"/>
            <a:r>
              <a:rPr lang="en-US" dirty="0"/>
              <a:t>Do you know how to knit?</a:t>
            </a:r>
          </a:p>
          <a:p>
            <a:pPr lvl="1" defTabSz="457200"/>
            <a:r>
              <a:rPr lang="en-US" dirty="0"/>
              <a:t>I would be glad to come and help with the banquet.</a:t>
            </a:r>
          </a:p>
          <a:p>
            <a:pPr lvl="1" defTabSz="457200"/>
            <a:r>
              <a:rPr lang="en-US" dirty="0"/>
              <a:t>You should write notes to help you remember things.</a:t>
            </a:r>
          </a:p>
          <a:p>
            <a:pPr lvl="1" defTabSz="457200"/>
            <a:r>
              <a:rPr lang="en-US" dirty="0"/>
              <a:t>Be sure to wring the sheets out now, so they don’t wrinkle.</a:t>
            </a:r>
          </a:p>
          <a:p>
            <a:pPr lvl="1" defTabSz="457200"/>
            <a:r>
              <a:rPr lang="en-US" dirty="0"/>
              <a:t>After </a:t>
            </a:r>
            <a:r>
              <a:rPr lang="en-US" dirty="0" err="1"/>
              <a:t>Toya</a:t>
            </a:r>
            <a:r>
              <a:rPr lang="en-US" dirty="0"/>
              <a:t> jogged for two miles, she called her father </a:t>
            </a:r>
            <a:br>
              <a:rPr lang="en-US" dirty="0"/>
            </a:br>
            <a:r>
              <a:rPr lang="en-US" dirty="0"/>
              <a:t>on the phone.</a:t>
            </a:r>
          </a:p>
        </p:txBody>
      </p:sp>
    </p:spTree>
    <p:extLst>
      <p:ext uri="{BB962C8B-B14F-4D97-AF65-F5344CB8AC3E}">
        <p14:creationId xmlns:p14="http://schemas.microsoft.com/office/powerpoint/2010/main" val="183560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(I)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Spelling Journal </a:t>
            </a:r>
            <a:r>
              <a:rPr lang="en-US" dirty="0"/>
              <a:t>Turn to the Spelling Journal on page 244.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Narrative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>
                <a:solidFill>
                  <a:prstClr val="black"/>
                </a:solidFill>
              </a:rPr>
              <a:t>Decodable Narrative Text</a:t>
            </a:r>
            <a:r>
              <a:rPr lang="en-US" b="1" dirty="0"/>
              <a:t> </a:t>
            </a:r>
            <a:r>
              <a:rPr lang="en-US" dirty="0"/>
              <a:t>Read each part. Answer your teacher’s </a:t>
            </a:r>
            <a:br>
              <a:rPr lang="en-US" dirty="0"/>
            </a:br>
            <a:r>
              <a:rPr lang="en-US" dirty="0"/>
              <a:t>questions and select the picture that goes with each part.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942646"/>
            <a:ext cx="6528546" cy="613741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/>
              <a:t>Follow Your Dream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591099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2941530"/>
            <a:ext cx="6763651" cy="82422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 Everyone has hopes and dreams. Sometimes family </a:t>
            </a:r>
            <a:br>
              <a:rPr lang="en-US" sz="1600" dirty="0"/>
            </a:br>
            <a:r>
              <a:rPr lang="en-US" sz="1600" dirty="0"/>
              <a:t>members have different dreams for each other. That conflict occurs </a:t>
            </a:r>
            <a:br>
              <a:rPr lang="en-US" sz="1600" dirty="0"/>
            </a:br>
            <a:r>
              <a:rPr lang="en-US" sz="1600" dirty="0"/>
              <a:t>between a father and his daughter in this story.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3871161"/>
            <a:ext cx="6528547" cy="2271944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Dad got out the family photograph album…again. He sat </a:t>
            </a:r>
            <a:br>
              <a:rPr lang="en-US" sz="1800" dirty="0"/>
            </a:br>
            <a:r>
              <a:rPr lang="en-US" sz="1800" dirty="0"/>
              <a:t>down by </a:t>
            </a:r>
            <a:r>
              <a:rPr lang="en-US" sz="1800" dirty="0" err="1"/>
              <a:t>Toya</a:t>
            </a:r>
            <a:r>
              <a:rPr lang="en-US" sz="1800" dirty="0"/>
              <a:t> in the living room. </a:t>
            </a:r>
            <a:r>
              <a:rPr lang="en-US" sz="1800" dirty="0" err="1"/>
              <a:t>Toya</a:t>
            </a:r>
            <a:r>
              <a:rPr lang="en-US" sz="1800" dirty="0"/>
              <a:t> did her best not to </a:t>
            </a:r>
            <a:br>
              <a:rPr lang="en-US" sz="1800" dirty="0"/>
            </a:br>
            <a:r>
              <a:rPr lang="en-US" sz="1800" dirty="0"/>
              <a:t>squirm in her seat. How many times had she seen the old </a:t>
            </a:r>
            <a:br>
              <a:rPr lang="en-US" sz="1800" dirty="0"/>
            </a:br>
            <a:r>
              <a:rPr lang="en-US" sz="1800" dirty="0"/>
              <a:t>school photographs of Dad in his purple and white band </a:t>
            </a:r>
            <a:br>
              <a:rPr lang="en-US" sz="1800" dirty="0"/>
            </a:br>
            <a:r>
              <a:rPr lang="en-US" sz="1800" dirty="0"/>
              <a:t>outfit, marching with the band? Too many times, in </a:t>
            </a:r>
            <a:r>
              <a:rPr lang="en-US" sz="1800" dirty="0" err="1"/>
              <a:t>Toya’s</a:t>
            </a:r>
            <a:r>
              <a:rPr lang="en-US" sz="1800" dirty="0"/>
              <a:t> </a:t>
            </a:r>
            <a:br>
              <a:rPr lang="en-US" sz="1800" dirty="0"/>
            </a:br>
            <a:r>
              <a:rPr lang="en-US" sz="1800" dirty="0"/>
              <a:t>mind. Dad was in the band a very long time ago. Then </a:t>
            </a:r>
            <a:r>
              <a:rPr lang="en-US" sz="1800" dirty="0" err="1"/>
              <a:t>Toya</a:t>
            </a:r>
            <a:r>
              <a:rPr lang="en-US" sz="1800" dirty="0"/>
              <a:t> </a:t>
            </a:r>
            <a:br>
              <a:rPr lang="en-US" sz="1800" dirty="0"/>
            </a:br>
            <a:r>
              <a:rPr lang="en-US" sz="1800" dirty="0"/>
              <a:t>looked down at her purple and white school T-shirt. Same </a:t>
            </a:r>
            <a:br>
              <a:rPr lang="en-US" sz="1800" dirty="0"/>
            </a:br>
            <a:endParaRPr lang="en-US" sz="1800" dirty="0"/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3911036"/>
            <a:ext cx="598579" cy="2282298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10</a:t>
            </a:r>
          </a:p>
          <a:p>
            <a:r>
              <a:rPr lang="en-US" dirty="0"/>
              <a:t>23</a:t>
            </a:r>
          </a:p>
          <a:p>
            <a:r>
              <a:rPr lang="en-US" dirty="0"/>
              <a:t>35</a:t>
            </a:r>
          </a:p>
          <a:p>
            <a:r>
              <a:rPr lang="en-US" dirty="0"/>
              <a:t>45</a:t>
            </a:r>
          </a:p>
          <a:p>
            <a:r>
              <a:rPr lang="en-US" dirty="0"/>
              <a:t>55</a:t>
            </a:r>
          </a:p>
          <a:p>
            <a:r>
              <a:rPr lang="en-US" dirty="0"/>
              <a:t>68</a:t>
            </a:r>
          </a:p>
        </p:txBody>
      </p:sp>
    </p:spTree>
    <p:extLst>
      <p:ext uri="{BB962C8B-B14F-4D97-AF65-F5344CB8AC3E}">
        <p14:creationId xmlns:p14="http://schemas.microsoft.com/office/powerpoint/2010/main" val="1462370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1)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528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 continued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721088"/>
            <a:ext cx="6528547" cy="3327162"/>
          </a:xfrm>
        </p:spPr>
        <p:txBody>
          <a:bodyPr>
            <a:noAutofit/>
          </a:bodyPr>
          <a:lstStyle/>
          <a:p>
            <a:pPr marL="0" indent="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school, different times. But the marching band was still there. </a:t>
            </a:r>
            <a:br>
              <a:rPr lang="en-US" sz="1800" dirty="0"/>
            </a:br>
            <a:r>
              <a:rPr lang="en-US" sz="1800" dirty="0"/>
              <a:t>And Dad had been trying to talk </a:t>
            </a:r>
            <a:r>
              <a:rPr lang="en-US" sz="1800" dirty="0" err="1"/>
              <a:t>Toya</a:t>
            </a:r>
            <a:r>
              <a:rPr lang="en-US" sz="1800" dirty="0"/>
              <a:t> into joining the band.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 err="1"/>
              <a:t>Toya</a:t>
            </a:r>
            <a:r>
              <a:rPr lang="en-US" sz="1800" dirty="0"/>
              <a:t> did not want to let Dad down. She did play the </a:t>
            </a:r>
            <a:br>
              <a:rPr lang="en-US" sz="1800" dirty="0"/>
            </a:br>
            <a:r>
              <a:rPr lang="en-US" sz="1800" dirty="0"/>
              <a:t>trumpet so she </a:t>
            </a:r>
            <a:r>
              <a:rPr lang="en-US" sz="1800" i="1" dirty="0"/>
              <a:t>could</a:t>
            </a:r>
            <a:r>
              <a:rPr lang="en-US" sz="1800" dirty="0"/>
              <a:t> join the marching band. She just was </a:t>
            </a:r>
            <a:br>
              <a:rPr lang="en-US" sz="1800" dirty="0"/>
            </a:br>
            <a:r>
              <a:rPr lang="en-US" sz="1800" dirty="0"/>
              <a:t>not sure it was what she wanted to do.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732523"/>
            <a:ext cx="598579" cy="3268101"/>
          </a:xfrm>
        </p:spPr>
        <p:txBody>
          <a:bodyPr>
            <a:noAutofit/>
          </a:bodyPr>
          <a:lstStyle/>
          <a:p>
            <a:r>
              <a:rPr lang="en-US" dirty="0"/>
              <a:t>79</a:t>
            </a:r>
          </a:p>
          <a:p>
            <a:r>
              <a:rPr lang="en-US" dirty="0"/>
              <a:t>89</a:t>
            </a:r>
          </a:p>
          <a:p>
            <a:r>
              <a:rPr lang="en-US" dirty="0"/>
              <a:t>101</a:t>
            </a:r>
          </a:p>
          <a:p>
            <a:r>
              <a:rPr lang="en-US" dirty="0"/>
              <a:t>113</a:t>
            </a:r>
          </a:p>
          <a:p>
            <a:r>
              <a:rPr lang="en-US" dirty="0"/>
              <a:t>124</a:t>
            </a:r>
          </a:p>
        </p:txBody>
      </p:sp>
    </p:spTree>
    <p:extLst>
      <p:ext uri="{BB962C8B-B14F-4D97-AF65-F5344CB8AC3E}">
        <p14:creationId xmlns:p14="http://schemas.microsoft.com/office/powerpoint/2010/main" val="38379389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>
        <a:noAutofit/>
      </a:bodyPr>
      <a:lstStyle>
        <a:defPPr marL="0" indent="0" defTabSz="457200">
          <a:lnSpc>
            <a:spcPct val="100000"/>
          </a:lnSpc>
          <a:spcBef>
            <a:spcPts val="0"/>
          </a:spcBef>
          <a:buNone/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AD546A0-D67F-4D60-8691-AF0C7C031EE6}">
  <ds:schemaRefs>
    <ds:schemaRef ds:uri="http://purl.org/dc/terms/"/>
    <ds:schemaRef ds:uri="http://schemas.openxmlformats.org/package/2006/metadata/core-properties"/>
    <ds:schemaRef ds:uri="031d766f-b14e-4c0e-af7a-21ee3738300f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849a367-8f54-4d0d-a4b3-41640215667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2E67652-EBE0-4807-897D-31A8ECB80417}"/>
</file>

<file path=docProps/app.xml><?xml version="1.0" encoding="utf-8"?>
<Properties xmlns="http://schemas.openxmlformats.org/officeDocument/2006/extended-properties" xmlns:vt="http://schemas.openxmlformats.org/officeDocument/2006/docPropsVTypes">
  <TotalTime>68583</TotalTime>
  <Words>1946</Words>
  <Application>Microsoft Macintosh PowerPoint</Application>
  <PresentationFormat>Widescreen</PresentationFormat>
  <Paragraphs>279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Arial Regular</vt:lpstr>
      <vt:lpstr>Calibri</vt:lpstr>
      <vt:lpstr>Calibri Light</vt:lpstr>
      <vt:lpstr>Office Theme</vt:lpstr>
      <vt:lpstr>Say Sounds (A)</vt:lpstr>
      <vt:lpstr>Read Words (B) </vt:lpstr>
      <vt:lpstr>Read Words (C) </vt:lpstr>
      <vt:lpstr>Read Words (D–E)</vt:lpstr>
      <vt:lpstr>Read Words (F–G) </vt:lpstr>
      <vt:lpstr>Read Sentences  (H)</vt:lpstr>
      <vt:lpstr>Spell Words (I) </vt:lpstr>
      <vt:lpstr>Decodable Narrative Text (Part 1)</vt:lpstr>
      <vt:lpstr>Decodable Narrative Text (Part 1) — cont’d </vt:lpstr>
      <vt:lpstr>Comprehension Questions Part 1 </vt:lpstr>
      <vt:lpstr>Decodable Narrative Text (Part 2) </vt:lpstr>
      <vt:lpstr>Decodable Narrative Text (Part 2) — cont’d </vt:lpstr>
      <vt:lpstr>Comprehension Questions Part 2 </vt:lpstr>
      <vt:lpstr>Decodable Narrative Text (Part 3) </vt:lpstr>
      <vt:lpstr>Decodable Narrative Text (Part 3) — cont’d </vt:lpstr>
      <vt:lpstr>Comprehension Questions Part 3 </vt:lpstr>
      <vt:lpstr>Picture Match</vt:lpstr>
      <vt:lpstr>Independent Practice (K) Part 1</vt:lpstr>
      <vt:lpstr>Independent Practice (K) Part 2</vt:lpstr>
      <vt:lpstr>Independent Practice (K) Part 2 — cont’d</vt:lpstr>
      <vt:lpstr>Independent Practice (K) Part 3</vt:lpstr>
      <vt:lpstr>Independent Practice (L)</vt:lpstr>
      <vt:lpstr>Independent Practice (M)</vt:lpstr>
      <vt:lpstr>Independent Practice (M) — cont’d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5500</cp:revision>
  <dcterms:created xsi:type="dcterms:W3CDTF">2023-03-21T18:49:30Z</dcterms:created>
  <dcterms:modified xsi:type="dcterms:W3CDTF">2024-02-22T12:16:24Z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</Properties>
</file>