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4"/>
  </p:notesMasterIdLst>
  <p:handoutMasterIdLst>
    <p:handoutMasterId r:id="rId25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4" r:id="rId12"/>
    <p:sldId id="317" r:id="rId13"/>
    <p:sldId id="315" r:id="rId14"/>
    <p:sldId id="318" r:id="rId15"/>
    <p:sldId id="316" r:id="rId16"/>
    <p:sldId id="319" r:id="rId17"/>
    <p:sldId id="302" r:id="rId18"/>
    <p:sldId id="303" r:id="rId19"/>
    <p:sldId id="304" r:id="rId20"/>
    <p:sldId id="307" r:id="rId21"/>
    <p:sldId id="311" r:id="rId22"/>
    <p:sldId id="312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A451C2-EDDB-1CA6-A43B-2F81D6E3E831}" v="5" dt="2024-04-11T15:38:49.2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823" autoAdjust="0"/>
    <p:restoredTop sz="86377"/>
  </p:normalViewPr>
  <p:slideViewPr>
    <p:cSldViewPr snapToGrid="0">
      <p:cViewPr varScale="1">
        <p:scale>
          <a:sx n="151" d="100"/>
          <a:sy n="151" d="100"/>
        </p:scale>
        <p:origin x="2288" y="184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Zelinke" userId="S::szelinke@cainc.com::d5a61b94-e317-40d3-bef2-b59288a0210b" providerId="AD" clId="Web-{28A451C2-EDDB-1CA6-A43B-2F81D6E3E831}"/>
    <pc:docChg chg="modSld">
      <pc:chgData name="Sarah Zelinke" userId="S::szelinke@cainc.com::d5a61b94-e317-40d3-bef2-b59288a0210b" providerId="AD" clId="Web-{28A451C2-EDDB-1CA6-A43B-2F81D6E3E831}" dt="2024-04-11T15:38:49.248" v="4" actId="20577"/>
      <pc:docMkLst>
        <pc:docMk/>
      </pc:docMkLst>
      <pc:sldChg chg="modSp">
        <pc:chgData name="Sarah Zelinke" userId="S::szelinke@cainc.com::d5a61b94-e317-40d3-bef2-b59288a0210b" providerId="AD" clId="Web-{28A451C2-EDDB-1CA6-A43B-2F81D6E3E831}" dt="2024-04-11T15:38:49.248" v="4" actId="20577"/>
        <pc:sldMkLst>
          <pc:docMk/>
          <pc:sldMk cId="3780168770" sldId="265"/>
        </pc:sldMkLst>
        <pc:spChg chg="mod">
          <ac:chgData name="Sarah Zelinke" userId="S::szelinke@cainc.com::d5a61b94-e317-40d3-bef2-b59288a0210b" providerId="AD" clId="Web-{28A451C2-EDDB-1CA6-A43B-2F81D6E3E831}" dt="2024-04-11T15:38:49.248" v="4" actId="20577"/>
          <ac:spMkLst>
            <pc:docMk/>
            <pc:sldMk cId="3780168770" sldId="265"/>
            <ac:spMk id="2" creationId="{86730726-6869-F03A-F029-8BA0B7B8236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52951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5295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757600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816523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757600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757600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757600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7600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1 Lesson 2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70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 (A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–B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b="1" dirty="0"/>
              <a:t>Phonemic Awareness </a:t>
            </a:r>
            <a:r>
              <a:rPr lang="en-US" dirty="0"/>
              <a:t>Listen to the sounds as your teacher </a:t>
            </a:r>
            <a:br>
              <a:rPr lang="en-US" dirty="0"/>
            </a:br>
            <a:r>
              <a:rPr lang="en-US" dirty="0"/>
              <a:t>says a word slowly. Then say the word.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en-US" dirty="0">
                <a:latin typeface="Arial"/>
                <a:cs typeface="Arial"/>
              </a:rPr>
              <a:t>ay		</a:t>
            </a:r>
            <a:r>
              <a:rPr lang="en-US" dirty="0" err="1">
                <a:latin typeface="Arial"/>
                <a:cs typeface="Arial"/>
              </a:rPr>
              <a:t>ch</a:t>
            </a:r>
            <a:r>
              <a:rPr lang="en-US" dirty="0">
                <a:latin typeface="Arial"/>
                <a:cs typeface="Arial"/>
              </a:rPr>
              <a:t>		ai		</a:t>
            </a:r>
            <a:r>
              <a:rPr lang="en-US" dirty="0" err="1">
                <a:latin typeface="Arial"/>
                <a:cs typeface="Arial"/>
              </a:rPr>
              <a:t>th</a:t>
            </a:r>
            <a:endParaRPr lang="en-US" dirty="0">
              <a:latin typeface="Arial"/>
              <a:cs typeface="Arial"/>
            </a:endParaRPr>
          </a:p>
          <a:p>
            <a:pPr lvl="1" defTabSz="457200"/>
            <a:r>
              <a:rPr lang="en-US" dirty="0">
                <a:latin typeface="Arial"/>
                <a:cs typeface="Arial"/>
              </a:rPr>
              <a:t>ai		</a:t>
            </a:r>
            <a:r>
              <a:rPr lang="en-US" dirty="0" err="1">
                <a:latin typeface="Arial"/>
                <a:cs typeface="Arial"/>
              </a:rPr>
              <a:t>sh</a:t>
            </a:r>
            <a:r>
              <a:rPr lang="en-US" dirty="0">
                <a:latin typeface="Arial"/>
                <a:cs typeface="Arial"/>
              </a:rPr>
              <a:t>		</a:t>
            </a:r>
            <a:r>
              <a:rPr lang="en-US" b="1" dirty="0">
                <a:latin typeface="Arial"/>
                <a:cs typeface="Arial"/>
              </a:rPr>
              <a:t>u</a:t>
            </a:r>
            <a:r>
              <a:rPr lang="en-US" dirty="0">
                <a:latin typeface="Arial"/>
                <a:cs typeface="Arial"/>
              </a:rPr>
              <a:t>		</a:t>
            </a:r>
            <a:r>
              <a:rPr lang="en-US" dirty="0" err="1">
                <a:latin typeface="Arial"/>
                <a:cs typeface="Arial"/>
              </a:rPr>
              <a:t>ch</a:t>
            </a:r>
            <a:endParaRPr lang="en-US" dirty="0">
              <a:latin typeface="Arial"/>
              <a:cs typeface="Arial"/>
            </a:endParaRPr>
          </a:p>
          <a:p>
            <a:pPr lvl="1" defTabSz="457200"/>
            <a:r>
              <a:rPr lang="en-US" err="1">
                <a:latin typeface="Arial"/>
                <a:cs typeface="Arial"/>
              </a:rPr>
              <a:t>wh</a:t>
            </a:r>
            <a:r>
              <a:rPr lang="en-US" dirty="0">
                <a:latin typeface="Arial"/>
                <a:cs typeface="Arial"/>
              </a:rPr>
              <a:t>		</a:t>
            </a:r>
            <a:r>
              <a:rPr lang="en-US" b="1" dirty="0">
                <a:latin typeface="Arial"/>
                <a:cs typeface="Arial"/>
              </a:rPr>
              <a:t>e</a:t>
            </a:r>
            <a:r>
              <a:rPr lang="en-US" dirty="0">
                <a:latin typeface="Arial"/>
                <a:cs typeface="Arial"/>
              </a:rPr>
              <a:t>		ay		</a:t>
            </a:r>
            <a:r>
              <a:rPr lang="en-US" err="1">
                <a:latin typeface="Arial"/>
                <a:cs typeface="Arial"/>
              </a:rPr>
              <a:t>sh</a:t>
            </a:r>
            <a:endParaRPr lang="en-US">
              <a:latin typeface="Arial"/>
              <a:cs typeface="Arial"/>
            </a:endParaRPr>
          </a:p>
          <a:p>
            <a:pPr lvl="1" defTabSz="457200"/>
            <a:r>
              <a:rPr lang="en-US" err="1">
                <a:latin typeface="Arial"/>
                <a:cs typeface="Arial"/>
              </a:rPr>
              <a:t>th</a:t>
            </a:r>
            <a:r>
              <a:rPr lang="en-US" dirty="0">
                <a:latin typeface="Arial"/>
                <a:cs typeface="Arial"/>
              </a:rPr>
              <a:t>		</a:t>
            </a:r>
            <a:r>
              <a:rPr lang="en-US" b="1" dirty="0">
                <a:latin typeface="Arial"/>
                <a:cs typeface="Arial"/>
              </a:rPr>
              <a:t>o</a:t>
            </a:r>
            <a:r>
              <a:rPr lang="en-US" dirty="0">
                <a:latin typeface="Arial"/>
                <a:cs typeface="Arial"/>
              </a:rPr>
              <a:t>		ai		</a:t>
            </a:r>
            <a:r>
              <a:rPr lang="en-US" b="1" err="1">
                <a:latin typeface="Arial"/>
                <a:cs typeface="Arial"/>
              </a:rPr>
              <a:t>i</a:t>
            </a:r>
            <a:endParaRPr lang="en-US" b="1">
              <a:latin typeface="Arial"/>
              <a:cs typeface="Arial"/>
            </a:endParaRPr>
          </a:p>
          <a:p>
            <a:pPr lvl="1" defTabSz="457200"/>
            <a:r>
              <a:rPr lang="en-US" dirty="0">
                <a:latin typeface="Arial"/>
                <a:cs typeface="Arial"/>
              </a:rPr>
              <a:t>ay		ai		ck		</a:t>
            </a:r>
            <a:r>
              <a:rPr lang="en-US" dirty="0" err="1">
                <a:latin typeface="Arial"/>
                <a:cs typeface="Arial"/>
              </a:rPr>
              <a:t>wh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1540919"/>
            <a:ext cx="6667380" cy="75460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 Over time, new inventions made mail delivery better </a:t>
            </a:r>
            <a:br>
              <a:rPr lang="en-US" sz="1600" dirty="0"/>
            </a:br>
            <a:r>
              <a:rPr lang="en-US" sz="1600" dirty="0"/>
              <a:t>and faster.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254485"/>
            <a:ext cx="6528547" cy="230428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People began to set up post offices. People had </a:t>
            </a:r>
            <a:br>
              <a:rPr lang="en-US" sz="1800" dirty="0"/>
            </a:br>
            <a:r>
              <a:rPr lang="en-US" sz="1800" dirty="0"/>
              <a:t>jobs to pick up and drop off mail. Back then, mail was </a:t>
            </a:r>
            <a:br>
              <a:rPr lang="en-US" sz="1800" dirty="0"/>
            </a:br>
            <a:r>
              <a:rPr lang="en-US" sz="1800" dirty="0"/>
              <a:t>sent with people on </a:t>
            </a:r>
            <a:r>
              <a:rPr lang="en-US" sz="1800" b="1" dirty="0"/>
              <a:t>horses</a:t>
            </a:r>
            <a:r>
              <a:rPr lang="en-US" sz="1800" dirty="0"/>
              <a:t>, on mail wagons, and on </a:t>
            </a:r>
            <a:br>
              <a:rPr lang="en-US" sz="1800" dirty="0"/>
            </a:br>
            <a:r>
              <a:rPr lang="en-US" sz="1800" dirty="0"/>
              <a:t>ships. Then mail began to be sent on trains and then </a:t>
            </a:r>
            <a:br>
              <a:rPr lang="en-US" sz="1800" dirty="0"/>
            </a:br>
            <a:r>
              <a:rPr lang="en-US" sz="1800" dirty="0"/>
              <a:t>on </a:t>
            </a:r>
            <a:r>
              <a:rPr lang="en-US" sz="1800" b="1" dirty="0"/>
              <a:t>planes</a:t>
            </a:r>
            <a:r>
              <a:rPr lang="en-US" sz="1800" dirty="0"/>
              <a:t>. Today mail is sent on planes, trains, and </a:t>
            </a:r>
            <a:br>
              <a:rPr lang="en-US" sz="1800" dirty="0"/>
            </a:br>
            <a:r>
              <a:rPr lang="en-US" sz="1800" dirty="0"/>
              <a:t>trucks. The wait for mail is less today than in the past.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265306"/>
            <a:ext cx="598579" cy="2230494"/>
          </a:xfrm>
        </p:spPr>
        <p:txBody>
          <a:bodyPr>
            <a:noAutofit/>
          </a:bodyPr>
          <a:lstStyle/>
          <a:p>
            <a:r>
              <a:rPr lang="en-US" dirty="0"/>
              <a:t>71</a:t>
            </a:r>
          </a:p>
          <a:p>
            <a:r>
              <a:rPr lang="en-US" dirty="0"/>
              <a:t>80</a:t>
            </a:r>
          </a:p>
          <a:p>
            <a:r>
              <a:rPr lang="en-US" dirty="0"/>
              <a:t>92</a:t>
            </a:r>
          </a:p>
          <a:p>
            <a:r>
              <a:rPr lang="en-US" dirty="0"/>
              <a:t>102</a:t>
            </a:r>
          </a:p>
          <a:p>
            <a:r>
              <a:rPr lang="en-US" dirty="0"/>
              <a:t>113</a:t>
            </a:r>
          </a:p>
          <a:p>
            <a:r>
              <a:rPr lang="en-US" dirty="0"/>
              <a:t>123</a:t>
            </a:r>
          </a:p>
        </p:txBody>
      </p:sp>
    </p:spTree>
    <p:extLst>
      <p:ext uri="{BB962C8B-B14F-4D97-AF65-F5344CB8AC3E}">
        <p14:creationId xmlns:p14="http://schemas.microsoft.com/office/powerpoint/2010/main" val="14435567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11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jobs did people have when post offices were set up?</a:t>
            </a:r>
          </a:p>
          <a:p>
            <a:pPr marL="0" indent="0">
              <a:buNone/>
            </a:pPr>
            <a:r>
              <a:rPr lang="en-US" dirty="0"/>
              <a:t>	 When post offices were set up, people had jobs to ________________.</a:t>
            </a:r>
          </a:p>
          <a:p>
            <a:pPr marL="0" indent="0">
              <a:buNone/>
            </a:pPr>
            <a:r>
              <a:rPr lang="en-US" b="1" dirty="0"/>
              <a:t>How was mail sent in the past?</a:t>
            </a:r>
          </a:p>
          <a:p>
            <a:pPr marL="0" indent="0">
              <a:buNone/>
            </a:pPr>
            <a:r>
              <a:rPr lang="en-US" dirty="0"/>
              <a:t>	 In the past, mail was sent ________________.</a:t>
            </a:r>
          </a:p>
          <a:p>
            <a:pPr marL="0" indent="0">
              <a:buNone/>
            </a:pPr>
            <a:r>
              <a:rPr lang="en-US" b="1" dirty="0"/>
              <a:t>How is mail sent today?</a:t>
            </a:r>
          </a:p>
          <a:p>
            <a:pPr marL="0" indent="0">
              <a:buNone/>
            </a:pPr>
            <a:r>
              <a:rPr lang="en-US" dirty="0"/>
              <a:t>	 Today, mail is sent 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244647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540919"/>
            <a:ext cx="6842309" cy="80223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 People can still use the mail to send messages. But now </a:t>
            </a:r>
            <a:br>
              <a:rPr lang="en-US" sz="1600" dirty="0"/>
            </a:br>
            <a:r>
              <a:rPr lang="en-US" sz="1600" dirty="0"/>
              <a:t>they also use email, electronic mail sent over a computer network.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302109"/>
            <a:ext cx="6528547" cy="335574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Today you can put mail in a mailbox. The mail will </a:t>
            </a:r>
            <a:br>
              <a:rPr lang="en-US" sz="1800" dirty="0"/>
            </a:br>
            <a:r>
              <a:rPr lang="en-US" sz="1800" dirty="0"/>
              <a:t>be sent where you wish it to go. Is it fast? It is not as </a:t>
            </a:r>
            <a:br>
              <a:rPr lang="en-US" sz="1800" dirty="0"/>
            </a:br>
            <a:r>
              <a:rPr lang="en-US" sz="1800" dirty="0"/>
              <a:t>fast as </a:t>
            </a:r>
            <a:r>
              <a:rPr lang="en-US" sz="1800" b="1" dirty="0"/>
              <a:t>email</a:t>
            </a:r>
            <a:r>
              <a:rPr lang="en-US" sz="1800" dirty="0"/>
              <a:t>. Email is sent as fast as you can tap a </a:t>
            </a:r>
            <a:r>
              <a:rPr lang="en-US" sz="1800" b="1" dirty="0"/>
              <a:t>key</a:t>
            </a:r>
            <a:r>
              <a:rPr lang="en-US" sz="1800" dirty="0"/>
              <a:t>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Some people say the mail is “snail mail.” They say </a:t>
            </a:r>
            <a:br>
              <a:rPr lang="en-US" sz="1800" dirty="0"/>
            </a:br>
            <a:r>
              <a:rPr lang="en-US" sz="1800" dirty="0"/>
              <a:t>that because the mail travels the way a snail travels: </a:t>
            </a:r>
            <a:br>
              <a:rPr lang="en-US" sz="1800" dirty="0"/>
            </a:br>
            <a:r>
              <a:rPr lang="en-US" sz="1800" dirty="0"/>
              <a:t>NOT fast. “Snail mail” is not as fast as email.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“Snail mail” and email are ways to send mail today. </a:t>
            </a:r>
            <a:br>
              <a:rPr lang="en-US" sz="1800" dirty="0"/>
            </a:br>
            <a:r>
              <a:rPr lang="en-US" sz="1800" dirty="0"/>
              <a:t>Maybe someday people will think of the best way to </a:t>
            </a:r>
            <a:br>
              <a:rPr lang="en-US" sz="1800" dirty="0"/>
            </a:br>
            <a:r>
              <a:rPr lang="en-US" sz="1800" dirty="0"/>
              <a:t>send mail yet.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305049"/>
            <a:ext cx="598579" cy="3248025"/>
          </a:xfrm>
        </p:spPr>
        <p:txBody>
          <a:bodyPr>
            <a:noAutofit/>
          </a:bodyPr>
          <a:lstStyle/>
          <a:p>
            <a:r>
              <a:rPr lang="en-US" dirty="0"/>
              <a:t>135</a:t>
            </a:r>
          </a:p>
          <a:p>
            <a:r>
              <a:rPr lang="en-US" dirty="0"/>
              <a:t>146</a:t>
            </a:r>
          </a:p>
          <a:p>
            <a:r>
              <a:rPr lang="en-US" dirty="0"/>
              <a:t>161</a:t>
            </a:r>
          </a:p>
          <a:p>
            <a:r>
              <a:rPr lang="en-US" dirty="0"/>
              <a:t>175</a:t>
            </a:r>
          </a:p>
          <a:p>
            <a:r>
              <a:rPr lang="en-US" dirty="0"/>
              <a:t>185</a:t>
            </a:r>
          </a:p>
          <a:p>
            <a:r>
              <a:rPr lang="en-US" dirty="0"/>
              <a:t>195</a:t>
            </a:r>
          </a:p>
          <a:p>
            <a:r>
              <a:rPr lang="en-US" dirty="0"/>
              <a:t>205</a:t>
            </a:r>
          </a:p>
          <a:p>
            <a:r>
              <a:rPr lang="en-US" dirty="0"/>
              <a:t>215</a:t>
            </a:r>
          </a:p>
          <a:p>
            <a:r>
              <a:rPr lang="en-US" dirty="0"/>
              <a:t>225</a:t>
            </a:r>
          </a:p>
          <a:p>
            <a:r>
              <a:rPr lang="en-US" dirty="0"/>
              <a:t>228</a:t>
            </a:r>
          </a:p>
        </p:txBody>
      </p:sp>
    </p:spTree>
    <p:extLst>
      <p:ext uri="{BB962C8B-B14F-4D97-AF65-F5344CB8AC3E}">
        <p14:creationId xmlns:p14="http://schemas.microsoft.com/office/powerpoint/2010/main" val="26612492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How fast can email be sent?</a:t>
            </a:r>
          </a:p>
          <a:p>
            <a:pPr marL="0" indent="0">
              <a:buNone/>
            </a:pPr>
            <a:r>
              <a:rPr lang="en-US" dirty="0"/>
              <a:t>	 Email can be sent ________________.</a:t>
            </a:r>
          </a:p>
          <a:p>
            <a:pPr marL="0" indent="0">
              <a:buNone/>
            </a:pPr>
            <a:r>
              <a:rPr lang="en-US" b="1" dirty="0"/>
              <a:t>Why do people call the mail they put in a mailbox “snail mail”?</a:t>
            </a:r>
          </a:p>
          <a:p>
            <a:pPr marL="0" indent="0">
              <a:buNone/>
            </a:pPr>
            <a:r>
              <a:rPr lang="en-US" dirty="0"/>
              <a:t>	 People call the mail they put in a mailbox “snail mail” because </a:t>
            </a:r>
            <a:br>
              <a:rPr lang="en-US" dirty="0"/>
            </a:br>
            <a:r>
              <a:rPr lang="en-US" dirty="0"/>
              <a:t>	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7514044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pic>
        <p:nvPicPr>
          <p:cNvPr id="11" name="Picture 2" descr="A young woman sitting cross-legged is looking down at and scrolling on her laptop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537" y="1947369"/>
            <a:ext cx="3095625" cy="309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855133" y="5189971"/>
            <a:ext cx="29125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3" name="Picture 3" descr="An old painting of people gathering at a house. A man riding a horse holds a letter in his hand. Other people are looking at him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1989" y="1913540"/>
            <a:ext cx="3114675" cy="310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48666" y="5184799"/>
            <a:ext cx="29379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6" name="Picture 4" descr="An old photo of flying equipment with US Mail printed on it. Two men are carrying bags, preparing to load them into the flying equipment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5795" y="1913540"/>
            <a:ext cx="3114675" cy="3095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180322"/>
            <a:ext cx="2895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260000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9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930080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802572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145014"/>
            <a:ext cx="10439400" cy="259856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WHERE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people get mail in the past?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In the past, people got mail 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HOW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long did people have to wait to get mail?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People had to wait 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6071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jobs did people have when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post offices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were set up?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When post offices were set up, 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HOW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was mail sent in the past?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In the past, mail was sent 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HOW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mail sent today?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Today mail is sent 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the wait for mail today?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Today the wait for mail 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4566353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011465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HOW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fast can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email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be sent?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Email can be sent 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WHY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is “snail mail” the mail people put in a mailbox?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“Snail mail” is the mail people put in a mailbox because 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A2EA17AB-EAC0-5E58-C482-C19079B134B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65905"/>
            <a:ext cx="9500191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Practice </a:t>
            </a:r>
            <a:r>
              <a:rPr lang="en-US" dirty="0"/>
              <a:t>Read each question. Circle the answer.</a:t>
            </a:r>
          </a:p>
          <a:p>
            <a:pPr>
              <a:buFont typeface="+mj-lt"/>
              <a:buAutoNum type="alphaUcPeriod" startAt="13"/>
            </a:pP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1971478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Can a hen mix paint?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9153525" y="2024565"/>
            <a:ext cx="2020734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yes			no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45190" y="2648163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Can you wait at a bus stop?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9154800" y="2653556"/>
            <a:ext cx="2019459" cy="463875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yes			no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45190" y="335092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Can a pail get mad?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038F20-52C6-1982-420A-0A3480DE43CE}"/>
              </a:ext>
            </a:extLst>
          </p:cNvPr>
          <p:cNvSpPr txBox="1">
            <a:spLocks/>
          </p:cNvSpPr>
          <p:nvPr/>
        </p:nvSpPr>
        <p:spPr>
          <a:xfrm>
            <a:off x="9154800" y="3395288"/>
            <a:ext cx="201945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yes			no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406757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Can mail lay on a tray?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9154801" y="4137020"/>
            <a:ext cx="2019458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yes			no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479139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Can the rain get you wet?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9153525" y="4844482"/>
            <a:ext cx="2020734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yes			no</a:t>
            </a:r>
          </a:p>
        </p:txBody>
      </p:sp>
    </p:spTree>
    <p:extLst>
      <p:ext uri="{BB962C8B-B14F-4D97-AF65-F5344CB8AC3E}">
        <p14:creationId xmlns:p14="http://schemas.microsoft.com/office/powerpoint/2010/main" val="15217489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A2EA17AB-EAC0-5E58-C482-C19079B134B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45190" y="1160686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Can you run on a trail?</a:t>
            </a:r>
          </a:p>
        </p:txBody>
      </p:sp>
      <p:sp>
        <p:nvSpPr>
          <p:cNvPr id="26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9153525" y="1094461"/>
            <a:ext cx="2020734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yes			no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45190" y="179677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Can a ship sail in the rain?</a:t>
            </a:r>
          </a:p>
        </p:txBody>
      </p:sp>
      <p:sp>
        <p:nvSpPr>
          <p:cNvPr id="28" name="Content Placeholder 3">
            <a:extLst>
              <a:ext uri="{FF2B5EF4-FFF2-40B4-BE49-F238E27FC236}">
                <a16:creationId xmlns:a16="http://schemas.microsoft.com/office/drawing/2014/main" id="{BC038F20-52C6-1982-420A-0A3480DE43CE}"/>
              </a:ext>
            </a:extLst>
          </p:cNvPr>
          <p:cNvSpPr txBox="1">
            <a:spLocks/>
          </p:cNvSpPr>
          <p:nvPr/>
        </p:nvSpPr>
        <p:spPr>
          <a:xfrm>
            <a:off x="9154800" y="1841136"/>
            <a:ext cx="201945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yes			no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2513419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Can a dog wag its tail?</a:t>
            </a:r>
          </a:p>
        </p:txBody>
      </p: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9154801" y="2582868"/>
            <a:ext cx="2019458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yes			no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89" y="3135582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9. Can a train hop?</a:t>
            </a:r>
          </a:p>
        </p:txBody>
      </p:sp>
      <p:sp>
        <p:nvSpPr>
          <p:cNvPr id="2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9153524" y="3188669"/>
            <a:ext cx="2020734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yes			no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45189" y="381226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10. Can a kid look at a snail?</a:t>
            </a:r>
          </a:p>
        </p:txBody>
      </p:sp>
      <p:sp>
        <p:nvSpPr>
          <p:cNvPr id="31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9154799" y="3817660"/>
            <a:ext cx="2019459" cy="463875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yes			no</a:t>
            </a:r>
          </a:p>
        </p:txBody>
      </p:sp>
    </p:spTree>
    <p:extLst>
      <p:ext uri="{BB962C8B-B14F-4D97-AF65-F5344CB8AC3E}">
        <p14:creationId xmlns:p14="http://schemas.microsoft.com/office/powerpoint/2010/main" val="2787760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r</a:t>
            </a:r>
            <a:r>
              <a:rPr lang="en-US" u="sng" dirty="0"/>
              <a:t>ay</a:t>
            </a:r>
            <a:r>
              <a:rPr lang="en-US" dirty="0"/>
              <a:t>			m</a:t>
            </a:r>
            <a:r>
              <a:rPr lang="en-US" u="sng" dirty="0"/>
              <a:t>ai</a:t>
            </a:r>
            <a:r>
              <a:rPr lang="en-US" dirty="0"/>
              <a:t>l		g</a:t>
            </a:r>
            <a:r>
              <a:rPr lang="en-US" u="sng" dirty="0"/>
              <a:t>ai</a:t>
            </a:r>
            <a:r>
              <a:rPr lang="en-US" dirty="0"/>
              <a:t>n</a:t>
            </a:r>
          </a:p>
          <a:p>
            <a:pPr lvl="1" defTabSz="457200"/>
            <a:r>
              <a:rPr lang="en-US" dirty="0"/>
              <a:t>J</a:t>
            </a:r>
            <a:r>
              <a:rPr lang="en-US" u="sng" dirty="0"/>
              <a:t>ay</a:t>
            </a:r>
            <a:r>
              <a:rPr lang="en-US" dirty="0"/>
              <a:t>			p</a:t>
            </a:r>
            <a:r>
              <a:rPr lang="en-US" u="sng" dirty="0"/>
              <a:t>ai</a:t>
            </a:r>
            <a:r>
              <a:rPr lang="en-US" dirty="0"/>
              <a:t>nt		p</a:t>
            </a:r>
            <a:r>
              <a:rPr lang="en-US" u="sng" dirty="0"/>
              <a:t>a</a:t>
            </a:r>
            <a:r>
              <a:rPr lang="en-US" dirty="0"/>
              <a:t>nt</a:t>
            </a:r>
          </a:p>
          <a:p>
            <a:pPr lvl="1" defTabSz="457200"/>
            <a:r>
              <a:rPr lang="en-US" dirty="0"/>
              <a:t>tr</a:t>
            </a:r>
            <a:r>
              <a:rPr lang="en-US" u="sng" dirty="0"/>
              <a:t>ai</a:t>
            </a:r>
            <a:r>
              <a:rPr lang="en-US" dirty="0"/>
              <a:t>l			r</a:t>
            </a:r>
            <a:r>
              <a:rPr lang="en-US" u="sng" dirty="0"/>
              <a:t>ai</a:t>
            </a:r>
            <a:r>
              <a:rPr lang="en-US" dirty="0"/>
              <a:t>l			tr</a:t>
            </a:r>
            <a:r>
              <a:rPr lang="en-US" u="sng" dirty="0"/>
              <a:t>ai</a:t>
            </a:r>
            <a:r>
              <a:rPr lang="en-US" dirty="0"/>
              <a:t>n</a:t>
            </a:r>
          </a:p>
          <a:p>
            <a:pPr lvl="1" defTabSz="457200"/>
            <a:r>
              <a:rPr lang="en-US" dirty="0"/>
              <a:t>br</a:t>
            </a:r>
            <a:r>
              <a:rPr lang="en-US" u="sng" dirty="0"/>
              <a:t>ai</a:t>
            </a:r>
            <a:r>
              <a:rPr lang="en-US" dirty="0"/>
              <a:t>n		pl</a:t>
            </a:r>
            <a:r>
              <a:rPr lang="en-US" u="sng" dirty="0"/>
              <a:t>ay</a:t>
            </a:r>
            <a:r>
              <a:rPr lang="en-US" dirty="0"/>
              <a:t>		l</a:t>
            </a:r>
            <a:r>
              <a:rPr lang="en-US" u="sng" dirty="0"/>
              <a:t>ay</a:t>
            </a:r>
          </a:p>
          <a:p>
            <a:pPr lvl="1" defTabSz="457200"/>
            <a:r>
              <a:rPr lang="en-US" dirty="0"/>
              <a:t>tray		braid		gray</a:t>
            </a:r>
          </a:p>
          <a:p>
            <a:pPr lvl="1" defTabSz="457200"/>
            <a:r>
              <a:rPr lang="en-US" dirty="0"/>
              <a:t>clay		faint		fin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hay</a:t>
            </a:r>
          </a:p>
          <a:p>
            <a:r>
              <a:rPr lang="en-US" dirty="0"/>
              <a:t>ray</a:t>
            </a:r>
          </a:p>
          <a:p>
            <a:r>
              <a:rPr lang="en-US" dirty="0"/>
              <a:t>stay</a:t>
            </a:r>
          </a:p>
          <a:p>
            <a:r>
              <a:rPr lang="en-US" dirty="0"/>
              <a:t>gray</a:t>
            </a:r>
          </a:p>
          <a:p>
            <a:r>
              <a:rPr lang="en-US" dirty="0"/>
              <a:t>stray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rain</a:t>
            </a:r>
          </a:p>
          <a:p>
            <a:r>
              <a:rPr lang="en-US" dirty="0"/>
              <a:t>gain</a:t>
            </a:r>
          </a:p>
          <a:p>
            <a:r>
              <a:rPr lang="en-US" dirty="0"/>
              <a:t>chain</a:t>
            </a:r>
          </a:p>
          <a:p>
            <a:r>
              <a:rPr lang="en-US" dirty="0"/>
              <a:t>Spain</a:t>
            </a:r>
          </a:p>
          <a:p>
            <a:r>
              <a:rPr lang="en-US" dirty="0"/>
              <a:t>brain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fr-FR" b="1" dirty="0"/>
              <a:t>mail</a:t>
            </a:r>
          </a:p>
          <a:p>
            <a:r>
              <a:rPr lang="fr-FR" dirty="0"/>
              <a:t>rail</a:t>
            </a:r>
          </a:p>
          <a:p>
            <a:r>
              <a:rPr lang="fr-FR" dirty="0" err="1"/>
              <a:t>fail</a:t>
            </a:r>
            <a:endParaRPr lang="fr-FR" dirty="0"/>
          </a:p>
          <a:p>
            <a:r>
              <a:rPr lang="fr-FR" dirty="0" err="1"/>
              <a:t>snail</a:t>
            </a:r>
            <a:endParaRPr lang="fr-FR" dirty="0"/>
          </a:p>
          <a:p>
            <a:r>
              <a:rPr lang="fr-FR" dirty="0" err="1"/>
              <a:t>trail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(E–F)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Review Words </a:t>
            </a:r>
            <a:r>
              <a:rPr lang="en-US" dirty="0"/>
              <a:t>Read a line of words. When your teacher </a:t>
            </a:r>
            <a:br>
              <a:rPr lang="en-US" dirty="0"/>
            </a:br>
            <a:r>
              <a:rPr lang="en-US" dirty="0"/>
              <a:t>gives a meaning, circle the correct word.</a:t>
            </a:r>
          </a:p>
          <a:p>
            <a:pPr lvl="1" defTabSz="457200"/>
            <a:r>
              <a:rPr lang="en-US" dirty="0"/>
              <a:t>bunch		lunch		luck		hiss</a:t>
            </a:r>
          </a:p>
          <a:p>
            <a:pPr lvl="1" defTabSz="457200"/>
            <a:r>
              <a:rPr lang="en-US" dirty="0"/>
              <a:t>snack		check		chick		nap</a:t>
            </a:r>
          </a:p>
          <a:p>
            <a:pPr lvl="1" defTabSz="457200"/>
            <a:r>
              <a:rPr lang="en-US" dirty="0"/>
              <a:t>hit			splash		lash		mend</a:t>
            </a:r>
          </a:p>
          <a:p>
            <a:pPr lvl="1" defTabSz="457200"/>
            <a:r>
              <a:rPr lang="en-US" dirty="0"/>
              <a:t>rich			which		stick		stack</a:t>
            </a:r>
          </a:p>
          <a:p>
            <a:pPr>
              <a:buFont typeface="+mj-lt"/>
              <a:buAutoNum type="alphaUcPeriod" startAt="5"/>
            </a:pPr>
            <a:r>
              <a:rPr lang="en-US" b="1" dirty="0"/>
              <a:t>Words with Endings </a:t>
            </a:r>
            <a:r>
              <a:rPr lang="en-US" dirty="0"/>
              <a:t>Sound out the underlined base word. </a:t>
            </a:r>
            <a:br>
              <a:rPr lang="en-US" dirty="0"/>
            </a:br>
            <a:r>
              <a:rPr lang="en-US" dirty="0"/>
              <a:t>Read the base word with the ending.</a:t>
            </a:r>
          </a:p>
          <a:p>
            <a:pPr marL="457200" lvl="1" indent="0" defTabSz="457200">
              <a:buNone/>
            </a:pPr>
            <a:r>
              <a:rPr lang="en-US" dirty="0"/>
              <a:t>1.	</a:t>
            </a:r>
            <a:r>
              <a:rPr lang="en-US" u="sng" dirty="0"/>
              <a:t>mail</a:t>
            </a:r>
            <a:r>
              <a:rPr lang="en-US" dirty="0"/>
              <a:t>ed		2.	</a:t>
            </a:r>
            <a:r>
              <a:rPr lang="en-US" u="sng" dirty="0"/>
              <a:t>paint</a:t>
            </a:r>
            <a:r>
              <a:rPr lang="en-US" dirty="0"/>
              <a:t>ed	3.	</a:t>
            </a:r>
            <a:r>
              <a:rPr lang="en-US" u="sng" dirty="0"/>
              <a:t>play</a:t>
            </a:r>
            <a:r>
              <a:rPr lang="en-US" dirty="0"/>
              <a:t>ed		4.	</a:t>
            </a:r>
            <a:r>
              <a:rPr lang="en-US" u="sng" dirty="0"/>
              <a:t>stop</a:t>
            </a:r>
            <a:r>
              <a:rPr lang="en-US" dirty="0"/>
              <a:t>ped		5.	</a:t>
            </a:r>
            <a:r>
              <a:rPr lang="en-US" u="sng" dirty="0"/>
              <a:t>check</a:t>
            </a:r>
            <a:r>
              <a:rPr lang="en-US" dirty="0"/>
              <a:t>ed</a:t>
            </a: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(G–H)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paintbrush		crayon		essay		maintain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railway		holiday		payment		playoff</a:t>
            </a:r>
          </a:p>
          <a:p>
            <a:pPr>
              <a:buFont typeface="+mj-lt"/>
              <a:buAutoNum type="alphaUcPeriod" startAt="7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dirty="0"/>
              <a:t>are			look		was		some		were</a:t>
            </a:r>
          </a:p>
          <a:p>
            <a:pPr marL="457200" lvl="1" indent="0" defTabSz="457200">
              <a:buNone/>
            </a:pPr>
            <a:r>
              <a:rPr lang="en-US" dirty="0"/>
              <a:t>said		you			how		have		my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00151" y="2196950"/>
            <a:ext cx="65433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54488" y="2199036"/>
            <a:ext cx="68551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68650" y="2206782"/>
            <a:ext cx="54756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16213" y="2208868"/>
            <a:ext cx="32873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97450" y="2206782"/>
            <a:ext cx="30506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02511" y="2208868"/>
            <a:ext cx="46963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19900" y="2206782"/>
            <a:ext cx="62285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42756" y="2208868"/>
            <a:ext cx="45823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00151" y="2880301"/>
            <a:ext cx="41462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7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14780" y="2889530"/>
            <a:ext cx="48072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14688" y="2884942"/>
            <a:ext cx="34601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60702" y="2897276"/>
            <a:ext cx="9836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59066" y="2899362"/>
            <a:ext cx="38588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2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97450" y="2906247"/>
            <a:ext cx="46698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64435" y="2913550"/>
            <a:ext cx="65061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19900" y="2904874"/>
            <a:ext cx="50718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327083" y="2906960"/>
            <a:ext cx="34478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(I)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Jay said his crayons were on the desk.</a:t>
            </a:r>
          </a:p>
          <a:p>
            <a:pPr lvl="1" defTabSz="457200"/>
            <a:r>
              <a:rPr lang="en-US" dirty="0"/>
              <a:t>There was a big rock in the way on the trail.</a:t>
            </a:r>
          </a:p>
          <a:p>
            <a:pPr lvl="1" defTabSz="457200"/>
            <a:r>
              <a:rPr lang="en-US" dirty="0"/>
              <a:t>Anton cannot wait to look at the mail today.</a:t>
            </a:r>
          </a:p>
          <a:p>
            <a:pPr lvl="1" defTabSz="457200"/>
            <a:r>
              <a:rPr lang="en-US" dirty="0"/>
              <a:t>Did you pay the bill to fix my gray truck?</a:t>
            </a:r>
          </a:p>
          <a:p>
            <a:pPr lvl="1" defTabSz="457200"/>
            <a:r>
              <a:rPr lang="en-US" dirty="0"/>
              <a:t>I have a pail of red paint and a paintbrush.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(J)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195.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>
                <a:solidFill>
                  <a:prstClr val="black"/>
                </a:solidFill>
              </a:rPr>
              <a:t>Decodable Informative Text</a:t>
            </a:r>
            <a:r>
              <a:rPr lang="en-US" b="1" dirty="0"/>
              <a:t> </a:t>
            </a:r>
            <a:r>
              <a:rPr lang="en-US" dirty="0"/>
              <a:t>Read each part. Answer your </a:t>
            </a:r>
            <a:br>
              <a:rPr lang="en-US" dirty="0"/>
            </a:br>
            <a:r>
              <a:rPr lang="en-US" dirty="0"/>
              <a:t>teacher’s questions and select the picture that goes with each part.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872893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IN" sz="3200" b="1" dirty="0"/>
              <a:t>Mail Past and Present</a:t>
            </a:r>
            <a:endParaRPr lang="en-US" sz="3200" b="1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43347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1" y="2721539"/>
            <a:ext cx="6667380" cy="98368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 People have always needed ways to get messages to </a:t>
            </a:r>
            <a:br>
              <a:rPr lang="en-US" sz="1600" dirty="0"/>
            </a:br>
            <a:r>
              <a:rPr lang="en-US" sz="1600" dirty="0"/>
              <a:t>one another. Sending messages through the mail is one way to do that. </a:t>
            </a:r>
            <a:br>
              <a:rPr lang="en-US" sz="1600" dirty="0"/>
            </a:br>
            <a:r>
              <a:rPr lang="en-US" sz="1600" dirty="0"/>
              <a:t>But mail delivery in the past was very different from today.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3730380"/>
            <a:ext cx="6528547" cy="2304288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How did people get mail in the past? They did not </a:t>
            </a:r>
            <a:br>
              <a:rPr lang="en-US" sz="1800" dirty="0"/>
            </a:br>
            <a:r>
              <a:rPr lang="en-US" sz="1800" dirty="0"/>
              <a:t>have a </a:t>
            </a:r>
            <a:r>
              <a:rPr lang="en-US" sz="1800" b="1" dirty="0"/>
              <a:t>post office</a:t>
            </a:r>
            <a:r>
              <a:rPr lang="en-US" sz="1800" dirty="0"/>
              <a:t> to go to. Mail was not put in boxes </a:t>
            </a:r>
            <a:br>
              <a:rPr lang="en-US" sz="1800" dirty="0"/>
            </a:br>
            <a:r>
              <a:rPr lang="en-US" sz="1800" dirty="0"/>
              <a:t>and slots for people as it is today. People had to go get </a:t>
            </a:r>
            <a:br>
              <a:rPr lang="en-US" sz="1800" dirty="0"/>
            </a:br>
            <a:r>
              <a:rPr lang="en-US" sz="1800" dirty="0"/>
              <a:t>mail. They went to spots where people met up, such </a:t>
            </a:r>
            <a:br>
              <a:rPr lang="en-US" sz="1800" dirty="0"/>
            </a:br>
            <a:r>
              <a:rPr lang="en-US" sz="1800" dirty="0"/>
              <a:t>as inns and shops. They left mail there and picked up </a:t>
            </a:r>
            <a:br>
              <a:rPr lang="en-US" sz="1800" dirty="0"/>
            </a:br>
            <a:r>
              <a:rPr lang="en-US" sz="1800" dirty="0"/>
              <a:t>mail at such spots. People had to wait days and days </a:t>
            </a:r>
            <a:br>
              <a:rPr lang="en-US" sz="1800" dirty="0"/>
            </a:br>
            <a:r>
              <a:rPr lang="en-US" sz="1800" dirty="0"/>
              <a:t>for mail.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3750726"/>
            <a:ext cx="598579" cy="2305050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11</a:t>
            </a:r>
          </a:p>
          <a:p>
            <a:r>
              <a:rPr lang="en-US" dirty="0"/>
              <a:t>24</a:t>
            </a:r>
          </a:p>
          <a:p>
            <a:r>
              <a:rPr lang="en-US" dirty="0"/>
              <a:t>37</a:t>
            </a:r>
          </a:p>
          <a:p>
            <a:r>
              <a:rPr lang="en-US" dirty="0"/>
              <a:t>47</a:t>
            </a:r>
          </a:p>
          <a:p>
            <a:r>
              <a:rPr lang="en-US" dirty="0"/>
              <a:t>58</a:t>
            </a:r>
          </a:p>
          <a:p>
            <a:r>
              <a:rPr lang="en-US" dirty="0"/>
              <a:t>69</a:t>
            </a:r>
          </a:p>
        </p:txBody>
      </p:sp>
    </p:spTree>
    <p:extLst>
      <p:ext uri="{BB962C8B-B14F-4D97-AF65-F5344CB8AC3E}">
        <p14:creationId xmlns:p14="http://schemas.microsoft.com/office/powerpoint/2010/main" val="42734963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9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Where did people get their mail in the past?</a:t>
            </a:r>
          </a:p>
          <a:p>
            <a:pPr marL="0" indent="0">
              <a:buNone/>
            </a:pPr>
            <a:r>
              <a:rPr lang="en-US" dirty="0"/>
              <a:t>	 In the past, people got their mail ________________.</a:t>
            </a:r>
          </a:p>
          <a:p>
            <a:pPr marL="0" indent="0">
              <a:buNone/>
            </a:pPr>
            <a:r>
              <a:rPr lang="en-US" b="1" dirty="0"/>
              <a:t>How long did people have to wait to get their mail?</a:t>
            </a:r>
          </a:p>
          <a:p>
            <a:pPr marL="0" indent="0">
              <a:buNone/>
            </a:pPr>
            <a:r>
              <a:rPr lang="en-US" dirty="0"/>
              <a:t>	 People had to wait ________________.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1810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AD546A0-D67F-4D60-8691-AF0C7C031EE6}">
  <ds:schemaRefs>
    <ds:schemaRef ds:uri="http://schemas.openxmlformats.org/package/2006/metadata/core-properties"/>
    <ds:schemaRef ds:uri="031d766f-b14e-4c0e-af7a-21ee3738300f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7849a367-8f54-4d0d-a4b3-41640215667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9F26E84-B717-404E-809D-BCC8513416C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1d766f-b14e-4c0e-af7a-21ee3738300f"/>
    <ds:schemaRef ds:uri="7849a367-8f54-4d0d-a4b3-416402156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64951</TotalTime>
  <Words>1519</Words>
  <Application>Microsoft Office PowerPoint</Application>
  <PresentationFormat>Widescreen</PresentationFormat>
  <Paragraphs>202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Say Sounds (A–B)</vt:lpstr>
      <vt:lpstr>Read Words (C) </vt:lpstr>
      <vt:lpstr>Read Words (D) </vt:lpstr>
      <vt:lpstr>Read Words (E–F)</vt:lpstr>
      <vt:lpstr>Read Words (G–H) </vt:lpstr>
      <vt:lpstr>Read Sentences  (I)</vt:lpstr>
      <vt:lpstr>Spell Words (J) </vt:lpstr>
      <vt:lpstr>Decodable Informative Text (Part 1)</vt:lpstr>
      <vt:lpstr>Comprehension Questions Part 1 </vt:lpstr>
      <vt:lpstr>Decodable Informative Text (Part 2) </vt:lpstr>
      <vt:lpstr>Comprehension Questions Part 2 </vt:lpstr>
      <vt:lpstr>Decodable Informative Text (Part 3) </vt:lpstr>
      <vt:lpstr>Comprehension Questions Part 3 </vt:lpstr>
      <vt:lpstr>Picture Match</vt:lpstr>
      <vt:lpstr>Independent Practice (L) Part 1</vt:lpstr>
      <vt:lpstr>Independent Practice (L) Part 2</vt:lpstr>
      <vt:lpstr>Independent Practice (L) Part 3</vt:lpstr>
      <vt:lpstr>Independent Practice (M)</vt:lpstr>
      <vt:lpstr>Independent Practice (M)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566</cp:revision>
  <dcterms:created xsi:type="dcterms:W3CDTF">2023-03-21T18:49:30Z</dcterms:created>
  <dcterms:modified xsi:type="dcterms:W3CDTF">2024-04-11T15:38:52Z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  <property fmtid="{D5CDD505-2E9C-101B-9397-08002B2CF9AE}" pid="3" name="MediaServiceImageTags">
    <vt:lpwstr/>
  </property>
</Properties>
</file>