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0"/>
  </p:notesMasterIdLst>
  <p:handoutMasterIdLst>
    <p:handoutMasterId r:id="rId31"/>
  </p:handoutMasterIdLst>
  <p:sldIdLst>
    <p:sldId id="265" r:id="rId5"/>
    <p:sldId id="282" r:id="rId6"/>
    <p:sldId id="270" r:id="rId7"/>
    <p:sldId id="297" r:id="rId8"/>
    <p:sldId id="283" r:id="rId9"/>
    <p:sldId id="298" r:id="rId10"/>
    <p:sldId id="266" r:id="rId11"/>
    <p:sldId id="316" r:id="rId12"/>
    <p:sldId id="334" r:id="rId13"/>
    <p:sldId id="346" r:id="rId14"/>
    <p:sldId id="339" r:id="rId15"/>
    <p:sldId id="317" r:id="rId16"/>
    <p:sldId id="347" r:id="rId17"/>
    <p:sldId id="328" r:id="rId18"/>
    <p:sldId id="340" r:id="rId19"/>
    <p:sldId id="348" r:id="rId20"/>
    <p:sldId id="302" r:id="rId21"/>
    <p:sldId id="303" r:id="rId22"/>
    <p:sldId id="343" r:id="rId23"/>
    <p:sldId id="333" r:id="rId24"/>
    <p:sldId id="307" r:id="rId25"/>
    <p:sldId id="344" r:id="rId26"/>
    <p:sldId id="345" r:id="rId27"/>
    <p:sldId id="341" r:id="rId28"/>
    <p:sldId id="34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4560" userDrawn="1">
          <p15:clr>
            <a:srgbClr val="A4A3A4"/>
          </p15:clr>
        </p15:guide>
        <p15:guide id="5" pos="1920" userDrawn="1">
          <p15:clr>
            <a:srgbClr val="A4A3A4"/>
          </p15:clr>
        </p15:guide>
        <p15:guide id="6" orient="horz" pos="408" userDrawn="1">
          <p15:clr>
            <a:srgbClr val="A4A3A4"/>
          </p15:clr>
        </p15:guide>
        <p15:guide id="7" orient="horz" pos="360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99" autoAdjust="0"/>
    <p:restoredTop sz="86407"/>
  </p:normalViewPr>
  <p:slideViewPr>
    <p:cSldViewPr snapToGrid="0">
      <p:cViewPr varScale="1">
        <p:scale>
          <a:sx n="160" d="100"/>
          <a:sy n="160" d="100"/>
        </p:scale>
        <p:origin x="1192" y="184"/>
      </p:cViewPr>
      <p:guideLst>
        <p:guide pos="4560"/>
        <p:guide pos="1920"/>
        <p:guide orient="horz" pos="408"/>
        <p:guide orient="horz" pos="3600"/>
      </p:guideLst>
    </p:cSldViewPr>
  </p:slideViewPr>
  <p:outlineViewPr>
    <p:cViewPr>
      <p:scale>
        <a:sx n="33" d="100"/>
        <a:sy n="33" d="100"/>
      </p:scale>
      <p:origin x="0" y="-1260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58" d="100"/>
          <a:sy n="158" d="100"/>
        </p:scale>
        <p:origin x="5392"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C3C874-89D9-4741-9D9D-C88EF6912B00}" type="datetimeFigureOut">
              <a:rPr lang="en-US" smtClean="0"/>
              <a:t>2/22/24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2DF604-032C-45B2-8111-F9AFA436FF47}" type="slidenum">
              <a:rPr lang="en-US" smtClean="0"/>
              <a:t>‹#›</a:t>
            </a:fld>
            <a:endParaRPr lang="en-US"/>
          </a:p>
        </p:txBody>
      </p:sp>
    </p:spTree>
    <p:extLst>
      <p:ext uri="{BB962C8B-B14F-4D97-AF65-F5344CB8AC3E}">
        <p14:creationId xmlns:p14="http://schemas.microsoft.com/office/powerpoint/2010/main" val="3754113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DB1A04-B407-154B-AB7D-D3660A5164E6}" type="datetimeFigureOut">
              <a:rPr lang="en-US" smtClean="0"/>
              <a:t>2/22/24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1F25C-0892-7148-B0F8-AB4CB7B83732}" type="slidenum">
              <a:rPr lang="en-US" smtClean="0"/>
              <a:t>‹#›</a:t>
            </a:fld>
            <a:endParaRPr lang="en-US"/>
          </a:p>
        </p:txBody>
      </p:sp>
    </p:spTree>
    <p:extLst>
      <p:ext uri="{BB962C8B-B14F-4D97-AF65-F5344CB8AC3E}">
        <p14:creationId xmlns:p14="http://schemas.microsoft.com/office/powerpoint/2010/main" val="10813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a:t>
            </a:fld>
            <a:endParaRPr lang="en-US"/>
          </a:p>
        </p:txBody>
      </p:sp>
    </p:spTree>
    <p:extLst>
      <p:ext uri="{BB962C8B-B14F-4D97-AF65-F5344CB8AC3E}">
        <p14:creationId xmlns:p14="http://schemas.microsoft.com/office/powerpoint/2010/main" val="3184750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10</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11</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12</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13</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14</a:t>
            </a:fld>
            <a:endParaRPr lang="en-US"/>
          </a:p>
        </p:txBody>
      </p:sp>
    </p:spTree>
    <p:extLst>
      <p:ext uri="{BB962C8B-B14F-4D97-AF65-F5344CB8AC3E}">
        <p14:creationId xmlns:p14="http://schemas.microsoft.com/office/powerpoint/2010/main" val="42435993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15</a:t>
            </a:fld>
            <a:endParaRPr lang="en-US"/>
          </a:p>
        </p:txBody>
      </p:sp>
    </p:spTree>
    <p:extLst>
      <p:ext uri="{BB962C8B-B14F-4D97-AF65-F5344CB8AC3E}">
        <p14:creationId xmlns:p14="http://schemas.microsoft.com/office/powerpoint/2010/main" val="42435993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16</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17</a:t>
            </a:fld>
            <a:endParaRPr lang="en-US"/>
          </a:p>
        </p:txBody>
      </p:sp>
    </p:spTree>
    <p:extLst>
      <p:ext uri="{BB962C8B-B14F-4D97-AF65-F5344CB8AC3E}">
        <p14:creationId xmlns:p14="http://schemas.microsoft.com/office/powerpoint/2010/main" val="11509541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18</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19</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a:t>
            </a:fld>
            <a:endParaRPr lang="en-US"/>
          </a:p>
        </p:txBody>
      </p:sp>
    </p:spTree>
    <p:extLst>
      <p:ext uri="{BB962C8B-B14F-4D97-AF65-F5344CB8AC3E}">
        <p14:creationId xmlns:p14="http://schemas.microsoft.com/office/powerpoint/2010/main" val="1797314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20</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21</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22</a:t>
            </a:fld>
            <a:endParaRPr lang="en-US"/>
          </a:p>
        </p:txBody>
      </p:sp>
    </p:spTree>
    <p:extLst>
      <p:ext uri="{BB962C8B-B14F-4D97-AF65-F5344CB8AC3E}">
        <p14:creationId xmlns:p14="http://schemas.microsoft.com/office/powerpoint/2010/main" val="14512778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23</a:t>
            </a:fld>
            <a:endParaRPr lang="en-US"/>
          </a:p>
        </p:txBody>
      </p:sp>
    </p:spTree>
    <p:extLst>
      <p:ext uri="{BB962C8B-B14F-4D97-AF65-F5344CB8AC3E}">
        <p14:creationId xmlns:p14="http://schemas.microsoft.com/office/powerpoint/2010/main" val="1451277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24</a:t>
            </a:fld>
            <a:endParaRPr lang="en-US"/>
          </a:p>
        </p:txBody>
      </p:sp>
    </p:spTree>
    <p:extLst>
      <p:ext uri="{BB962C8B-B14F-4D97-AF65-F5344CB8AC3E}">
        <p14:creationId xmlns:p14="http://schemas.microsoft.com/office/powerpoint/2010/main" val="1451277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25</a:t>
            </a:fld>
            <a:endParaRPr lang="en-US"/>
          </a:p>
        </p:txBody>
      </p:sp>
    </p:spTree>
    <p:extLst>
      <p:ext uri="{BB962C8B-B14F-4D97-AF65-F5344CB8AC3E}">
        <p14:creationId xmlns:p14="http://schemas.microsoft.com/office/powerpoint/2010/main" val="1451277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3</a:t>
            </a:fld>
            <a:endParaRPr lang="en-US"/>
          </a:p>
        </p:txBody>
      </p:sp>
    </p:spTree>
    <p:extLst>
      <p:ext uri="{BB962C8B-B14F-4D97-AF65-F5344CB8AC3E}">
        <p14:creationId xmlns:p14="http://schemas.microsoft.com/office/powerpoint/2010/main" val="658416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61F25C-0892-7148-B0F8-AB4CB7B83732}" type="slidenum">
              <a:rPr lang="en-US" smtClean="0"/>
              <a:t>4</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61F25C-0892-7148-B0F8-AB4CB7B83732}" type="slidenum">
              <a:rPr lang="en-US" smtClean="0"/>
              <a:t>5</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6</a:t>
            </a:fld>
            <a:endParaRPr lang="en-US"/>
          </a:p>
        </p:txBody>
      </p:sp>
    </p:spTree>
    <p:extLst>
      <p:ext uri="{BB962C8B-B14F-4D97-AF65-F5344CB8AC3E}">
        <p14:creationId xmlns:p14="http://schemas.microsoft.com/office/powerpoint/2010/main" val="2158173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7</a:t>
            </a:fld>
            <a:endParaRPr lang="en-US"/>
          </a:p>
        </p:txBody>
      </p:sp>
    </p:spTree>
    <p:extLst>
      <p:ext uri="{BB962C8B-B14F-4D97-AF65-F5344CB8AC3E}">
        <p14:creationId xmlns:p14="http://schemas.microsoft.com/office/powerpoint/2010/main" val="2438839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8</a:t>
            </a:fld>
            <a:endParaRPr lang="en-US"/>
          </a:p>
        </p:txBody>
      </p:sp>
    </p:spTree>
    <p:extLst>
      <p:ext uri="{BB962C8B-B14F-4D97-AF65-F5344CB8AC3E}">
        <p14:creationId xmlns:p14="http://schemas.microsoft.com/office/powerpoint/2010/main" val="3230733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9</a:t>
            </a:fld>
            <a:endParaRPr lang="en-US"/>
          </a:p>
        </p:txBody>
      </p:sp>
    </p:spTree>
    <p:extLst>
      <p:ext uri="{BB962C8B-B14F-4D97-AF65-F5344CB8AC3E}">
        <p14:creationId xmlns:p14="http://schemas.microsoft.com/office/powerpoint/2010/main" val="3230733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5123416"/>
          </a:xfrm>
        </p:spPr>
        <p:txBody>
          <a:bodyPr/>
          <a:lstStyle>
            <a:lvl1pPr>
              <a:buAutoNum type="alphaUcPeriod"/>
              <a:defRPr/>
            </a:lvl1pPr>
            <a:lvl2pPr>
              <a:buAutoNum type="arabicPeriod"/>
              <a:defRPr/>
            </a:lvl2pPr>
          </a:lstStyle>
          <a:p>
            <a:pPr lvl="0"/>
            <a:r>
              <a:rPr lang="en-US" dirty="0"/>
              <a:t>Heading</a:t>
            </a:r>
          </a:p>
          <a:p>
            <a:pPr lvl="1"/>
            <a:r>
              <a:rPr lang="en-US" dirty="0"/>
              <a:t>Numbered	tabbed		list</a:t>
            </a:r>
          </a:p>
          <a:p>
            <a:pPr lvl="1"/>
            <a:r>
              <a:rPr lang="en-US" dirty="0"/>
              <a:t>Word		word		word</a:t>
            </a:r>
          </a:p>
          <a:p>
            <a:pPr lvl="0"/>
            <a:r>
              <a:rPr lang="en-US" dirty="0"/>
              <a:t>Heading</a:t>
            </a:r>
          </a:p>
          <a:p>
            <a:pPr lvl="1"/>
            <a:r>
              <a:rPr lang="en-US" dirty="0"/>
              <a:t>Numbered	tabbed		list</a:t>
            </a:r>
          </a:p>
          <a:p>
            <a:pPr lvl="1"/>
            <a:r>
              <a:rPr lang="en-US" dirty="0"/>
              <a:t>Word		word		word</a:t>
            </a:r>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9" name="Content Placeholder 12">
            <a:extLst>
              <a:ext uri="{FF2B5EF4-FFF2-40B4-BE49-F238E27FC236}">
                <a16:creationId xmlns:a16="http://schemas.microsoft.com/office/drawing/2014/main" id="{06F047B1-E442-34B1-9271-DABEC0A80758}"/>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Tree>
    <p:extLst>
      <p:ext uri="{BB962C8B-B14F-4D97-AF65-F5344CB8AC3E}">
        <p14:creationId xmlns:p14="http://schemas.microsoft.com/office/powerpoint/2010/main" val="31405638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BFE2-EEFE-FD86-2970-493550B936D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9875F2-C82E-88FB-5909-80CDE2E55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E1AE16-2054-60F3-5ABC-16DE70D26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114DB5-6F4A-26E5-A680-1C4584710E1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5C3BCD9-1026-EB52-B4E1-1BC50F7C272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8576654-9205-12E2-6A9C-2FC8F0ADF87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2894867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B256-279C-2EB0-9A40-EDDD887D9A22}"/>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F6A3F4-793D-1CE4-5766-6F49604D3D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53D69E-E9DB-7914-AB16-8BDB7CD0C9D0}"/>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F961AA2D-A587-6848-C86D-F5AB55FC96D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31760B-54DF-D787-D05C-C7889F058B9A}"/>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822103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2313CA-1740-1FDD-52F4-6DA68174F017}"/>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3B4436-0E97-0503-969E-16C1F95260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EE01B-5EA1-A523-FD49-D3359789C8CF}"/>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BF4F44EA-393B-9024-F99F-F914F0934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55787F4-D605-C999-FCE8-D52926269868}"/>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297268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359804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272677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140951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1325233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15968009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5AAF551F-97EF-C0CD-A846-D040832E2435}"/>
              </a:ext>
            </a:extLst>
          </p:cNvPr>
          <p:cNvSpPr>
            <a:spLocks noGrp="1"/>
          </p:cNvSpPr>
          <p:nvPr>
            <p:ph sz="quarter" idx="13"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164921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35312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0F0FA233-5599-F3D7-9118-CE5CF3BE370D}"/>
              </a:ext>
            </a:extLst>
          </p:cNvPr>
          <p:cNvSpPr>
            <a:spLocks noGrp="1"/>
          </p:cNvSpPr>
          <p:nvPr>
            <p:ph type="body" sz="half" idx="2" hasCustomPrompt="1"/>
          </p:nvPr>
        </p:nvSpPr>
        <p:spPr>
          <a:xfrm>
            <a:off x="754743"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1" name="Text Placeholder 3">
            <a:extLst>
              <a:ext uri="{FF2B5EF4-FFF2-40B4-BE49-F238E27FC236}">
                <a16:creationId xmlns:a16="http://schemas.microsoft.com/office/drawing/2014/main" id="{48590717-5722-CCAD-4697-2967F4FF7A7D}"/>
              </a:ext>
            </a:extLst>
          </p:cNvPr>
          <p:cNvSpPr>
            <a:spLocks noGrp="1"/>
          </p:cNvSpPr>
          <p:nvPr>
            <p:ph type="body" sz="half" idx="13" hasCustomPrompt="1"/>
          </p:nvPr>
        </p:nvSpPr>
        <p:spPr>
          <a:xfrm>
            <a:off x="3403600"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2" name="Text Placeholder 3">
            <a:extLst>
              <a:ext uri="{FF2B5EF4-FFF2-40B4-BE49-F238E27FC236}">
                <a16:creationId xmlns:a16="http://schemas.microsoft.com/office/drawing/2014/main" id="{FF0D0443-6709-33A4-B6A0-D37825CB40B6}"/>
              </a:ext>
            </a:extLst>
          </p:cNvPr>
          <p:cNvSpPr>
            <a:spLocks noGrp="1"/>
          </p:cNvSpPr>
          <p:nvPr>
            <p:ph type="body" sz="half" idx="14" hasCustomPrompt="1"/>
          </p:nvPr>
        </p:nvSpPr>
        <p:spPr>
          <a:xfrm>
            <a:off x="6052456" y="2016031"/>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669110"/>
          </a:xfrm>
        </p:spPr>
        <p:txBody>
          <a:bodyPr/>
          <a:lstStyle>
            <a:lvl1pPr>
              <a:buAutoNum type="alphaUcPeriod"/>
              <a:defRPr/>
            </a:lvl1pPr>
            <a:lvl2pPr marL="457200" indent="0">
              <a:buNone/>
              <a:defRPr/>
            </a:lvl2pPr>
          </a:lstStyle>
          <a:p>
            <a:pPr lvl="0"/>
            <a:r>
              <a:rPr lang="en-US" dirty="0"/>
              <a:t>Heading</a:t>
            </a:r>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2" name="Content Placeholder 12">
            <a:extLst>
              <a:ext uri="{FF2B5EF4-FFF2-40B4-BE49-F238E27FC236}">
                <a16:creationId xmlns:a16="http://schemas.microsoft.com/office/drawing/2014/main" id="{BA950C04-0E32-354E-5C3E-2056757025F4}"/>
              </a:ext>
            </a:extLst>
          </p:cNvPr>
          <p:cNvSpPr>
            <a:spLocks noGrp="1"/>
          </p:cNvSpPr>
          <p:nvPr>
            <p:ph sz="quarter" idx="15"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4" name="Title Placeholder 8">
            <a:extLst>
              <a:ext uri="{FF2B5EF4-FFF2-40B4-BE49-F238E27FC236}">
                <a16:creationId xmlns:a16="http://schemas.microsoft.com/office/drawing/2014/main" id="{6D8674B9-4D0F-B6E1-0650-F9E477CA46D0}"/>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33262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6A8F444E-C254-16A6-0D65-0BE256480286}"/>
              </a:ext>
            </a:extLst>
          </p:cNvPr>
          <p:cNvSpPr>
            <a:spLocks noGrp="1"/>
          </p:cNvSpPr>
          <p:nvPr>
            <p:ph idx="13" hasCustomPrompt="1"/>
          </p:nvPr>
        </p:nvSpPr>
        <p:spPr>
          <a:xfrm>
            <a:off x="685800" y="1065905"/>
            <a:ext cx="10668000" cy="669110"/>
          </a:xfrm>
        </p:spPr>
        <p:txBody>
          <a:bodyPr>
            <a:noAutofit/>
          </a:bodyPr>
          <a:lstStyle>
            <a:lvl1pPr>
              <a:buAutoNum type="alphaUcPeriod"/>
              <a:defRPr/>
            </a:lvl1pPr>
            <a:lvl2pPr marL="457200" indent="0">
              <a:buNone/>
              <a:defRPr/>
            </a:lvl2pPr>
          </a:lstStyle>
          <a:p>
            <a:pPr lvl="0"/>
            <a:r>
              <a:rPr lang="en-US" dirty="0"/>
              <a:t>Heading</a:t>
            </a:r>
          </a:p>
        </p:txBody>
      </p:sp>
      <p:sp>
        <p:nvSpPr>
          <p:cNvPr id="7" name="Content Placeholder 2">
            <a:extLst>
              <a:ext uri="{FF2B5EF4-FFF2-40B4-BE49-F238E27FC236}">
                <a16:creationId xmlns:a16="http://schemas.microsoft.com/office/drawing/2014/main" id="{2D976DD3-2320-5ED7-2F9F-C26A265738CB}"/>
              </a:ext>
            </a:extLst>
          </p:cNvPr>
          <p:cNvSpPr>
            <a:spLocks noGrp="1"/>
          </p:cNvSpPr>
          <p:nvPr>
            <p:ph idx="14" hasCustomPrompt="1"/>
          </p:nvPr>
        </p:nvSpPr>
        <p:spPr>
          <a:xfrm>
            <a:off x="3216091" y="2023970"/>
            <a:ext cx="6528546" cy="449262"/>
          </a:xfrm>
        </p:spPr>
        <p:txBody>
          <a:bodyPr>
            <a:noAutofit/>
          </a:bodyPr>
          <a:lstStyle>
            <a:lvl1pPr>
              <a:buAutoNum type="alphaUcPeriod"/>
              <a:defRPr/>
            </a:lvl1pPr>
            <a:lvl2pPr marL="457200" indent="0" algn="ctr">
              <a:buNone/>
              <a:defRPr sz="4000"/>
            </a:lvl2pPr>
          </a:lstStyle>
          <a:p>
            <a:pPr marL="0" indent="0" algn="ctr">
              <a:buNone/>
            </a:pPr>
            <a:r>
              <a:rPr lang="en-US" sz="4000" b="1" dirty="0">
                <a:effectLst/>
                <a:latin typeface="Arial" panose="020B0604020202020204" pitchFamily="34" charset="0"/>
              </a:rPr>
              <a:t>At the Ranch</a:t>
            </a:r>
          </a:p>
        </p:txBody>
      </p:sp>
      <p:sp>
        <p:nvSpPr>
          <p:cNvPr id="9" name="Content Placeholder 8">
            <a:extLst>
              <a:ext uri="{FF2B5EF4-FFF2-40B4-BE49-F238E27FC236}">
                <a16:creationId xmlns:a16="http://schemas.microsoft.com/office/drawing/2014/main" id="{F191F105-CA9B-7213-F070-F785D30DF0DE}"/>
              </a:ext>
            </a:extLst>
          </p:cNvPr>
          <p:cNvSpPr>
            <a:spLocks noGrp="1"/>
          </p:cNvSpPr>
          <p:nvPr>
            <p:ph sz="quarter" idx="15" hasCustomPrompt="1"/>
          </p:nvPr>
        </p:nvSpPr>
        <p:spPr>
          <a:xfrm>
            <a:off x="3216090" y="2473232"/>
            <a:ext cx="6528546" cy="288955"/>
          </a:xfrm>
        </p:spPr>
        <p:txBody>
          <a:bodyPr lIns="0" tIns="0" rIns="0">
            <a:noAutofit/>
          </a:bodyPr>
          <a:lstStyle>
            <a:lvl1pPr marL="0" indent="0" algn="ctr">
              <a:lnSpc>
                <a:spcPct val="100000"/>
              </a:lnSpc>
              <a:spcBef>
                <a:spcPts val="0"/>
              </a:spcBef>
              <a:buNone/>
              <a:defRPr sz="2000"/>
            </a:lvl1pPr>
          </a:lstStyle>
          <a:p>
            <a:pPr lvl="0"/>
            <a:r>
              <a:rPr lang="en-US" dirty="0"/>
              <a:t>Part #</a:t>
            </a:r>
          </a:p>
        </p:txBody>
      </p:sp>
      <p:sp>
        <p:nvSpPr>
          <p:cNvPr id="12" name="Content Placeholder 2">
            <a:extLst>
              <a:ext uri="{FF2B5EF4-FFF2-40B4-BE49-F238E27FC236}">
                <a16:creationId xmlns:a16="http://schemas.microsoft.com/office/drawing/2014/main" id="{23B84EA3-DE13-F454-87B2-4C53DC69E575}"/>
              </a:ext>
            </a:extLst>
          </p:cNvPr>
          <p:cNvSpPr>
            <a:spLocks noGrp="1"/>
          </p:cNvSpPr>
          <p:nvPr>
            <p:ph idx="1" hasCustomPrompt="1"/>
          </p:nvPr>
        </p:nvSpPr>
        <p:spPr>
          <a:xfrm>
            <a:off x="3216091" y="2824906"/>
            <a:ext cx="6528547" cy="1182314"/>
          </a:xfrm>
        </p:spPr>
        <p:txBody>
          <a:bodyPr lIns="0" rIns="0">
            <a:noAutofit/>
          </a:bodyPr>
          <a:lstStyle>
            <a:lvl1pPr>
              <a:buAutoNum type="alphaUcPeriod"/>
              <a:defRPr/>
            </a:lvl1pPr>
            <a:lvl2pPr marL="0" indent="0">
              <a:lnSpc>
                <a:spcPts val="2000"/>
              </a:lnSpc>
              <a:spcBef>
                <a:spcPts val="0"/>
              </a:spcBef>
              <a:buNone/>
              <a:defRPr sz="1600"/>
            </a:lvl2pPr>
          </a:lstStyle>
          <a:p>
            <a:pPr lvl="1"/>
            <a:r>
              <a:rPr lang="en-US" dirty="0"/>
              <a:t>Teacher Reads You could take a class field trip to many different places. You might visit a ranch, which is a large farm where animals are raised. Farm animals are fed grain, which are seeds, and hay, a kind of grass. Let’s learn what it would be like to visit a ranch.</a:t>
            </a:r>
          </a:p>
        </p:txBody>
      </p:sp>
      <p:sp>
        <p:nvSpPr>
          <p:cNvPr id="13" name="Content Placeholder 2">
            <a:extLst>
              <a:ext uri="{FF2B5EF4-FFF2-40B4-BE49-F238E27FC236}">
                <a16:creationId xmlns:a16="http://schemas.microsoft.com/office/drawing/2014/main" id="{19B8F6FB-4ADC-1239-0D59-48E32EE698FA}"/>
              </a:ext>
            </a:extLst>
          </p:cNvPr>
          <p:cNvSpPr>
            <a:spLocks noGrp="1"/>
          </p:cNvSpPr>
          <p:nvPr>
            <p:ph idx="16" hasCustomPrompt="1"/>
          </p:nvPr>
        </p:nvSpPr>
        <p:spPr>
          <a:xfrm>
            <a:off x="3216090" y="4034115"/>
            <a:ext cx="6528547" cy="2304288"/>
          </a:xfrm>
        </p:spPr>
        <p:txBody>
          <a:bodyPr lIns="0" tIns="0" rIns="0">
            <a:noAutofit/>
          </a:bodyPr>
          <a:lstStyle>
            <a:lvl1pPr>
              <a:buAutoNum type="alphaUcPeriod"/>
              <a:defRPr/>
            </a:lvl1pPr>
            <a:lvl2pPr marL="0" indent="457200">
              <a:lnSpc>
                <a:spcPts val="2600"/>
              </a:lnSpc>
              <a:spcBef>
                <a:spcPts val="0"/>
              </a:spcBef>
              <a:buNone/>
              <a:defRPr sz="1800"/>
            </a:lvl2pPr>
          </a:lstStyle>
          <a:p>
            <a:pPr lvl="1"/>
            <a:r>
              <a:rPr lang="en-US" dirty="0"/>
              <a:t>“Mom, this is the day my class will visit Bay</a:t>
            </a:r>
            <a:br>
              <a:rPr lang="en-US" dirty="0"/>
            </a:br>
            <a:r>
              <a:rPr lang="en-US" dirty="0"/>
              <a:t>Ranch,” Fay said. “Mr. Ross said that we will see </a:t>
            </a:r>
            <a:br>
              <a:rPr lang="en-US" dirty="0"/>
            </a:br>
            <a:r>
              <a:rPr lang="en-US" dirty="0"/>
              <a:t>grain and hay. We may get to see pigs. After we see </a:t>
            </a:r>
            <a:br>
              <a:rPr lang="en-US" dirty="0"/>
            </a:br>
            <a:r>
              <a:rPr lang="en-US" dirty="0"/>
              <a:t>the ranch, we will stay and have a picnic lunch. The</a:t>
            </a:r>
            <a:br>
              <a:rPr lang="en-US" dirty="0"/>
            </a:br>
            <a:r>
              <a:rPr lang="en-US" dirty="0"/>
              <a:t>bus will bring us back at 3:00.”</a:t>
            </a:r>
          </a:p>
          <a:p>
            <a:pPr lvl="1"/>
            <a:r>
              <a:rPr lang="en-US" dirty="0"/>
              <a:t>“Have fun at the ranch, Fay,” Mom said. “I will see you</a:t>
            </a:r>
            <a:br>
              <a:rPr lang="en-US" dirty="0"/>
            </a:br>
            <a:r>
              <a:rPr lang="en-US" dirty="0"/>
              <a:t>when you get back.”</a:t>
            </a:r>
          </a:p>
        </p:txBody>
      </p:sp>
      <p:sp>
        <p:nvSpPr>
          <p:cNvPr id="15" name="Content Placeholder 14">
            <a:extLst>
              <a:ext uri="{FF2B5EF4-FFF2-40B4-BE49-F238E27FC236}">
                <a16:creationId xmlns:a16="http://schemas.microsoft.com/office/drawing/2014/main" id="{3E76E84B-865A-DD5E-8379-1689FC78D15A}"/>
              </a:ext>
            </a:extLst>
          </p:cNvPr>
          <p:cNvSpPr>
            <a:spLocks noGrp="1"/>
          </p:cNvSpPr>
          <p:nvPr>
            <p:ph sz="quarter" idx="17"/>
          </p:nvPr>
        </p:nvSpPr>
        <p:spPr>
          <a:xfrm>
            <a:off x="2447362" y="4033838"/>
            <a:ext cx="598579" cy="2305050"/>
          </a:xfrm>
        </p:spPr>
        <p:txBody>
          <a:bodyPr lIns="0" tIns="0" rIns="0">
            <a:normAutofit/>
          </a:bodyPr>
          <a:lstStyle>
            <a:lvl1pPr marL="0" indent="0" algn="r">
              <a:lnSpc>
                <a:spcPts val="2600"/>
              </a:lnSpc>
              <a:spcBef>
                <a:spcPts val="0"/>
              </a:spcBef>
              <a:buNone/>
              <a:defRPr sz="1800">
                <a:solidFill>
                  <a:schemeClr val="bg2">
                    <a:lumMod val="50000"/>
                  </a:schemeClr>
                </a:solidFill>
              </a:defRPr>
            </a:lvl1pPr>
          </a:lstStyle>
          <a:p>
            <a:pPr lvl="0"/>
            <a:endParaRPr lang="en-US" dirty="0"/>
          </a:p>
          <a:p>
            <a:pPr lvl="0"/>
            <a:r>
              <a:rPr lang="en-US" dirty="0"/>
              <a:t>11</a:t>
            </a:r>
          </a:p>
          <a:p>
            <a:pPr lvl="0"/>
            <a:r>
              <a:rPr lang="en-US" dirty="0"/>
              <a:t>23</a:t>
            </a:r>
          </a:p>
          <a:p>
            <a:pPr lvl="0"/>
            <a:r>
              <a:rPr lang="en-US" dirty="0"/>
              <a:t>36</a:t>
            </a:r>
          </a:p>
          <a:p>
            <a:pPr lvl="0"/>
            <a:endParaRPr lang="en-US" dirty="0"/>
          </a:p>
        </p:txBody>
      </p:sp>
      <p:sp>
        <p:nvSpPr>
          <p:cNvPr id="2" name="Content Placeholder 12">
            <a:extLst>
              <a:ext uri="{FF2B5EF4-FFF2-40B4-BE49-F238E27FC236}">
                <a16:creationId xmlns:a16="http://schemas.microsoft.com/office/drawing/2014/main" id="{311C3593-70D1-557A-83FD-4927EE085940}"/>
              </a:ext>
            </a:extLst>
          </p:cNvPr>
          <p:cNvSpPr>
            <a:spLocks noGrp="1"/>
          </p:cNvSpPr>
          <p:nvPr>
            <p:ph sz="quarter" idx="18"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137BFE6B-D8AC-FC4B-9044-03FC5A11FB7A}"/>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769519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C1C3E57A-4A5C-6BA0-9454-2519D3F5C57B}"/>
              </a:ext>
            </a:extLst>
          </p:cNvPr>
          <p:cNvSpPr>
            <a:spLocks noGrp="1"/>
          </p:cNvSpPr>
          <p:nvPr>
            <p:ph sz="quarter" idx="14"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5" name="Title Placeholder 8">
            <a:extLst>
              <a:ext uri="{FF2B5EF4-FFF2-40B4-BE49-F238E27FC236}">
                <a16:creationId xmlns:a16="http://schemas.microsoft.com/office/drawing/2014/main" id="{3E79F2BF-8541-00D1-49E0-B5C8237DC36F}"/>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955470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E429D-C75E-E568-5F34-8F361B601CA3}"/>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AFE3419-7DA6-8D90-C5FC-1D683DC82E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C122EF-F1E8-EAB4-D27E-0337D27180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A1FA69-8AE8-A4EA-D3CF-06DE7918D55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FBF69622-8A64-A669-DABD-7E78279BFB0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D1F01E0-EF8D-AB42-7A1B-8F4E1C7CEEA0}"/>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36178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A774-84A6-66A7-FB38-A9B7BFE1C68A}"/>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C0920F4F-8F64-75B9-DF99-40F957EDFF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E048D4-B3D0-0986-895B-3E543FA55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58F529-9E2D-67B3-F58B-87062897C2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888347-4E53-CF56-E924-D0642C233A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FF4318-455C-C086-D072-53511E927F6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F6929678-DEB9-11D8-E227-383DF3B278D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345E2E5-9AF5-1F84-47F2-28A78DAB1DE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427547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22BD-2BBC-4652-E176-397D100ABB5F}"/>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A35B2CD8-129F-83AC-BD54-A76C8647C2B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EA41E129-2666-B288-6912-D32326A32B4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4077BF0-725E-EC5A-DB85-61D64977BDAD}"/>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71354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AB76-A962-1C17-BDD4-4A22527A34A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DCA5F8-EB8E-4ED1-E8A1-FDE5C8D56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DDD106-A64B-FA81-AB4E-A36073E4A1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FFEE8AF-0CCA-D324-3583-055E65AE8B0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D12FD8D-07CD-95C9-C125-E29EFBC51A0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7318EDA-CE88-4538-A82C-D9B34908E06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92165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D0ED9ED-A7AE-7A79-DCED-0137C5AD8005}"/>
              </a:ext>
            </a:extLst>
          </p:cNvPr>
          <p:cNvSpPr>
            <a:spLocks noGrp="1"/>
          </p:cNvSpPr>
          <p:nvPr>
            <p:ph type="body" idx="1"/>
          </p:nvPr>
        </p:nvSpPr>
        <p:spPr>
          <a:xfrm>
            <a:off x="685800" y="1073426"/>
            <a:ext cx="10668000" cy="51206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C5A5957-3532-7326-15C2-FC04ACC75319}"/>
              </a:ext>
            </a:extLst>
          </p:cNvPr>
          <p:cNvSpPr>
            <a:spLocks noGrp="1"/>
          </p:cNvSpPr>
          <p:nvPr>
            <p:ph type="sldNum" sz="quarter" idx="4"/>
          </p:nvPr>
        </p:nvSpPr>
        <p:spPr>
          <a:xfrm>
            <a:off x="8610600" y="365125"/>
            <a:ext cx="2743200" cy="365125"/>
          </a:xfrm>
          <a:prstGeom prst="rect">
            <a:avLst/>
          </a:prstGeom>
        </p:spPr>
        <p:txBody>
          <a:bodyPr vert="horz" lIns="91440" tIns="45720" rIns="91440" bIns="45720" rtlCol="0" anchor="ctr"/>
          <a:lstStyle>
            <a:lvl1pPr algn="r">
              <a:defRPr sz="1800">
                <a:solidFill>
                  <a:schemeClr val="tx1"/>
                </a:solidFill>
                <a:latin typeface="Arial" panose="020B0604020202020204" pitchFamily="34" charset="0"/>
                <a:cs typeface="Arial" panose="020B0604020202020204" pitchFamily="34" charset="0"/>
              </a:defRPr>
            </a:lvl1pPr>
          </a:lstStyle>
          <a:p>
            <a:fld id="{D329465C-2FAC-6745-BF34-06294513BB59}" type="slidenum">
              <a:rPr lang="en-US" smtClean="0"/>
              <a:pPr/>
              <a:t>‹#›</a:t>
            </a:fld>
            <a:endParaRPr lang="en-US" dirty="0"/>
          </a:p>
        </p:txBody>
      </p:sp>
      <p:sp>
        <p:nvSpPr>
          <p:cNvPr id="8" name="TextBox 4">
            <a:extLst>
              <a:ext uri="{FF2B5EF4-FFF2-40B4-BE49-F238E27FC236}">
                <a16:creationId xmlns:a16="http://schemas.microsoft.com/office/drawing/2014/main" id="{6F2669D9-6DB7-B41C-6C21-AE1CFB75F310}"/>
              </a:ext>
            </a:extLst>
          </p:cNvPr>
          <p:cNvSpPr txBox="1"/>
          <p:nvPr userDrawn="1"/>
        </p:nvSpPr>
        <p:spPr>
          <a:xfrm>
            <a:off x="685800" y="6477002"/>
            <a:ext cx="4358487" cy="228600"/>
          </a:xfrm>
          <a:prstGeom prst="rect">
            <a:avLst/>
          </a:prstGeom>
          <a:noFill/>
          <a:ln>
            <a:noFill/>
          </a:ln>
        </p:spPr>
        <p:txBody>
          <a:bodyPr wrap="square" lIns="0" tIns="0" rIns="0" bIns="0" anchor="t"/>
          <a:lstStyle/>
          <a:p>
            <a:pPr indent="12700">
              <a:defRPr lang="en-US"/>
            </a:pPr>
            <a:r>
              <a:rPr sz="1200" dirty="0">
                <a:latin typeface="Arial Regular" charset="77"/>
                <a:ea typeface="Arial Regular" charset="77"/>
                <a:cs typeface="Arial Regular" charset="77"/>
              </a:rPr>
              <a:t>©Curriculum Associates, LLC Copying is not permitted.</a:t>
            </a:r>
          </a:p>
        </p:txBody>
      </p:sp>
      <p:cxnSp>
        <p:nvCxnSpPr>
          <p:cNvPr id="10" name="Straight Connector 9">
            <a:extLst>
              <a:ext uri="{FF2B5EF4-FFF2-40B4-BE49-F238E27FC236}">
                <a16:creationId xmlns:a16="http://schemas.microsoft.com/office/drawing/2014/main" id="{F9A3B283-2822-6C88-4F59-9A1EFA9CA8E0}"/>
              </a:ext>
            </a:extLst>
          </p:cNvPr>
          <p:cNvCxnSpPr/>
          <p:nvPr userDrawn="1"/>
        </p:nvCxnSpPr>
        <p:spPr>
          <a:xfrm>
            <a:off x="0" y="750128"/>
            <a:ext cx="12192000" cy="0"/>
          </a:xfrm>
          <a:prstGeom prst="line">
            <a:avLst/>
          </a:prstGeom>
          <a:ln/>
        </p:spPr>
        <p:style>
          <a:lnRef idx="1">
            <a:schemeClr val="dk1"/>
          </a:lnRef>
          <a:fillRef idx="0">
            <a:schemeClr val="dk1"/>
          </a:fillRef>
          <a:effectRef idx="0">
            <a:schemeClr val="dk1"/>
          </a:effectRef>
          <a:fontRef idx="minor">
            <a:schemeClr val="tx1"/>
          </a:fontRef>
        </p:style>
      </p:cxnSp>
      <p:sp>
        <p:nvSpPr>
          <p:cNvPr id="11" name="Title Placeholder 8">
            <a:extLst>
              <a:ext uri="{FF2B5EF4-FFF2-40B4-BE49-F238E27FC236}">
                <a16:creationId xmlns:a16="http://schemas.microsoft.com/office/drawing/2014/main" id="{4E8B2659-D924-F26B-203C-2006E913BE56}"/>
              </a:ext>
            </a:extLst>
          </p:cNvPr>
          <p:cNvSpPr txBox="1">
            <a:spLocks/>
          </p:cNvSpPr>
          <p:nvPr userDrawn="1"/>
        </p:nvSpPr>
        <p:spPr>
          <a:xfrm>
            <a:off x="687600" y="-22032"/>
            <a:ext cx="2078665" cy="11483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12 Lesson 36</a:t>
            </a:r>
          </a:p>
        </p:txBody>
      </p:sp>
    </p:spTree>
    <p:extLst>
      <p:ext uri="{BB962C8B-B14F-4D97-AF65-F5344CB8AC3E}">
        <p14:creationId xmlns:p14="http://schemas.microsoft.com/office/powerpoint/2010/main" val="1645712685"/>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61" r:id="rId3"/>
    <p:sldLayoutId id="2147483662" r:id="rId4"/>
    <p:sldLayoutId id="2147483663" r:id="rId5"/>
    <p:sldLayoutId id="2147483652" r:id="rId6"/>
    <p:sldLayoutId id="2147483653" r:id="rId7"/>
    <p:sldLayoutId id="2147483654" r:id="rId8"/>
    <p:sldLayoutId id="2147483656" r:id="rId9"/>
    <p:sldLayoutId id="2147483657" r:id="rId10"/>
    <p:sldLayoutId id="2147483658" r:id="rId11"/>
    <p:sldLayoutId id="2147483659" r:id="rId12"/>
    <p:sldLayoutId id="2147483665" r:id="rId13"/>
    <p:sldLayoutId id="2147483666" r:id="rId14"/>
    <p:sldLayoutId id="2147483672" r:id="rId15"/>
    <p:sldLayoutId id="2147483673" r:id="rId16"/>
    <p:sldLayoutId id="2147483674" r:id="rId17"/>
    <p:sldLayoutId id="2147483675" r:id="rId18"/>
  </p:sldLayoutIdLst>
  <p:hf hdr="0" ftr="0" dt="0"/>
  <p:txStyles>
    <p:title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p:titleStyle>
    <p:body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Say Sounds (A)</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1</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Say Sounds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2"/>
            <a:ext cx="10668000" cy="4149641"/>
          </a:xfrm>
        </p:spPr>
        <p:txBody>
          <a:bodyPr>
            <a:noAutofit/>
          </a:bodyPr>
          <a:lstStyle/>
          <a:p>
            <a:r>
              <a:rPr lang="en-US" b="1" dirty="0"/>
              <a:t>Letter/Sound Associations </a:t>
            </a:r>
            <a:r>
              <a:rPr lang="en-US" dirty="0"/>
              <a:t>Look at the letters. Say the sounds.</a:t>
            </a:r>
          </a:p>
          <a:p>
            <a:pPr lvl="1" defTabSz="457200"/>
            <a:r>
              <a:rPr lang="pt-BR" dirty="0"/>
              <a:t>ea		aw		ew		oo</a:t>
            </a:r>
          </a:p>
          <a:p>
            <a:pPr lvl="1" defTabSz="457200"/>
            <a:r>
              <a:rPr lang="pt-BR" dirty="0"/>
              <a:t>ee		ow		wr		oi</a:t>
            </a:r>
          </a:p>
          <a:p>
            <a:pPr lvl="1" defTabSz="457200"/>
            <a:r>
              <a:rPr lang="pt-BR" dirty="0"/>
              <a:t>qu		ea		au		ow</a:t>
            </a:r>
          </a:p>
          <a:p>
            <a:pPr lvl="1" defTabSz="457200"/>
            <a:r>
              <a:rPr lang="pt-BR" dirty="0"/>
              <a:t>oo		tch		ea		ou</a:t>
            </a:r>
          </a:p>
          <a:p>
            <a:pPr lvl="1" defTabSz="457200"/>
            <a:endParaRPr lang="pt-BR" dirty="0"/>
          </a:p>
        </p:txBody>
      </p:sp>
    </p:spTree>
    <p:extLst>
      <p:ext uri="{BB962C8B-B14F-4D97-AF65-F5344CB8AC3E}">
        <p14:creationId xmlns:p14="http://schemas.microsoft.com/office/powerpoint/2010/main" val="3780168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6C9B2EB6-F61F-F6A1-644C-FE89FEE7A1CE}"/>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Comprehension Questions Part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10</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Who are the two people in this part of the folktale?</a:t>
            </a:r>
            <a:endParaRPr lang="en-US" b="1" dirty="0">
              <a:effectLst/>
            </a:endParaRPr>
          </a:p>
          <a:p>
            <a:pPr marL="0" indent="0">
              <a:buNone/>
            </a:pPr>
            <a:r>
              <a:rPr lang="en-US" dirty="0">
                <a:effectLst/>
              </a:rPr>
              <a:t>	</a:t>
            </a:r>
            <a:r>
              <a:rPr lang="en-US" dirty="0"/>
              <a:t>The two people in this part of the folktale are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did the husband spend all his time and coins on?</a:t>
            </a:r>
            <a:endParaRPr lang="en-US" b="1" dirty="0">
              <a:effectLst/>
            </a:endParaRPr>
          </a:p>
          <a:p>
            <a:pPr marL="0" indent="0">
              <a:buNone/>
            </a:pPr>
            <a:r>
              <a:rPr lang="en-US" dirty="0">
                <a:effectLst/>
              </a:rPr>
              <a:t>	</a:t>
            </a:r>
            <a:r>
              <a:rPr lang="en-US" dirty="0"/>
              <a:t>The husband spent all his time and coins on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did the wife’s father tell the husband to do to solve his problem?</a:t>
            </a:r>
          </a:p>
          <a:p>
            <a:pPr marL="0" indent="0">
              <a:buNone/>
            </a:pPr>
            <a:r>
              <a:rPr lang="en-US" dirty="0">
                <a:effectLst/>
              </a:rPr>
              <a:t>	</a:t>
            </a:r>
            <a:r>
              <a:rPr lang="en-US" dirty="0"/>
              <a:t>The wife’s father told the husband ________________.</a:t>
            </a:r>
          </a:p>
          <a:p>
            <a:pPr marL="0" indent="0">
              <a:buNone/>
            </a:pPr>
            <a:endParaRPr lang="en-US" dirty="0">
              <a:effectLst/>
            </a:endParaRPr>
          </a:p>
        </p:txBody>
      </p:sp>
    </p:spTree>
    <p:extLst>
      <p:ext uri="{BB962C8B-B14F-4D97-AF65-F5344CB8AC3E}">
        <p14:creationId xmlns:p14="http://schemas.microsoft.com/office/powerpoint/2010/main" val="3985814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2)</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11</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252854"/>
            <a:ext cx="6528546" cy="288955"/>
          </a:xfrm>
        </p:spPr>
        <p:txBody>
          <a:bodyPr>
            <a:noAutofit/>
          </a:bodyPr>
          <a:lstStyle/>
          <a:p>
            <a:r>
              <a:rPr lang="en-US" b="1" dirty="0">
                <a:effectLst/>
                <a:latin typeface="Arial" panose="020B0604020202020204" pitchFamily="34" charset="0"/>
              </a:rPr>
              <a:t>Part 2</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1540919"/>
            <a:ext cx="6871807" cy="851407"/>
          </a:xfrm>
        </p:spPr>
        <p:txBody>
          <a:bodyPr>
            <a:noAutofit/>
          </a:bodyPr>
          <a:lstStyle/>
          <a:p>
            <a:pPr marL="0" indent="0">
              <a:lnSpc>
                <a:spcPct val="100000"/>
              </a:lnSpc>
              <a:spcBef>
                <a:spcPts val="0"/>
              </a:spcBef>
              <a:buNone/>
            </a:pPr>
            <a:r>
              <a:rPr lang="en-US" sz="1600" b="1" dirty="0"/>
              <a:t>Teacher Reads</a:t>
            </a:r>
            <a:r>
              <a:rPr lang="en-US" sz="1600" dirty="0"/>
              <a:t> Perhaps the husband is about to turn dirt into gold—or</a:t>
            </a:r>
          </a:p>
          <a:p>
            <a:pPr marL="0" indent="0">
              <a:lnSpc>
                <a:spcPct val="100000"/>
              </a:lnSpc>
              <a:spcBef>
                <a:spcPts val="0"/>
              </a:spcBef>
              <a:buNone/>
            </a:pPr>
            <a:r>
              <a:rPr lang="en-US" sz="1600" dirty="0"/>
              <a:t>maybe not. Read on to see what kind of progress he makes.</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2213071"/>
            <a:ext cx="6528547" cy="3666993"/>
          </a:xfrm>
        </p:spPr>
        <p:txBody>
          <a:bodyPr>
            <a:noAutofit/>
          </a:bodyPr>
          <a:lstStyle/>
          <a:p>
            <a:pPr marL="0" indent="457200">
              <a:lnSpc>
                <a:spcPts val="2600"/>
              </a:lnSpc>
              <a:spcBef>
                <a:spcPts val="0"/>
              </a:spcBef>
              <a:buNone/>
            </a:pPr>
            <a:r>
              <a:rPr lang="en-US" sz="1800" dirty="0"/>
              <a:t>The frustrated woman went to her father, seeking his advice. When her father heard the husband’s plan, he asked </a:t>
            </a:r>
            <a:br>
              <a:rPr lang="en-US" sz="1800" dirty="0"/>
            </a:br>
            <a:r>
              <a:rPr lang="en-US" sz="1800" dirty="0"/>
              <a:t>to meet with her husband.</a:t>
            </a:r>
          </a:p>
          <a:p>
            <a:pPr marL="0" indent="457200">
              <a:lnSpc>
                <a:spcPts val="2600"/>
              </a:lnSpc>
              <a:spcBef>
                <a:spcPts val="0"/>
              </a:spcBef>
              <a:buNone/>
            </a:pPr>
            <a:r>
              <a:rPr lang="en-US" sz="1800" dirty="0"/>
              <a:t>When the husband met with his wife’s father, he bowed </a:t>
            </a:r>
            <a:br>
              <a:rPr lang="en-US" sz="1800" dirty="0"/>
            </a:br>
            <a:r>
              <a:rPr lang="en-US" sz="1800" dirty="0"/>
              <a:t>his head low in respect. The husband dreaded being made </a:t>
            </a:r>
            <a:br>
              <a:rPr lang="en-US" sz="1800" dirty="0"/>
            </a:br>
            <a:r>
              <a:rPr lang="en-US" sz="1800" dirty="0"/>
              <a:t>fun of for his dream. But what a surprise! The wife’s father </a:t>
            </a:r>
            <a:br>
              <a:rPr lang="en-US" sz="1800" dirty="0"/>
            </a:br>
            <a:r>
              <a:rPr lang="en-US" sz="1800" dirty="0"/>
              <a:t>told the husband something he did not expect. “When I </a:t>
            </a:r>
            <a:br>
              <a:rPr lang="en-US" sz="1800" dirty="0"/>
            </a:br>
            <a:r>
              <a:rPr lang="en-US" sz="1800" dirty="0"/>
              <a:t>was your age, I also did my best to turn dirt into gold. And </a:t>
            </a:r>
            <a:br>
              <a:rPr lang="en-US" sz="1800" dirty="0"/>
            </a:br>
            <a:r>
              <a:rPr lang="en-US" sz="1800" dirty="0"/>
              <a:t>I almost did it. I was very close, but I needed just one more </a:t>
            </a:r>
            <a:br>
              <a:rPr lang="en-US" sz="1800" dirty="0"/>
            </a:br>
            <a:r>
              <a:rPr lang="en-US" sz="1800" dirty="0"/>
              <a:t>thing.”</a:t>
            </a:r>
          </a:p>
          <a:p>
            <a:pPr marL="0" indent="457200">
              <a:lnSpc>
                <a:spcPts val="2600"/>
              </a:lnSpc>
              <a:spcBef>
                <a:spcPts val="0"/>
              </a:spcBef>
              <a:buNone/>
            </a:pPr>
            <a:endParaRPr lang="en-US" sz="1800" dirty="0"/>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244170"/>
            <a:ext cx="598579" cy="3626061"/>
          </a:xfrm>
        </p:spPr>
        <p:txBody>
          <a:bodyPr>
            <a:noAutofit/>
          </a:bodyPr>
          <a:lstStyle/>
          <a:p>
            <a:r>
              <a:rPr lang="en-US" dirty="0"/>
              <a:t>97</a:t>
            </a:r>
          </a:p>
          <a:p>
            <a:r>
              <a:rPr lang="en-US" dirty="0"/>
              <a:t>106</a:t>
            </a:r>
          </a:p>
          <a:p>
            <a:r>
              <a:rPr lang="en-US" dirty="0"/>
              <a:t>116</a:t>
            </a:r>
          </a:p>
          <a:p>
            <a:r>
              <a:rPr lang="en-US" dirty="0"/>
              <a:t>121</a:t>
            </a:r>
          </a:p>
          <a:p>
            <a:r>
              <a:rPr lang="en-US" dirty="0"/>
              <a:t>131</a:t>
            </a:r>
          </a:p>
          <a:p>
            <a:r>
              <a:rPr lang="en-US" dirty="0"/>
              <a:t>141</a:t>
            </a:r>
          </a:p>
          <a:p>
            <a:r>
              <a:rPr lang="en-US" dirty="0"/>
              <a:t>153</a:t>
            </a:r>
          </a:p>
          <a:p>
            <a:r>
              <a:rPr lang="en-US" dirty="0"/>
              <a:t>162</a:t>
            </a:r>
          </a:p>
          <a:p>
            <a:r>
              <a:rPr lang="en-US" dirty="0"/>
              <a:t>176</a:t>
            </a:r>
          </a:p>
          <a:p>
            <a:r>
              <a:rPr lang="en-US" dirty="0"/>
              <a:t>190</a:t>
            </a:r>
          </a:p>
        </p:txBody>
      </p:sp>
    </p:spTree>
    <p:extLst>
      <p:ext uri="{BB962C8B-B14F-4D97-AF65-F5344CB8AC3E}">
        <p14:creationId xmlns:p14="http://schemas.microsoft.com/office/powerpoint/2010/main" val="2919750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2) </a:t>
            </a:r>
            <a:r>
              <a:rPr lang="en-US" dirty="0">
                <a:latin typeface="Arial" panose="020B0604020202020204" pitchFamily="34" charset="0"/>
                <a:cs typeface="Arial" panose="020B0604020202020204" pitchFamily="34" charset="0"/>
              </a:rPr>
              <a:t>—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12</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956427"/>
            <a:ext cx="6528546" cy="288955"/>
          </a:xfrm>
        </p:spPr>
        <p:txBody>
          <a:bodyPr>
            <a:noAutofit/>
          </a:bodyPr>
          <a:lstStyle/>
          <a:p>
            <a:r>
              <a:rPr lang="en-US" b="1" dirty="0">
                <a:effectLst/>
                <a:latin typeface="Arial" panose="020B0604020202020204" pitchFamily="34" charset="0"/>
              </a:rPr>
              <a:t>Part 2 </a:t>
            </a:r>
            <a:r>
              <a:rPr lang="en-US" b="1" dirty="0"/>
              <a:t>continued</a:t>
            </a:r>
            <a:endParaRPr lang="en-US" dirty="0"/>
          </a:p>
          <a:p>
            <a:endParaRPr lang="en-US" dirty="0">
              <a:effectLst/>
              <a:latin typeface="Arial" panose="020B0604020202020204" pitchFamily="34" charset="0"/>
            </a:endParaRPr>
          </a:p>
          <a:p>
            <a:endParaRPr lang="en-US" dirty="0"/>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302999"/>
            <a:ext cx="6528547" cy="3666993"/>
          </a:xfrm>
        </p:spPr>
        <p:txBody>
          <a:bodyPr>
            <a:noAutofit/>
          </a:bodyPr>
          <a:lstStyle/>
          <a:p>
            <a:pPr marL="0" indent="457200">
              <a:lnSpc>
                <a:spcPts val="2600"/>
              </a:lnSpc>
              <a:spcBef>
                <a:spcPts val="0"/>
              </a:spcBef>
              <a:buNone/>
            </a:pPr>
            <a:r>
              <a:rPr lang="en-US" sz="1800" dirty="0"/>
              <a:t>The husband said in an eager voice, “I am very close, too. What is the one thing you needed?”</a:t>
            </a:r>
          </a:p>
          <a:p>
            <a:pPr marL="0" indent="457200">
              <a:lnSpc>
                <a:spcPts val="2600"/>
              </a:lnSpc>
              <a:spcBef>
                <a:spcPts val="0"/>
              </a:spcBef>
              <a:buNone/>
            </a:pPr>
            <a:r>
              <a:rPr lang="en-US" sz="1800" dirty="0"/>
              <a:t>The wife’s father sighed, “I needed </a:t>
            </a:r>
            <a:r>
              <a:rPr lang="en-US" sz="1800" b="1" dirty="0"/>
              <a:t>banana</a:t>
            </a:r>
            <a:r>
              <a:rPr lang="en-US" sz="1800" dirty="0"/>
              <a:t> powder. </a:t>
            </a:r>
            <a:br>
              <a:rPr lang="en-US" sz="1800" dirty="0"/>
            </a:br>
            <a:r>
              <a:rPr lang="en-US" sz="1800" dirty="0"/>
              <a:t>But that would take too much work for me now.”</a:t>
            </a:r>
          </a:p>
          <a:p>
            <a:pPr marL="0" indent="457200">
              <a:lnSpc>
                <a:spcPts val="2600"/>
              </a:lnSpc>
              <a:spcBef>
                <a:spcPts val="0"/>
              </a:spcBef>
              <a:buNone/>
            </a:pPr>
            <a:r>
              <a:rPr lang="en-US" sz="1800" dirty="0"/>
              <a:t>“But I can do it,” said the husband. “Tell me how.”</a:t>
            </a:r>
          </a:p>
          <a:p>
            <a:pPr marL="0" indent="457200">
              <a:lnSpc>
                <a:spcPts val="2600"/>
              </a:lnSpc>
              <a:spcBef>
                <a:spcPts val="0"/>
              </a:spcBef>
              <a:buNone/>
            </a:pPr>
            <a:r>
              <a:rPr lang="en-US" sz="1800" dirty="0"/>
              <a:t>The wife’s father explained what to do. “To change dirt</a:t>
            </a:r>
            <a:br>
              <a:rPr lang="en-US" sz="1800" dirty="0"/>
            </a:br>
            <a:r>
              <a:rPr lang="en-US" sz="1800" dirty="0"/>
              <a:t>into gold, you will need banana powder. This is how you </a:t>
            </a:r>
            <a:br>
              <a:rPr lang="en-US" sz="1800" dirty="0"/>
            </a:br>
            <a:r>
              <a:rPr lang="en-US" sz="1800" dirty="0"/>
              <a:t>make it. First, you must grow your own banana plants. </a:t>
            </a:r>
            <a:br>
              <a:rPr lang="en-US" sz="1800" dirty="0"/>
            </a:br>
            <a:r>
              <a:rPr lang="en-US" sz="1800" dirty="0"/>
              <a:t>When the plants reach full size, collect the leaves from the banana trees. Then, crush the banana leaves into powder.”</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334098"/>
            <a:ext cx="598579" cy="3626061"/>
          </a:xfrm>
        </p:spPr>
        <p:txBody>
          <a:bodyPr>
            <a:noAutofit/>
          </a:bodyPr>
          <a:lstStyle/>
          <a:p>
            <a:r>
              <a:rPr lang="en-US" dirty="0"/>
              <a:t>192</a:t>
            </a:r>
          </a:p>
          <a:p>
            <a:r>
              <a:rPr lang="en-US" dirty="0"/>
              <a:t>204</a:t>
            </a:r>
          </a:p>
          <a:p>
            <a:r>
              <a:rPr lang="en-US" dirty="0"/>
              <a:t>211</a:t>
            </a:r>
          </a:p>
          <a:p>
            <a:r>
              <a:rPr lang="en-US" dirty="0"/>
              <a:t>219</a:t>
            </a:r>
          </a:p>
          <a:p>
            <a:r>
              <a:rPr lang="en-US" dirty="0"/>
              <a:t>229</a:t>
            </a:r>
          </a:p>
          <a:p>
            <a:r>
              <a:rPr lang="en-US" dirty="0"/>
              <a:t>240</a:t>
            </a:r>
          </a:p>
          <a:p>
            <a:r>
              <a:rPr lang="en-US" dirty="0"/>
              <a:t>250</a:t>
            </a:r>
          </a:p>
          <a:p>
            <a:r>
              <a:rPr lang="en-US" dirty="0"/>
              <a:t>261</a:t>
            </a:r>
          </a:p>
          <a:p>
            <a:r>
              <a:rPr lang="en-US" dirty="0"/>
              <a:t>271</a:t>
            </a:r>
          </a:p>
          <a:p>
            <a:r>
              <a:rPr lang="en-US" dirty="0"/>
              <a:t>282</a:t>
            </a:r>
          </a:p>
        </p:txBody>
      </p:sp>
    </p:spTree>
    <p:extLst>
      <p:ext uri="{BB962C8B-B14F-4D97-AF65-F5344CB8AC3E}">
        <p14:creationId xmlns:p14="http://schemas.microsoft.com/office/powerpoint/2010/main" val="3235803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6C9B2EB6-F61F-F6A1-644C-FE89FEE7A1CE}"/>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Comprehension Questions Part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13</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Who did the wife go to for advice about her husband’s problem?</a:t>
            </a:r>
            <a:endParaRPr lang="en-US" b="1" dirty="0">
              <a:effectLst/>
            </a:endParaRPr>
          </a:p>
          <a:p>
            <a:pPr marL="0" indent="0">
              <a:buNone/>
            </a:pPr>
            <a:r>
              <a:rPr lang="en-US" dirty="0">
                <a:effectLst/>
              </a:rPr>
              <a:t>	</a:t>
            </a:r>
            <a:r>
              <a:rPr lang="en-US" dirty="0"/>
              <a:t>To get advice, the wife went to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How did the wife’s father surprise the husband when they met?</a:t>
            </a:r>
            <a:endParaRPr lang="en-US" b="1" dirty="0">
              <a:effectLst/>
            </a:endParaRPr>
          </a:p>
          <a:p>
            <a:pPr marL="0" indent="0">
              <a:buNone/>
            </a:pPr>
            <a:r>
              <a:rPr lang="en-US" dirty="0">
                <a:effectLst/>
              </a:rPr>
              <a:t>	</a:t>
            </a:r>
            <a:r>
              <a:rPr lang="en-US" dirty="0"/>
              <a:t>The wife’s father surprised the husband by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did the wife’s father tell the husband to do to solve his problem?</a:t>
            </a:r>
          </a:p>
          <a:p>
            <a:pPr marL="0" indent="0">
              <a:buNone/>
            </a:pPr>
            <a:r>
              <a:rPr lang="en-US" dirty="0">
                <a:effectLst/>
              </a:rPr>
              <a:t>	</a:t>
            </a:r>
            <a:r>
              <a:rPr lang="en-US" dirty="0"/>
              <a:t>The wife’s father told the husband ________________.</a:t>
            </a:r>
          </a:p>
          <a:p>
            <a:pPr marL="0" indent="0">
              <a:buNone/>
            </a:pPr>
            <a:endParaRPr lang="en-US" dirty="0">
              <a:effectLst/>
            </a:endParaRPr>
          </a:p>
        </p:txBody>
      </p:sp>
    </p:spTree>
    <p:extLst>
      <p:ext uri="{BB962C8B-B14F-4D97-AF65-F5344CB8AC3E}">
        <p14:creationId xmlns:p14="http://schemas.microsoft.com/office/powerpoint/2010/main" val="59781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3)</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14</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178447"/>
            <a:ext cx="6528546" cy="288955"/>
          </a:xfrm>
        </p:spPr>
        <p:txBody>
          <a:bodyPr>
            <a:noAutofit/>
          </a:bodyPr>
          <a:lstStyle/>
          <a:p>
            <a:r>
              <a:rPr lang="en-US" b="1" dirty="0">
                <a:effectLst/>
                <a:latin typeface="Arial" panose="020B0604020202020204" pitchFamily="34" charset="0"/>
              </a:rPr>
              <a:t>Part 3</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1466513"/>
            <a:ext cx="6842309" cy="818824"/>
          </a:xfrm>
        </p:spPr>
        <p:txBody>
          <a:bodyPr>
            <a:noAutofit/>
          </a:bodyPr>
          <a:lstStyle/>
          <a:p>
            <a:pPr marL="0" indent="0">
              <a:lnSpc>
                <a:spcPct val="100000"/>
              </a:lnSpc>
              <a:spcBef>
                <a:spcPts val="0"/>
              </a:spcBef>
              <a:buNone/>
            </a:pPr>
            <a:r>
              <a:rPr lang="en-US" sz="1600" b="1" dirty="0"/>
              <a:t>Teacher Reads</a:t>
            </a:r>
            <a:r>
              <a:rPr lang="en-US" sz="1600" dirty="0"/>
              <a:t> Maybe the husband will take the idea from his wife’s</a:t>
            </a:r>
          </a:p>
          <a:p>
            <a:pPr marL="0" indent="0">
              <a:lnSpc>
                <a:spcPct val="100000"/>
              </a:lnSpc>
              <a:spcBef>
                <a:spcPts val="0"/>
              </a:spcBef>
              <a:buNone/>
            </a:pPr>
            <a:r>
              <a:rPr lang="en-US" sz="1600" dirty="0"/>
              <a:t>father seriously, and maybe not. Find out what happens at the end of</a:t>
            </a:r>
          </a:p>
          <a:p>
            <a:pPr marL="0" indent="0">
              <a:lnSpc>
                <a:spcPct val="100000"/>
              </a:lnSpc>
              <a:spcBef>
                <a:spcPts val="0"/>
              </a:spcBef>
              <a:buNone/>
            </a:pPr>
            <a:r>
              <a:rPr lang="en-US" sz="1600" dirty="0"/>
              <a:t>this folktale and see if a lesson is learned.</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2351480"/>
            <a:ext cx="6528547" cy="3532486"/>
          </a:xfrm>
        </p:spPr>
        <p:txBody>
          <a:bodyPr>
            <a:noAutofit/>
          </a:bodyPr>
          <a:lstStyle/>
          <a:p>
            <a:pPr marL="0" indent="457200">
              <a:lnSpc>
                <a:spcPts val="2600"/>
              </a:lnSpc>
              <a:spcBef>
                <a:spcPts val="0"/>
              </a:spcBef>
              <a:buNone/>
            </a:pPr>
            <a:r>
              <a:rPr lang="en-US" sz="1800" dirty="0"/>
              <a:t>The husband knew that it would take many banana plants to get enough leaves to make the banana powder. So he went to work, planting and tending the banana plants. When </a:t>
            </a:r>
            <a:br>
              <a:rPr lang="en-US" sz="1800" dirty="0"/>
            </a:br>
            <a:r>
              <a:rPr lang="en-US" sz="1800" dirty="0"/>
              <a:t>the plants reached full size, he picked the banana leaves, crushed them, and saved the powder. It took a long time to </a:t>
            </a:r>
            <a:br>
              <a:rPr lang="en-US" sz="1800" dirty="0"/>
            </a:br>
            <a:r>
              <a:rPr lang="en-US" sz="1800" dirty="0"/>
              <a:t>get enough banana powder because not much powder came from each plant.</a:t>
            </a:r>
          </a:p>
          <a:p>
            <a:pPr marL="0" indent="457200">
              <a:lnSpc>
                <a:spcPts val="2600"/>
              </a:lnSpc>
              <a:spcBef>
                <a:spcPts val="0"/>
              </a:spcBef>
              <a:buNone/>
            </a:pPr>
            <a:r>
              <a:rPr lang="en-US" sz="1800" dirty="0"/>
              <a:t>After a few years, the husband thought he had enough banana leaf powder. He rushed with his wife to her father’s</a:t>
            </a:r>
          </a:p>
          <a:p>
            <a:pPr marL="0" indent="457200">
              <a:lnSpc>
                <a:spcPts val="2600"/>
              </a:lnSpc>
              <a:spcBef>
                <a:spcPts val="0"/>
              </a:spcBef>
              <a:buNone/>
            </a:pPr>
            <a:endParaRPr lang="en-US" sz="1800" dirty="0"/>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344893"/>
            <a:ext cx="598579" cy="3739291"/>
          </a:xfrm>
        </p:spPr>
        <p:txBody>
          <a:bodyPr>
            <a:noAutofit/>
          </a:bodyPr>
          <a:lstStyle/>
          <a:p>
            <a:r>
              <a:rPr lang="en-US" dirty="0"/>
              <a:t>291</a:t>
            </a:r>
          </a:p>
          <a:p>
            <a:r>
              <a:rPr lang="en-US" dirty="0"/>
              <a:t>301</a:t>
            </a:r>
          </a:p>
          <a:p>
            <a:r>
              <a:rPr lang="en-US" dirty="0"/>
              <a:t>313</a:t>
            </a:r>
          </a:p>
          <a:p>
            <a:r>
              <a:rPr lang="en-US" dirty="0"/>
              <a:t>322</a:t>
            </a:r>
          </a:p>
          <a:p>
            <a:r>
              <a:rPr lang="en-US" dirty="0"/>
              <a:t>332</a:t>
            </a:r>
          </a:p>
          <a:p>
            <a:r>
              <a:rPr lang="en-US" dirty="0"/>
              <a:t>344</a:t>
            </a:r>
          </a:p>
          <a:p>
            <a:r>
              <a:rPr lang="en-US" dirty="0"/>
              <a:t>353</a:t>
            </a:r>
          </a:p>
          <a:p>
            <a:r>
              <a:rPr lang="en-US" dirty="0"/>
              <a:t>356</a:t>
            </a:r>
          </a:p>
          <a:p>
            <a:r>
              <a:rPr lang="en-US" dirty="0"/>
              <a:t>366</a:t>
            </a:r>
          </a:p>
        </p:txBody>
      </p:sp>
    </p:spTree>
    <p:extLst>
      <p:ext uri="{BB962C8B-B14F-4D97-AF65-F5344CB8AC3E}">
        <p14:creationId xmlns:p14="http://schemas.microsoft.com/office/powerpoint/2010/main" val="3716757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3) </a:t>
            </a:r>
            <a:r>
              <a:rPr lang="en-US" dirty="0">
                <a:latin typeface="Arial" panose="020B0604020202020204" pitchFamily="34" charset="0"/>
                <a:cs typeface="Arial" panose="020B0604020202020204" pitchFamily="34" charset="0"/>
              </a:rPr>
              <a:t>—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15</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936999"/>
            <a:ext cx="6528546" cy="288955"/>
          </a:xfrm>
        </p:spPr>
        <p:txBody>
          <a:bodyPr>
            <a:noAutofit/>
          </a:bodyPr>
          <a:lstStyle/>
          <a:p>
            <a:r>
              <a:rPr lang="en-US" b="1" dirty="0">
                <a:effectLst/>
                <a:latin typeface="Arial" panose="020B0604020202020204" pitchFamily="34" charset="0"/>
              </a:rPr>
              <a:t>Part 3 </a:t>
            </a:r>
            <a:r>
              <a:rPr lang="en-US" b="1" dirty="0"/>
              <a:t>continued</a:t>
            </a:r>
            <a:endParaRPr lang="en-US" dirty="0"/>
          </a:p>
          <a:p>
            <a:endParaRPr lang="en-US" dirty="0">
              <a:effectLst/>
              <a:latin typeface="Arial" panose="020B0604020202020204" pitchFamily="34" charset="0"/>
            </a:endParaRPr>
          </a:p>
          <a:p>
            <a:endParaRPr lang="en-US" dirty="0"/>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318150"/>
            <a:ext cx="6528547" cy="4017269"/>
          </a:xfrm>
        </p:spPr>
        <p:txBody>
          <a:bodyPr>
            <a:noAutofit/>
          </a:bodyPr>
          <a:lstStyle/>
          <a:p>
            <a:pPr marL="0" indent="0">
              <a:lnSpc>
                <a:spcPts val="2600"/>
              </a:lnSpc>
              <a:spcBef>
                <a:spcPts val="0"/>
              </a:spcBef>
              <a:buNone/>
            </a:pPr>
            <a:r>
              <a:rPr lang="en-US" sz="1800" dirty="0"/>
              <a:t>house. The husband showed his wife’s father the powder. But instead of asking the husband about the powder, </a:t>
            </a:r>
            <a:br>
              <a:rPr lang="en-US" sz="1800" dirty="0"/>
            </a:br>
            <a:r>
              <a:rPr lang="en-US" sz="1800" dirty="0"/>
              <a:t>the wife’s father asked her, “What did you do with all </a:t>
            </a:r>
            <a:br>
              <a:rPr lang="en-US" sz="1800" dirty="0"/>
            </a:br>
            <a:r>
              <a:rPr lang="en-US" sz="1800" dirty="0"/>
              <a:t>the bananas?” </a:t>
            </a:r>
          </a:p>
          <a:p>
            <a:pPr marL="0" indent="457200">
              <a:lnSpc>
                <a:spcPts val="2600"/>
              </a:lnSpc>
              <a:spcBef>
                <a:spcPts val="0"/>
              </a:spcBef>
              <a:buNone/>
            </a:pPr>
            <a:r>
              <a:rPr lang="en-US" sz="1800" dirty="0"/>
              <a:t>“I sold them at the market,” she said. “This is what I </a:t>
            </a:r>
            <a:br>
              <a:rPr lang="en-US" sz="1800" dirty="0"/>
            </a:br>
            <a:r>
              <a:rPr lang="en-US" sz="1800" dirty="0"/>
              <a:t>saved.” She set down a sack of gold coins. Her father set </a:t>
            </a:r>
            <a:br>
              <a:rPr lang="en-US" sz="1800" dirty="0"/>
            </a:br>
            <a:r>
              <a:rPr lang="en-US" sz="1800" dirty="0"/>
              <a:t>down a handful of dirt next to the coins. Her father said to </a:t>
            </a:r>
            <a:br>
              <a:rPr lang="en-US" sz="1800" dirty="0"/>
            </a:br>
            <a:r>
              <a:rPr lang="en-US" sz="1800" dirty="0"/>
              <a:t>the husband, “Do you see? You have turned the dirt of your banana farm into gold!”</a:t>
            </a:r>
          </a:p>
          <a:p>
            <a:pPr marL="0" indent="457200">
              <a:lnSpc>
                <a:spcPts val="2600"/>
              </a:lnSpc>
              <a:spcBef>
                <a:spcPts val="0"/>
              </a:spcBef>
              <a:buNone/>
            </a:pPr>
            <a:endParaRPr lang="en-US" sz="1800" dirty="0"/>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311564"/>
            <a:ext cx="598579" cy="4252455"/>
          </a:xfrm>
        </p:spPr>
        <p:txBody>
          <a:bodyPr>
            <a:noAutofit/>
          </a:bodyPr>
          <a:lstStyle/>
          <a:p>
            <a:r>
              <a:rPr lang="en-US" dirty="0"/>
              <a:t>377</a:t>
            </a:r>
          </a:p>
          <a:p>
            <a:r>
              <a:rPr lang="en-US" dirty="0"/>
              <a:t>386</a:t>
            </a:r>
          </a:p>
          <a:p>
            <a:r>
              <a:rPr lang="en-US" dirty="0"/>
              <a:t>395</a:t>
            </a:r>
          </a:p>
          <a:p>
            <a:r>
              <a:rPr lang="en-US" dirty="0"/>
              <a:t>406</a:t>
            </a:r>
          </a:p>
          <a:p>
            <a:r>
              <a:rPr lang="en-US" dirty="0"/>
              <a:t>408</a:t>
            </a:r>
          </a:p>
          <a:p>
            <a:r>
              <a:rPr lang="en-US" dirty="0"/>
              <a:t>420</a:t>
            </a:r>
          </a:p>
          <a:p>
            <a:r>
              <a:rPr lang="en-US" dirty="0"/>
              <a:t>432</a:t>
            </a:r>
          </a:p>
          <a:p>
            <a:r>
              <a:rPr lang="en-US" dirty="0"/>
              <a:t>445</a:t>
            </a:r>
          </a:p>
          <a:p>
            <a:r>
              <a:rPr lang="en-US" dirty="0"/>
              <a:t>457</a:t>
            </a:r>
          </a:p>
          <a:p>
            <a:r>
              <a:rPr lang="en-US" dirty="0"/>
              <a:t>461</a:t>
            </a:r>
          </a:p>
        </p:txBody>
      </p:sp>
    </p:spTree>
    <p:extLst>
      <p:ext uri="{BB962C8B-B14F-4D97-AF65-F5344CB8AC3E}">
        <p14:creationId xmlns:p14="http://schemas.microsoft.com/office/powerpoint/2010/main" val="596410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6C9B2EB6-F61F-F6A1-644C-FE89FEE7A1CE}"/>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Comprehension Questions Part 3</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16</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After meeting with his wife’s father, what did the husband do?</a:t>
            </a:r>
            <a:endParaRPr lang="en-US" b="1" dirty="0">
              <a:effectLst/>
            </a:endParaRPr>
          </a:p>
          <a:p>
            <a:pPr marL="0" indent="0">
              <a:buNone/>
            </a:pPr>
            <a:r>
              <a:rPr lang="en-US" dirty="0">
                <a:effectLst/>
              </a:rPr>
              <a:t>	</a:t>
            </a:r>
            <a:r>
              <a:rPr lang="en-US" dirty="0"/>
              <a:t>After meeting with his wife’s father, the husband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How did the husband and wife solve the problem of turning dirt into gold?</a:t>
            </a:r>
            <a:endParaRPr lang="en-US" b="1" dirty="0">
              <a:effectLst/>
            </a:endParaRPr>
          </a:p>
          <a:p>
            <a:pPr marL="0" indent="0">
              <a:buNone/>
            </a:pPr>
            <a:r>
              <a:rPr lang="en-US" dirty="0">
                <a:effectLst/>
              </a:rPr>
              <a:t>	</a:t>
            </a:r>
            <a:r>
              <a:rPr lang="en-US" dirty="0"/>
              <a:t>The husband and wife solved the problem of turning dirt into gold by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endParaRPr lang="en-US" dirty="0">
              <a:effectLst/>
            </a:endParaRPr>
          </a:p>
        </p:txBody>
      </p:sp>
    </p:spTree>
    <p:extLst>
      <p:ext uri="{BB962C8B-B14F-4D97-AF65-F5344CB8AC3E}">
        <p14:creationId xmlns:p14="http://schemas.microsoft.com/office/powerpoint/2010/main" val="3917174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74DEB105-4F56-5710-1635-7604A4E35176}"/>
              </a:ext>
            </a:extLst>
          </p:cNvPr>
          <p:cNvSpPr txBox="1">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gn="l" defTabSz="914400" rtl="0" eaLnBrk="1" latinLnBrk="0" hangingPunct="1">
              <a:lnSpc>
                <a:spcPts val="2100"/>
              </a:lnSpc>
              <a:spcBef>
                <a:spcPts val="0"/>
              </a:spcBef>
              <a:buFont typeface="+mj-lt"/>
              <a:buNone/>
              <a:defRPr sz="18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en-US" dirty="0"/>
              <a:t>Picture Match</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17</a:t>
            </a:fld>
            <a:endParaRPr lang="en-US"/>
          </a:p>
        </p:txBody>
      </p:sp>
      <p:pic>
        <p:nvPicPr>
          <p:cNvPr id="13" name="Picture 3" descr="The husband and his wife's father are having a conversation in the garden.">
            <a:extLst>
              <a:ext uri="{FF2B5EF4-FFF2-40B4-BE49-F238E27FC236}">
                <a16:creationId xmlns:a16="http://schemas.microsoft.com/office/drawing/2014/main" id="{678FE833-6763-0749-8A33-040379A90C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202" y="2654832"/>
            <a:ext cx="276225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a:extLst>
              <a:ext uri="{FF2B5EF4-FFF2-40B4-BE49-F238E27FC236}">
                <a16:creationId xmlns:a16="http://schemas.microsoft.com/office/drawing/2014/main" id="{FC6B19D1-AEA1-63A6-6632-D73C1D5B4D57}"/>
              </a:ext>
            </a:extLst>
          </p:cNvPr>
          <p:cNvSpPr txBox="1"/>
          <p:nvPr/>
        </p:nvSpPr>
        <p:spPr>
          <a:xfrm>
            <a:off x="566652" y="5553765"/>
            <a:ext cx="3181351"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15" name="Picture 4" descr="The husband, his wife, and his wife's father are in a room having a conversation. The husband is squating beside two pots.">
            <a:extLst>
              <a:ext uri="{FF2B5EF4-FFF2-40B4-BE49-F238E27FC236}">
                <a16:creationId xmlns:a16="http://schemas.microsoft.com/office/drawing/2014/main" id="{FA0850F9-49B7-504A-A2A6-D8E0D323D0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7069" y="2735795"/>
            <a:ext cx="2667000"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a16="http://schemas.microsoft.com/office/drawing/2014/main" id="{24935AB3-1300-5B2E-26AD-D9BF5C3BF37B}"/>
              </a:ext>
            </a:extLst>
          </p:cNvPr>
          <p:cNvSpPr txBox="1"/>
          <p:nvPr/>
        </p:nvSpPr>
        <p:spPr>
          <a:xfrm>
            <a:off x="4119714" y="5548593"/>
            <a:ext cx="3065206"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17" name="Picture 5" descr="The husband is cultivating and caring for the banana plants. His wife is looking at him.">
            <a:extLst>
              <a:ext uri="{FF2B5EF4-FFF2-40B4-BE49-F238E27FC236}">
                <a16:creationId xmlns:a16="http://schemas.microsoft.com/office/drawing/2014/main" id="{0DC467CE-0D7D-1542-BE54-48BF63569D4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4395" y="2754844"/>
            <a:ext cx="2714625"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Box 19">
            <a:extLst>
              <a:ext uri="{FF2B5EF4-FFF2-40B4-BE49-F238E27FC236}">
                <a16:creationId xmlns:a16="http://schemas.microsoft.com/office/drawing/2014/main" id="{F7827D7F-6DEE-C6CA-29AA-D67FEA9DCF28}"/>
              </a:ext>
            </a:extLst>
          </p:cNvPr>
          <p:cNvSpPr txBox="1"/>
          <p:nvPr/>
        </p:nvSpPr>
        <p:spPr>
          <a:xfrm>
            <a:off x="7535333" y="5544116"/>
            <a:ext cx="3162300"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spTree>
    <p:extLst>
      <p:ext uri="{BB962C8B-B14F-4D97-AF65-F5344CB8AC3E}">
        <p14:creationId xmlns:p14="http://schemas.microsoft.com/office/powerpoint/2010/main" val="222292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(K) Part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18</a:t>
            </a:fld>
            <a:endParaRPr lang="en-US" dirty="0"/>
          </a:p>
        </p:txBody>
      </p:sp>
      <p:sp>
        <p:nvSpPr>
          <p:cNvPr id="15" name="Rounded Rectangle 1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6" y="1180953"/>
            <a:ext cx="3017520" cy="430887"/>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TextBox 15">
            <a:extLst>
              <a:ext uri="{FF2B5EF4-FFF2-40B4-BE49-F238E27FC236}">
                <a16:creationId xmlns:a16="http://schemas.microsoft.com/office/drawing/2014/main" id="{A8332E2A-854C-DAEC-4246-9D95CB7DBD2A}"/>
              </a:ext>
            </a:extLst>
          </p:cNvPr>
          <p:cNvSpPr txBox="1">
            <a:spLocks/>
          </p:cNvSpPr>
          <p:nvPr/>
        </p:nvSpPr>
        <p:spPr>
          <a:xfrm>
            <a:off x="773263" y="1180953"/>
            <a:ext cx="3017523" cy="446616"/>
          </a:xfrm>
          <a:prstGeom prst="rect">
            <a:avLst/>
          </a:prstGeom>
          <a:noFill/>
        </p:spPr>
        <p:txBody>
          <a:bodyPr wrap="square" rtlCol="0">
            <a:noAutofit/>
          </a:bodyPr>
          <a:lstStyle/>
          <a:p>
            <a:pPr lvl="0">
              <a:defRPr/>
            </a:pPr>
            <a:r>
              <a:rPr lang="en-US" sz="2200" b="1" dirty="0">
                <a:solidFill>
                  <a:schemeClr val="bg1"/>
                </a:solidFill>
                <a:latin typeface="Arial" panose="020B0604020202020204" pitchFamily="34" charset="0"/>
                <a:cs typeface="Arial" panose="020B0604020202020204" pitchFamily="34" charset="0"/>
              </a:rPr>
              <a:t>Independent Practice</a:t>
            </a:r>
            <a:endPar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4"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8" y="1789805"/>
            <a:ext cx="10191751" cy="1012767"/>
          </a:xfrm>
        </p:spPr>
        <p:txBody>
          <a:bodyPr>
            <a:noAutofit/>
          </a:bodyPr>
          <a:lstStyle/>
          <a:p>
            <a:pPr>
              <a:buFont typeface="+mj-lt"/>
              <a:buAutoNum type="alphaUcPeriod" startAt="11"/>
            </a:pPr>
            <a:r>
              <a:rPr lang="en-US" b="1" dirty="0"/>
              <a:t>Text Comprehension </a:t>
            </a:r>
            <a:r>
              <a:rPr lang="en-US" dirty="0"/>
              <a:t>Read each question. Think of the answer or look back </a:t>
            </a:r>
            <a:br>
              <a:rPr lang="en-US" dirty="0"/>
            </a:br>
            <a:r>
              <a:rPr lang="en-US" dirty="0"/>
              <a:t>at the text. Fill in the blank. Be sure the sentence makes sense.</a:t>
            </a:r>
          </a:p>
        </p:txBody>
      </p:sp>
      <p:sp>
        <p:nvSpPr>
          <p:cNvPr id="7"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2784087"/>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6FB8406-8864-6C3F-0D1F-3C57D776F9E6}"/>
              </a:ext>
            </a:extLst>
          </p:cNvPr>
          <p:cNvSpPr txBox="1"/>
          <p:nvPr/>
        </p:nvSpPr>
        <p:spPr>
          <a:xfrm>
            <a:off x="762000" y="266616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1</a:t>
            </a:r>
          </a:p>
        </p:txBody>
      </p:sp>
      <p:sp>
        <p:nvSpPr>
          <p:cNvPr id="9" name="TextBox 8">
            <a:extLst>
              <a:ext uri="{FF2B5EF4-FFF2-40B4-BE49-F238E27FC236}">
                <a16:creationId xmlns:a16="http://schemas.microsoft.com/office/drawing/2014/main" id="{09B3B8E3-ED8F-D6F9-ABD6-39E8F0C55458}"/>
              </a:ext>
            </a:extLst>
          </p:cNvPr>
          <p:cNvSpPr txBox="1"/>
          <p:nvPr/>
        </p:nvSpPr>
        <p:spPr>
          <a:xfrm>
            <a:off x="762000" y="3008609"/>
            <a:ext cx="10363200" cy="3320499"/>
          </a:xfrm>
          <a:prstGeom prst="rect">
            <a:avLst/>
          </a:prstGeom>
          <a:noFill/>
        </p:spPr>
        <p:txBody>
          <a:bodyPr wrap="square" lIns="0" rIns="0">
            <a:noAutofit/>
          </a:bodyPr>
          <a:lstStyle/>
          <a:p>
            <a:pPr marL="0" lvl="1">
              <a:lnSpc>
                <a:spcPct val="150000"/>
              </a:lnSpc>
            </a:pPr>
            <a:r>
              <a:rPr lang="en-US" sz="2200" b="1" dirty="0">
                <a:latin typeface="Arial" panose="020B0604020202020204" pitchFamily="34" charset="0"/>
                <a:cs typeface="Arial" panose="020B0604020202020204" pitchFamily="34" charset="0"/>
              </a:rPr>
              <a:t>1. WHO </a:t>
            </a:r>
            <a:r>
              <a:rPr lang="en-US" sz="2200" dirty="0">
                <a:latin typeface="Arial" panose="020B0604020202020204" pitchFamily="34" charset="0"/>
                <a:cs typeface="Arial" panose="020B0604020202020204" pitchFamily="34" charset="0"/>
              </a:rPr>
              <a:t>are the two people in this part of the folktale?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two people in this part of the folktale are _________________________</a:t>
            </a:r>
          </a:p>
          <a:p>
            <a:pPr marL="0" lvl="1">
              <a:lnSpc>
                <a:spcPct val="150000"/>
              </a:lnSpc>
            </a:pPr>
            <a:r>
              <a:rPr lang="en-US" sz="2200" b="1" dirty="0">
                <a:latin typeface="Arial" panose="020B0604020202020204" pitchFamily="34" charset="0"/>
                <a:cs typeface="Arial" panose="020B0604020202020204" pitchFamily="34" charset="0"/>
              </a:rPr>
              <a:t>2. WHAT </a:t>
            </a:r>
            <a:r>
              <a:rPr lang="en-US" sz="2200" dirty="0">
                <a:latin typeface="Arial" panose="020B0604020202020204" pitchFamily="34" charset="0"/>
                <a:cs typeface="Arial" panose="020B0604020202020204" pitchFamily="34" charset="0"/>
              </a:rPr>
              <a:t>did the husband spend all his time and coins on?</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husband spent all his time and coins on ____________________________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_______________________________________________________________.</a:t>
            </a:r>
          </a:p>
        </p:txBody>
      </p:sp>
    </p:spTree>
    <p:extLst>
      <p:ext uri="{BB962C8B-B14F-4D97-AF65-F5344CB8AC3E}">
        <p14:creationId xmlns:p14="http://schemas.microsoft.com/office/powerpoint/2010/main" val="1408247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Independent Practice (K) Part 1—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19</a:t>
            </a:fld>
            <a:endParaRPr lang="en-US" dirty="0"/>
          </a:p>
        </p:txBody>
      </p:sp>
      <p:sp>
        <p:nvSpPr>
          <p:cNvPr id="10" name="TextBox 9">
            <a:extLst>
              <a:ext uri="{FF2B5EF4-FFF2-40B4-BE49-F238E27FC236}">
                <a16:creationId xmlns:a16="http://schemas.microsoft.com/office/drawing/2014/main" id="{09B3B8E3-ED8F-D6F9-ABD6-39E8F0C55458}"/>
              </a:ext>
            </a:extLst>
          </p:cNvPr>
          <p:cNvSpPr txBox="1"/>
          <p:nvPr/>
        </p:nvSpPr>
        <p:spPr>
          <a:xfrm>
            <a:off x="762000" y="885958"/>
            <a:ext cx="10363200" cy="4011465"/>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3. WHAT </a:t>
            </a:r>
            <a:r>
              <a:rPr lang="en-US" sz="2200" dirty="0">
                <a:latin typeface="Arial" panose="020B0604020202020204" pitchFamily="34" charset="0"/>
                <a:cs typeface="Arial" panose="020B0604020202020204" pitchFamily="34" charset="0"/>
              </a:rPr>
              <a:t>problem did the husband and wife have?</a:t>
            </a:r>
          </a:p>
          <a:p>
            <a:pPr marL="0" lvl="1">
              <a:lnSpc>
                <a:spcPct val="150000"/>
              </a:lnSpc>
              <a:spcAft>
                <a:spcPts val="1200"/>
              </a:spcAft>
            </a:pPr>
            <a:r>
              <a:rPr lang="en-US" sz="2200" b="1" dirty="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The problem was ______________________________________________.</a:t>
            </a:r>
          </a:p>
        </p:txBody>
      </p:sp>
    </p:spTree>
    <p:extLst>
      <p:ext uri="{BB962C8B-B14F-4D97-AF65-F5344CB8AC3E}">
        <p14:creationId xmlns:p14="http://schemas.microsoft.com/office/powerpoint/2010/main" val="18268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(B)</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2</a:t>
            </a:fld>
            <a:endParaRPr lang="en-US" dirty="0"/>
          </a:p>
        </p:txBody>
      </p:sp>
      <p:sp>
        <p:nvSpPr>
          <p:cNvPr id="6" name="Rounded Rectangle 5">
            <a:extLst>
              <a:ext uri="{FF2B5EF4-FFF2-40B4-BE49-F238E27FC236}">
                <a16:creationId xmlns:a16="http://schemas.microsoft.com/office/drawing/2014/main" id="{2B4D2D30-831D-7DF2-5863-4C4C000048A3}"/>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TextBox 6">
            <a:extLst>
              <a:ext uri="{FF2B5EF4-FFF2-40B4-BE49-F238E27FC236}">
                <a16:creationId xmlns:a16="http://schemas.microsoft.com/office/drawing/2014/main" id="{FF70309D-44E8-3332-5283-F1CD4E27A03E}"/>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Words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809454"/>
            <a:ext cx="10668000" cy="3470337"/>
          </a:xfrm>
        </p:spPr>
        <p:txBody>
          <a:bodyPr>
            <a:noAutofit/>
          </a:bodyPr>
          <a:lstStyle/>
          <a:p>
            <a:pPr>
              <a:buFont typeface="+mj-lt"/>
              <a:buAutoNum type="alphaUcPeriod" startAt="2"/>
            </a:pPr>
            <a:r>
              <a:rPr lang="en-US" b="1" dirty="0"/>
              <a:t>New Words </a:t>
            </a:r>
            <a:r>
              <a:rPr lang="en-US" dirty="0"/>
              <a:t>Say the usual sound. Read the word. If it isn’t a real word, </a:t>
            </a:r>
            <a:br>
              <a:rPr lang="en-US" dirty="0"/>
            </a:br>
            <a:r>
              <a:rPr lang="en-US" dirty="0"/>
              <a:t>try the other sound.</a:t>
            </a:r>
          </a:p>
          <a:p>
            <a:pPr lvl="1" defTabSz="457200"/>
            <a:r>
              <a:rPr lang="en-US" dirty="0"/>
              <a:t>d</a:t>
            </a:r>
            <a:r>
              <a:rPr lang="en-US" u="sng" dirty="0"/>
              <a:t>ea</a:t>
            </a:r>
            <a:r>
              <a:rPr lang="en-US" dirty="0"/>
              <a:t>f		h</a:t>
            </a:r>
            <a:r>
              <a:rPr lang="en-US" u="sng" dirty="0"/>
              <a:t>ea</a:t>
            </a:r>
            <a:r>
              <a:rPr lang="en-US" dirty="0"/>
              <a:t>p		cl</a:t>
            </a:r>
            <a:r>
              <a:rPr lang="en-US" u="sng" dirty="0"/>
              <a:t>ea</a:t>
            </a:r>
            <a:r>
              <a:rPr lang="en-US" dirty="0"/>
              <a:t>n</a:t>
            </a:r>
          </a:p>
          <a:p>
            <a:pPr lvl="1" defTabSz="457200"/>
            <a:r>
              <a:rPr lang="en-US" dirty="0"/>
              <a:t>f</a:t>
            </a:r>
            <a:r>
              <a:rPr lang="en-US" u="sng" dirty="0"/>
              <a:t>ea</a:t>
            </a:r>
            <a:r>
              <a:rPr lang="en-US" dirty="0"/>
              <a:t>st		dr</a:t>
            </a:r>
            <a:r>
              <a:rPr lang="en-US" u="sng" dirty="0"/>
              <a:t>ea</a:t>
            </a:r>
            <a:r>
              <a:rPr lang="en-US" dirty="0"/>
              <a:t>mt		pl</a:t>
            </a:r>
            <a:r>
              <a:rPr lang="en-US" u="sng" dirty="0"/>
              <a:t>ea</a:t>
            </a:r>
            <a:r>
              <a:rPr lang="en-US" dirty="0"/>
              <a:t>d</a:t>
            </a:r>
          </a:p>
          <a:p>
            <a:pPr lvl="1" defTabSz="457200"/>
            <a:r>
              <a:rPr lang="en-US" dirty="0"/>
              <a:t>yeast		peach		cease</a:t>
            </a:r>
          </a:p>
          <a:p>
            <a:pPr lvl="1" defTabSz="457200"/>
            <a:r>
              <a:rPr lang="en-US" dirty="0"/>
              <a:t>bleach		spread		bleak</a:t>
            </a:r>
          </a:p>
          <a:p>
            <a:pPr lvl="1" defTabSz="457200"/>
            <a:endParaRPr lang="en-US" dirty="0"/>
          </a:p>
        </p:txBody>
      </p:sp>
    </p:spTree>
    <p:extLst>
      <p:ext uri="{BB962C8B-B14F-4D97-AF65-F5344CB8AC3E}">
        <p14:creationId xmlns:p14="http://schemas.microsoft.com/office/powerpoint/2010/main" val="2942737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(K) Part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20</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2</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570236"/>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4. WHO </a:t>
            </a:r>
            <a:r>
              <a:rPr lang="en-US" sz="2200" dirty="0">
                <a:latin typeface="Arial" panose="020B0604020202020204" pitchFamily="34" charset="0"/>
                <a:cs typeface="Arial" panose="020B0604020202020204" pitchFamily="34" charset="0"/>
              </a:rPr>
              <a:t>did the wife go to for advice about her husband’s problem?</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To get advice, the wife went to 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5. HOW </a:t>
            </a:r>
            <a:r>
              <a:rPr lang="en-US" sz="2200" dirty="0">
                <a:latin typeface="Arial" panose="020B0604020202020204" pitchFamily="34" charset="0"/>
                <a:cs typeface="Arial" panose="020B0604020202020204" pitchFamily="34" charset="0"/>
              </a:rPr>
              <a:t>did the wife’s father surprise the husband when they met?</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wife’s father surprised the husband by 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a:t>
            </a:r>
          </a:p>
          <a:p>
            <a:pPr marL="0" lvl="1">
              <a:lnSpc>
                <a:spcPct val="150000"/>
              </a:lnSpc>
            </a:pPr>
            <a:r>
              <a:rPr lang="en-US" sz="2200" b="1" dirty="0">
                <a:latin typeface="Arial" panose="020B0604020202020204" pitchFamily="34" charset="0"/>
                <a:cs typeface="Arial" panose="020B0604020202020204" pitchFamily="34" charset="0"/>
              </a:rPr>
              <a:t>6. WHAT </a:t>
            </a:r>
            <a:r>
              <a:rPr lang="en-US" sz="2200" dirty="0">
                <a:latin typeface="Arial" panose="020B0604020202020204" pitchFamily="34" charset="0"/>
                <a:cs typeface="Arial" panose="020B0604020202020204" pitchFamily="34" charset="0"/>
              </a:rPr>
              <a:t>did the wife’s father tell the husband to solve his problem?</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wife’s father told the husband _________________________________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_____________________________________________________________.</a:t>
            </a:r>
          </a:p>
          <a:p>
            <a:pPr marL="0" lvl="1">
              <a:lnSpc>
                <a:spcPct val="150000"/>
              </a:lnSpc>
              <a:spcAft>
                <a:spcPts val="1200"/>
              </a:spcAft>
            </a:pP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9379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(K) Part 3</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21</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3</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617861"/>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7. WHAT </a:t>
            </a:r>
            <a:r>
              <a:rPr lang="en-US" sz="2200" dirty="0">
                <a:latin typeface="Arial" panose="020B0604020202020204" pitchFamily="34" charset="0"/>
                <a:cs typeface="Arial" panose="020B0604020202020204" pitchFamily="34" charset="0"/>
              </a:rPr>
              <a:t>did the husband do after he met with his wife’s father?</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husband ___________________________________________________.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8. HOW </a:t>
            </a:r>
            <a:r>
              <a:rPr lang="en-US" sz="2200" dirty="0">
                <a:latin typeface="Arial" panose="020B0604020202020204" pitchFamily="34" charset="0"/>
                <a:cs typeface="Arial" panose="020B0604020202020204" pitchFamily="34" charset="0"/>
              </a:rPr>
              <a:t>did the husband and wife solve the problem of turning dirt into gold?</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husband and wife solved the problem by __________________________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______________________________________________________________.</a:t>
            </a:r>
          </a:p>
        </p:txBody>
      </p:sp>
    </p:spTree>
    <p:extLst>
      <p:ext uri="{BB962C8B-B14F-4D97-AF65-F5344CB8AC3E}">
        <p14:creationId xmlns:p14="http://schemas.microsoft.com/office/powerpoint/2010/main" val="2083682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F2AB760C-299D-D57C-B2D5-5E4D1970F2E7}"/>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Independent Practice (L)</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22</a:t>
            </a:fld>
            <a:endParaRPr lang="en-US" dirty="0"/>
          </a:p>
        </p:txBody>
      </p:sp>
      <p:sp>
        <p:nvSpPr>
          <p:cNvPr id="2"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8" y="1065905"/>
            <a:ext cx="11628692" cy="551139"/>
          </a:xfrm>
        </p:spPr>
        <p:txBody>
          <a:bodyPr>
            <a:noAutofit/>
          </a:bodyPr>
          <a:lstStyle/>
          <a:p>
            <a:pPr>
              <a:buFont typeface="+mj-lt"/>
              <a:buAutoNum type="alphaUcPeriod" startAt="12"/>
            </a:pPr>
            <a:r>
              <a:rPr lang="en-US" b="1" dirty="0"/>
              <a:t>More Practice </a:t>
            </a:r>
            <a:r>
              <a:rPr lang="en-US" dirty="0"/>
              <a:t>•</a:t>
            </a:r>
            <a:r>
              <a:rPr lang="en-US" b="1" dirty="0"/>
              <a:t> Activity 1 </a:t>
            </a:r>
            <a:r>
              <a:rPr lang="en-US" dirty="0"/>
              <a:t>Read each story. Underline all the endings that make sense.</a:t>
            </a:r>
            <a:endParaRPr lang="en-US" dirty="0">
              <a:effectLst/>
            </a:endParaRPr>
          </a:p>
          <a:p>
            <a:pPr>
              <a:buFont typeface="+mj-lt"/>
              <a:buAutoNum type="alphaUcPeriod" startAt="12"/>
            </a:pPr>
            <a:endParaRPr lang="en-US" dirty="0"/>
          </a:p>
        </p:txBody>
      </p:sp>
      <p:sp>
        <p:nvSpPr>
          <p:cNvPr id="7" name="TextBox 6">
            <a:extLst>
              <a:ext uri="{FF2B5EF4-FFF2-40B4-BE49-F238E27FC236}">
                <a16:creationId xmlns:a16="http://schemas.microsoft.com/office/drawing/2014/main" id="{80BE3BC5-1AEB-4B99-E28A-7D379D4E697E}"/>
              </a:ext>
            </a:extLst>
          </p:cNvPr>
          <p:cNvSpPr txBox="1"/>
          <p:nvPr/>
        </p:nvSpPr>
        <p:spPr>
          <a:xfrm>
            <a:off x="761999" y="1961069"/>
            <a:ext cx="6477001" cy="646331"/>
          </a:xfrm>
          <a:prstGeom prst="rect">
            <a:avLst/>
          </a:prstGeom>
          <a:noFill/>
        </p:spPr>
        <p:txBody>
          <a:bodyPr wrap="square" lIns="0" tIns="0" rIns="0" bIns="0" rtlCol="0">
            <a:noAutofit/>
          </a:bodyPr>
          <a:lstStyle/>
          <a:p>
            <a:r>
              <a:rPr lang="en-US" sz="2200" dirty="0">
                <a:latin typeface="Arial" panose="020B0604020202020204" pitchFamily="34" charset="0"/>
                <a:cs typeface="Arial" panose="020B0604020202020204" pitchFamily="34" charset="0"/>
              </a:rPr>
              <a:t>1. One day, Simone went to the store to get food</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for lunch. At the store, she got ______________.</a:t>
            </a:r>
          </a:p>
          <a:p>
            <a:endParaRPr lang="en-US" dirty="0"/>
          </a:p>
        </p:txBody>
      </p:sp>
      <p:sp>
        <p:nvSpPr>
          <p:cNvPr id="18" name="Content Placeholder 3">
            <a:extLst>
              <a:ext uri="{FF2B5EF4-FFF2-40B4-BE49-F238E27FC236}">
                <a16:creationId xmlns:a16="http://schemas.microsoft.com/office/drawing/2014/main" id="{0C8F452A-0B1C-D32D-6A94-5797DCD29608}"/>
              </a:ext>
            </a:extLst>
          </p:cNvPr>
          <p:cNvSpPr txBox="1">
            <a:spLocks/>
          </p:cNvSpPr>
          <p:nvPr/>
        </p:nvSpPr>
        <p:spPr>
          <a:xfrm>
            <a:off x="7977582" y="1937243"/>
            <a:ext cx="3644698"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b="1" dirty="0"/>
              <a:t>a. </a:t>
            </a:r>
            <a:r>
              <a:rPr lang="en-US" dirty="0"/>
              <a:t>a loaf of wheat bread</a:t>
            </a:r>
          </a:p>
          <a:p>
            <a:pPr marL="0" indent="0">
              <a:lnSpc>
                <a:spcPts val="3000"/>
              </a:lnSpc>
              <a:spcBef>
                <a:spcPts val="500"/>
              </a:spcBef>
              <a:buNone/>
            </a:pPr>
            <a:r>
              <a:rPr lang="en-US" b="1" dirty="0"/>
              <a:t>b. </a:t>
            </a:r>
            <a:r>
              <a:rPr lang="en-US" dirty="0"/>
              <a:t>some cheese spread and</a:t>
            </a:r>
          </a:p>
          <a:p>
            <a:pPr marL="0" indent="0">
              <a:lnSpc>
                <a:spcPts val="3000"/>
              </a:lnSpc>
              <a:spcBef>
                <a:spcPts val="500"/>
              </a:spcBef>
              <a:buNone/>
            </a:pPr>
            <a:r>
              <a:rPr lang="en-US" dirty="0"/>
              <a:t>    crackers</a:t>
            </a:r>
            <a:br>
              <a:rPr lang="en-US" dirty="0"/>
            </a:br>
            <a:r>
              <a:rPr lang="en-US" b="1" dirty="0"/>
              <a:t>c. </a:t>
            </a:r>
            <a:r>
              <a:rPr lang="en-US" dirty="0"/>
              <a:t>toothpaste and shampoo     </a:t>
            </a:r>
          </a:p>
        </p:txBody>
      </p:sp>
      <p:sp>
        <p:nvSpPr>
          <p:cNvPr id="10" name="TextBox 9">
            <a:extLst>
              <a:ext uri="{FF2B5EF4-FFF2-40B4-BE49-F238E27FC236}">
                <a16:creationId xmlns:a16="http://schemas.microsoft.com/office/drawing/2014/main" id="{2620644A-220F-5A65-C41A-5B7E3B8770C7}"/>
              </a:ext>
            </a:extLst>
          </p:cNvPr>
          <p:cNvSpPr txBox="1"/>
          <p:nvPr/>
        </p:nvSpPr>
        <p:spPr>
          <a:xfrm>
            <a:off x="761998" y="4018617"/>
            <a:ext cx="6477002" cy="646331"/>
          </a:xfrm>
          <a:prstGeom prst="rect">
            <a:avLst/>
          </a:prstGeom>
          <a:noFill/>
        </p:spPr>
        <p:txBody>
          <a:bodyPr wrap="square" lIns="0" tIns="0" rIns="0" bIns="0" rtlCol="0">
            <a:noAutofit/>
          </a:bodyPr>
          <a:lstStyle/>
          <a:p>
            <a:r>
              <a:rPr lang="en-US" sz="2200" dirty="0">
                <a:latin typeface="Arial" panose="020B0604020202020204" pitchFamily="34" charset="0"/>
                <a:cs typeface="Arial" panose="020B0604020202020204" pitchFamily="34" charset="0"/>
              </a:rPr>
              <a:t>2. Ms. Floyd likes to get things on sale.</a:t>
            </a:r>
          </a:p>
          <a:p>
            <a:r>
              <a:rPr lang="en-US" sz="2200" dirty="0">
                <a:latin typeface="Arial" panose="020B0604020202020204" pitchFamily="34" charset="0"/>
                <a:cs typeface="Arial" panose="020B0604020202020204" pitchFamily="34" charset="0"/>
              </a:rPr>
              <a:t>    One day, Ms. Floyd got ___________.</a:t>
            </a:r>
          </a:p>
        </p:txBody>
      </p:sp>
      <p:sp>
        <p:nvSpPr>
          <p:cNvPr id="6" name="Content Placeholder 3">
            <a:extLst>
              <a:ext uri="{FF2B5EF4-FFF2-40B4-BE49-F238E27FC236}">
                <a16:creationId xmlns:a16="http://schemas.microsoft.com/office/drawing/2014/main" id="{98BD07E7-DC18-E3DB-C62F-B5FB06701679}"/>
              </a:ext>
            </a:extLst>
          </p:cNvPr>
          <p:cNvSpPr txBox="1">
            <a:spLocks/>
          </p:cNvSpPr>
          <p:nvPr/>
        </p:nvSpPr>
        <p:spPr>
          <a:xfrm>
            <a:off x="7977581" y="3891398"/>
            <a:ext cx="4054897" cy="864068"/>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b="1" dirty="0"/>
              <a:t>a. </a:t>
            </a:r>
            <a:r>
              <a:rPr lang="en-US" dirty="0"/>
              <a:t>two boxes of thread that were</a:t>
            </a:r>
          </a:p>
          <a:p>
            <a:pPr marL="0" indent="0">
              <a:lnSpc>
                <a:spcPts val="3000"/>
              </a:lnSpc>
              <a:spcBef>
                <a:spcPts val="500"/>
              </a:spcBef>
              <a:buNone/>
            </a:pPr>
            <a:r>
              <a:rPr lang="en-US" dirty="0"/>
              <a:t>    half-price</a:t>
            </a:r>
          </a:p>
          <a:p>
            <a:pPr marL="0" indent="0">
              <a:lnSpc>
                <a:spcPts val="3000"/>
              </a:lnSpc>
              <a:spcBef>
                <a:spcPts val="500"/>
              </a:spcBef>
              <a:buNone/>
            </a:pPr>
            <a:r>
              <a:rPr lang="en-US" b="1" dirty="0"/>
              <a:t>b. </a:t>
            </a:r>
            <a:r>
              <a:rPr lang="en-US" dirty="0"/>
              <a:t>a gingerbread cake for a</a:t>
            </a:r>
          </a:p>
          <a:p>
            <a:pPr marL="0" indent="0">
              <a:lnSpc>
                <a:spcPts val="3000"/>
              </a:lnSpc>
              <a:spcBef>
                <a:spcPts val="500"/>
              </a:spcBef>
              <a:buNone/>
            </a:pPr>
            <a:r>
              <a:rPr lang="en-US" dirty="0"/>
              <a:t>    high price</a:t>
            </a:r>
          </a:p>
          <a:p>
            <a:pPr marL="0" indent="0">
              <a:lnSpc>
                <a:spcPts val="3000"/>
              </a:lnSpc>
              <a:spcBef>
                <a:spcPts val="500"/>
              </a:spcBef>
              <a:buNone/>
            </a:pPr>
            <a:r>
              <a:rPr lang="en-US" b="1" dirty="0"/>
              <a:t>c. </a:t>
            </a:r>
            <a:r>
              <a:rPr lang="en-US" dirty="0"/>
              <a:t>six loaves of French bread for</a:t>
            </a:r>
          </a:p>
          <a:p>
            <a:pPr marL="0" indent="0">
              <a:lnSpc>
                <a:spcPts val="3000"/>
              </a:lnSpc>
              <a:spcBef>
                <a:spcPts val="500"/>
              </a:spcBef>
              <a:buNone/>
            </a:pPr>
            <a:r>
              <a:rPr lang="en-US" dirty="0"/>
              <a:t>    a very cheap price </a:t>
            </a:r>
          </a:p>
        </p:txBody>
      </p:sp>
    </p:spTree>
    <p:extLst>
      <p:ext uri="{BB962C8B-B14F-4D97-AF65-F5344CB8AC3E}">
        <p14:creationId xmlns:p14="http://schemas.microsoft.com/office/powerpoint/2010/main" val="3269014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F2AB760C-299D-D57C-B2D5-5E4D1970F2E7}"/>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Independent Practice (L)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23</a:t>
            </a:fld>
            <a:endParaRPr lang="en-US" dirty="0"/>
          </a:p>
        </p:txBody>
      </p:sp>
      <p:sp>
        <p:nvSpPr>
          <p:cNvPr id="2"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8" y="1065905"/>
            <a:ext cx="11628692" cy="551139"/>
          </a:xfrm>
        </p:spPr>
        <p:txBody>
          <a:bodyPr>
            <a:noAutofit/>
          </a:bodyPr>
          <a:lstStyle/>
          <a:p>
            <a:pPr>
              <a:buFont typeface="+mj-lt"/>
              <a:buAutoNum type="alphaUcPeriod" startAt="13"/>
            </a:pPr>
            <a:r>
              <a:rPr lang="en-US" b="1" dirty="0"/>
              <a:t>More Practice </a:t>
            </a:r>
            <a:r>
              <a:rPr lang="en-US" dirty="0"/>
              <a:t>•</a:t>
            </a:r>
            <a:r>
              <a:rPr lang="en-US" b="1" dirty="0"/>
              <a:t> Activity 1</a:t>
            </a:r>
            <a:r>
              <a:rPr lang="en-US" dirty="0"/>
              <a:t> Read each story. Underline all the endings that make sense.</a:t>
            </a:r>
            <a:endParaRPr lang="en-US" dirty="0">
              <a:effectLst/>
            </a:endParaRPr>
          </a:p>
          <a:p>
            <a:pPr>
              <a:buFont typeface="+mj-lt"/>
              <a:buAutoNum type="alphaUcPeriod" startAt="13"/>
            </a:pPr>
            <a:endParaRPr lang="en-US" dirty="0"/>
          </a:p>
        </p:txBody>
      </p:sp>
      <p:sp>
        <p:nvSpPr>
          <p:cNvPr id="7" name="TextBox 6">
            <a:extLst>
              <a:ext uri="{FF2B5EF4-FFF2-40B4-BE49-F238E27FC236}">
                <a16:creationId xmlns:a16="http://schemas.microsoft.com/office/drawing/2014/main" id="{80BE3BC5-1AEB-4B99-E28A-7D379D4E697E}"/>
              </a:ext>
            </a:extLst>
          </p:cNvPr>
          <p:cNvSpPr txBox="1"/>
          <p:nvPr/>
        </p:nvSpPr>
        <p:spPr>
          <a:xfrm>
            <a:off x="761999" y="1961069"/>
            <a:ext cx="6477001" cy="646331"/>
          </a:xfrm>
          <a:prstGeom prst="rect">
            <a:avLst/>
          </a:prstGeom>
          <a:noFill/>
        </p:spPr>
        <p:txBody>
          <a:bodyPr wrap="square" lIns="0" tIns="0" rIns="0" bIns="0" rtlCol="0">
            <a:noAutofit/>
          </a:bodyPr>
          <a:lstStyle/>
          <a:p>
            <a:r>
              <a:rPr lang="en-US" sz="2200" b="1" dirty="0">
                <a:latin typeface="Arial" panose="020B0604020202020204" pitchFamily="34" charset="0"/>
                <a:cs typeface="Arial" panose="020B0604020202020204" pitchFamily="34" charset="0"/>
              </a:rPr>
              <a:t>3. </a:t>
            </a:r>
            <a:r>
              <a:rPr lang="en-US" sz="2200" dirty="0">
                <a:latin typeface="Arial" panose="020B0604020202020204" pitchFamily="34" charset="0"/>
                <a:cs typeface="Arial" panose="020B0604020202020204" pitchFamily="34" charset="0"/>
              </a:rPr>
              <a:t>Arlene takes very good care of her things.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One morning, Arlene __________________.</a:t>
            </a:r>
          </a:p>
          <a:p>
            <a:endParaRPr lang="en-US" dirty="0"/>
          </a:p>
        </p:txBody>
      </p:sp>
      <p:sp>
        <p:nvSpPr>
          <p:cNvPr id="18" name="Content Placeholder 3">
            <a:extLst>
              <a:ext uri="{FF2B5EF4-FFF2-40B4-BE49-F238E27FC236}">
                <a16:creationId xmlns:a16="http://schemas.microsoft.com/office/drawing/2014/main" id="{0C8F452A-0B1C-D32D-6A94-5797DCD29608}"/>
              </a:ext>
            </a:extLst>
          </p:cNvPr>
          <p:cNvSpPr txBox="1">
            <a:spLocks/>
          </p:cNvSpPr>
          <p:nvPr/>
        </p:nvSpPr>
        <p:spPr>
          <a:xfrm>
            <a:off x="7977581" y="1937243"/>
            <a:ext cx="4029259"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b="1" dirty="0"/>
              <a:t>a. </a:t>
            </a:r>
            <a:r>
              <a:rPr lang="en-US" dirty="0"/>
              <a:t>used a needle and thread to</a:t>
            </a:r>
            <a:br>
              <a:rPr lang="en-US" dirty="0"/>
            </a:br>
            <a:r>
              <a:rPr lang="en-US" dirty="0"/>
              <a:t>    mend her bedspread</a:t>
            </a:r>
          </a:p>
          <a:p>
            <a:pPr marL="0" indent="0">
              <a:lnSpc>
                <a:spcPts val="3000"/>
              </a:lnSpc>
              <a:spcBef>
                <a:spcPts val="500"/>
              </a:spcBef>
              <a:buNone/>
            </a:pPr>
            <a:r>
              <a:rPr lang="en-US" b="1" dirty="0"/>
              <a:t>b. </a:t>
            </a:r>
            <a:r>
              <a:rPr lang="en-US" dirty="0"/>
              <a:t>placed her lace bedspread in</a:t>
            </a:r>
          </a:p>
          <a:p>
            <a:pPr marL="0" indent="0">
              <a:lnSpc>
                <a:spcPts val="3000"/>
              </a:lnSpc>
              <a:spcBef>
                <a:spcPts val="500"/>
              </a:spcBef>
              <a:buNone/>
            </a:pPr>
            <a:r>
              <a:rPr lang="en-US" dirty="0"/>
              <a:t>     a large box</a:t>
            </a:r>
            <a:br>
              <a:rPr lang="en-US" dirty="0"/>
            </a:br>
            <a:r>
              <a:rPr lang="en-US" b="1" dirty="0"/>
              <a:t>c. </a:t>
            </a:r>
            <a:r>
              <a:rPr lang="en-US" dirty="0"/>
              <a:t>broke her heavy dishes     </a:t>
            </a:r>
          </a:p>
        </p:txBody>
      </p:sp>
    </p:spTree>
    <p:extLst>
      <p:ext uri="{BB962C8B-B14F-4D97-AF65-F5344CB8AC3E}">
        <p14:creationId xmlns:p14="http://schemas.microsoft.com/office/powerpoint/2010/main" val="3526028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F2AB760C-299D-D57C-B2D5-5E4D1970F2E7}"/>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24</a:t>
            </a:fld>
            <a:endParaRPr lang="en-US" dirty="0"/>
          </a:p>
        </p:txBody>
      </p:sp>
      <p:sp>
        <p:nvSpPr>
          <p:cNvPr id="2"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9" y="1065905"/>
            <a:ext cx="8837342" cy="551139"/>
          </a:xfrm>
        </p:spPr>
        <p:txBody>
          <a:bodyPr>
            <a:noAutofit/>
          </a:bodyPr>
          <a:lstStyle/>
          <a:p>
            <a:pPr>
              <a:buFont typeface="+mj-lt"/>
              <a:buAutoNum type="alphaUcPeriod" startAt="13"/>
            </a:pPr>
            <a:r>
              <a:rPr lang="en-US" b="1" dirty="0"/>
              <a:t>More Practice • Activity 2 </a:t>
            </a:r>
            <a:r>
              <a:rPr lang="en-US" dirty="0"/>
              <a:t>Fill in each blank with the best word. </a:t>
            </a:r>
            <a:endParaRPr lang="en-US" dirty="0">
              <a:effectLst/>
            </a:endParaRPr>
          </a:p>
          <a:p>
            <a:pPr>
              <a:buFont typeface="+mj-lt"/>
              <a:buAutoNum type="alphaUcPeriod" startAt="13"/>
            </a:pPr>
            <a:endParaRPr lang="en-US" dirty="0"/>
          </a:p>
        </p:txBody>
      </p:sp>
      <p:sp>
        <p:nvSpPr>
          <p:cNvPr id="7" name="TextBox 6">
            <a:extLst>
              <a:ext uri="{FF2B5EF4-FFF2-40B4-BE49-F238E27FC236}">
                <a16:creationId xmlns:a16="http://schemas.microsoft.com/office/drawing/2014/main" id="{80BE3BC5-1AEB-4B99-E28A-7D379D4E697E}"/>
              </a:ext>
            </a:extLst>
          </p:cNvPr>
          <p:cNvSpPr txBox="1"/>
          <p:nvPr/>
        </p:nvSpPr>
        <p:spPr>
          <a:xfrm>
            <a:off x="762000" y="1924469"/>
            <a:ext cx="5617535" cy="646331"/>
          </a:xfrm>
          <a:prstGeom prst="rect">
            <a:avLst/>
          </a:prstGeom>
          <a:noFill/>
        </p:spPr>
        <p:txBody>
          <a:bodyPr wrap="square" lIns="0" tIns="0" rIns="0" bIns="0" rtlCol="0">
            <a:noAutofit/>
          </a:bodyPr>
          <a:lstStyle/>
          <a:p>
            <a:r>
              <a:rPr lang="en-US" sz="2200" dirty="0">
                <a:latin typeface="Arial" panose="020B0604020202020204" pitchFamily="34" charset="0"/>
                <a:cs typeface="Arial" panose="020B0604020202020204" pitchFamily="34" charset="0"/>
              </a:rPr>
              <a:t>1. If something is breathing, it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is ________________.</a:t>
            </a:r>
            <a:endParaRPr lang="en-US" dirty="0"/>
          </a:p>
        </p:txBody>
      </p:sp>
      <p:sp>
        <p:nvSpPr>
          <p:cNvPr id="18" name="Content Placeholder 3">
            <a:extLst>
              <a:ext uri="{FF2B5EF4-FFF2-40B4-BE49-F238E27FC236}">
                <a16:creationId xmlns:a16="http://schemas.microsoft.com/office/drawing/2014/main" id="{0C8F452A-0B1C-D32D-6A94-5797DCD29608}"/>
              </a:ext>
            </a:extLst>
          </p:cNvPr>
          <p:cNvSpPr txBox="1">
            <a:spLocks/>
          </p:cNvSpPr>
          <p:nvPr/>
        </p:nvSpPr>
        <p:spPr>
          <a:xfrm>
            <a:off x="7567375" y="1900643"/>
            <a:ext cx="3388659"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alive</a:t>
            </a:r>
          </a:p>
          <a:p>
            <a:pPr marL="0" indent="0">
              <a:lnSpc>
                <a:spcPts val="3000"/>
              </a:lnSpc>
              <a:spcBef>
                <a:spcPts val="500"/>
              </a:spcBef>
              <a:buNone/>
            </a:pPr>
            <a:r>
              <a:rPr lang="en-US" dirty="0"/>
              <a:t>ablaze</a:t>
            </a:r>
          </a:p>
        </p:txBody>
      </p:sp>
      <p:sp>
        <p:nvSpPr>
          <p:cNvPr id="10" name="TextBox 9">
            <a:extLst>
              <a:ext uri="{FF2B5EF4-FFF2-40B4-BE49-F238E27FC236}">
                <a16:creationId xmlns:a16="http://schemas.microsoft.com/office/drawing/2014/main" id="{2620644A-220F-5A65-C41A-5B7E3B8770C7}"/>
              </a:ext>
            </a:extLst>
          </p:cNvPr>
          <p:cNvSpPr txBox="1"/>
          <p:nvPr/>
        </p:nvSpPr>
        <p:spPr>
          <a:xfrm>
            <a:off x="761999" y="3389967"/>
            <a:ext cx="6724117" cy="646331"/>
          </a:xfrm>
          <a:prstGeom prst="rect">
            <a:avLst/>
          </a:prstGeom>
          <a:noFill/>
        </p:spPr>
        <p:txBody>
          <a:bodyPr wrap="square" lIns="0" tIns="0" rIns="0" bIns="0" rtlCol="0">
            <a:noAutofit/>
          </a:bodyPr>
          <a:lstStyle/>
          <a:p>
            <a:pPr indent="-457200"/>
            <a:r>
              <a:rPr lang="en-US" sz="2200" dirty="0">
                <a:latin typeface="Arial" panose="020B0604020202020204" pitchFamily="34" charset="0"/>
                <a:cs typeface="Arial" panose="020B0604020202020204" pitchFamily="34" charset="0"/>
              </a:rPr>
              <a:t>2. If you study hard and do well in a subject in school,</a:t>
            </a:r>
          </a:p>
          <a:p>
            <a:pPr indent="-457200"/>
            <a:r>
              <a:rPr lang="en-US" sz="2200" dirty="0">
                <a:latin typeface="Arial" panose="020B0604020202020204" pitchFamily="34" charset="0"/>
                <a:cs typeface="Arial" panose="020B0604020202020204" pitchFamily="34" charset="0"/>
              </a:rPr>
              <a:t>    you ___________________ in that subject.</a:t>
            </a:r>
          </a:p>
        </p:txBody>
      </p:sp>
      <p:sp>
        <p:nvSpPr>
          <p:cNvPr id="6" name="Content Placeholder 3">
            <a:extLst>
              <a:ext uri="{FF2B5EF4-FFF2-40B4-BE49-F238E27FC236}">
                <a16:creationId xmlns:a16="http://schemas.microsoft.com/office/drawing/2014/main" id="{98BD07E7-DC18-E3DB-C62F-B5FB06701679}"/>
              </a:ext>
            </a:extLst>
          </p:cNvPr>
          <p:cNvSpPr txBox="1">
            <a:spLocks/>
          </p:cNvSpPr>
          <p:nvPr/>
        </p:nvSpPr>
        <p:spPr>
          <a:xfrm>
            <a:off x="7567375" y="3292061"/>
            <a:ext cx="3388659"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excel</a:t>
            </a:r>
          </a:p>
          <a:p>
            <a:pPr marL="0" indent="0">
              <a:lnSpc>
                <a:spcPts val="3000"/>
              </a:lnSpc>
              <a:spcBef>
                <a:spcPts val="500"/>
              </a:spcBef>
              <a:buNone/>
            </a:pPr>
            <a:r>
              <a:rPr lang="en-US" dirty="0"/>
              <a:t>excuse</a:t>
            </a:r>
          </a:p>
        </p:txBody>
      </p:sp>
      <p:sp>
        <p:nvSpPr>
          <p:cNvPr id="13" name="TextBox 12">
            <a:extLst>
              <a:ext uri="{FF2B5EF4-FFF2-40B4-BE49-F238E27FC236}">
                <a16:creationId xmlns:a16="http://schemas.microsoft.com/office/drawing/2014/main" id="{08327667-C81E-044A-B358-5355189E5B75}"/>
              </a:ext>
            </a:extLst>
          </p:cNvPr>
          <p:cNvSpPr txBox="1"/>
          <p:nvPr/>
        </p:nvSpPr>
        <p:spPr>
          <a:xfrm>
            <a:off x="762000" y="4793650"/>
            <a:ext cx="5925879" cy="646331"/>
          </a:xfrm>
          <a:prstGeom prst="rect">
            <a:avLst/>
          </a:prstGeom>
          <a:noFill/>
        </p:spPr>
        <p:txBody>
          <a:bodyPr wrap="square" lIns="0" tIns="0" rIns="0" bIns="0" rtlCol="0">
            <a:noAutofit/>
          </a:bodyPr>
          <a:lstStyle/>
          <a:p>
            <a:pPr marL="0" lvl="1"/>
            <a:r>
              <a:rPr lang="en-US" sz="2200" dirty="0">
                <a:latin typeface="Arial" panose="020B0604020202020204" pitchFamily="34" charset="0"/>
                <a:cs typeface="Arial" panose="020B0604020202020204" pitchFamily="34" charset="0"/>
              </a:rPr>
              <a:t>3. If you did something you did not need to do,</a:t>
            </a:r>
          </a:p>
          <a:p>
            <a:pPr marL="0" lvl="1"/>
            <a:r>
              <a:rPr lang="en-US" sz="2200" dirty="0">
                <a:latin typeface="Arial" panose="020B0604020202020204" pitchFamily="34" charset="0"/>
                <a:cs typeface="Arial" panose="020B0604020202020204" pitchFamily="34" charset="0"/>
              </a:rPr>
              <a:t>    what you did was ___________________.</a:t>
            </a:r>
          </a:p>
        </p:txBody>
      </p:sp>
      <p:sp>
        <p:nvSpPr>
          <p:cNvPr id="9" name="Content Placeholder 3">
            <a:extLst>
              <a:ext uri="{FF2B5EF4-FFF2-40B4-BE49-F238E27FC236}">
                <a16:creationId xmlns:a16="http://schemas.microsoft.com/office/drawing/2014/main" id="{FC41A090-B492-FA8F-77B9-A38979D6D769}"/>
              </a:ext>
            </a:extLst>
          </p:cNvPr>
          <p:cNvSpPr txBox="1">
            <a:spLocks/>
          </p:cNvSpPr>
          <p:nvPr/>
        </p:nvSpPr>
        <p:spPr>
          <a:xfrm>
            <a:off x="7567375" y="4733294"/>
            <a:ext cx="3388659" cy="880691"/>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endless</a:t>
            </a:r>
          </a:p>
          <a:p>
            <a:pPr marL="0" indent="0">
              <a:lnSpc>
                <a:spcPts val="3000"/>
              </a:lnSpc>
              <a:spcBef>
                <a:spcPts val="500"/>
              </a:spcBef>
              <a:buNone/>
            </a:pPr>
            <a:r>
              <a:rPr lang="en-US" dirty="0"/>
              <a:t>needless</a:t>
            </a:r>
          </a:p>
        </p:txBody>
      </p:sp>
    </p:spTree>
    <p:extLst>
      <p:ext uri="{BB962C8B-B14F-4D97-AF65-F5344CB8AC3E}">
        <p14:creationId xmlns:p14="http://schemas.microsoft.com/office/powerpoint/2010/main" val="22526441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F2AB760C-299D-D57C-B2D5-5E4D1970F2E7}"/>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25</a:t>
            </a:fld>
            <a:endParaRPr lang="en-US" dirty="0"/>
          </a:p>
        </p:txBody>
      </p:sp>
      <p:sp>
        <p:nvSpPr>
          <p:cNvPr id="7" name="TextBox 6">
            <a:extLst>
              <a:ext uri="{FF2B5EF4-FFF2-40B4-BE49-F238E27FC236}">
                <a16:creationId xmlns:a16="http://schemas.microsoft.com/office/drawing/2014/main" id="{80BE3BC5-1AEB-4B99-E28A-7D379D4E697E}"/>
              </a:ext>
            </a:extLst>
          </p:cNvPr>
          <p:cNvSpPr txBox="1"/>
          <p:nvPr/>
        </p:nvSpPr>
        <p:spPr>
          <a:xfrm>
            <a:off x="762000" y="1307755"/>
            <a:ext cx="5617535" cy="646331"/>
          </a:xfrm>
          <a:prstGeom prst="rect">
            <a:avLst/>
          </a:prstGeom>
          <a:noFill/>
        </p:spPr>
        <p:txBody>
          <a:bodyPr wrap="square" lIns="0" tIns="0" rIns="0" bIns="0" rtlCol="0">
            <a:noAutofit/>
          </a:bodyPr>
          <a:lstStyle/>
          <a:p>
            <a:r>
              <a:rPr lang="en-US" sz="2200" dirty="0">
                <a:latin typeface="Arial" panose="020B0604020202020204" pitchFamily="34" charset="0"/>
                <a:cs typeface="Arial" panose="020B0604020202020204" pitchFamily="34" charset="0"/>
              </a:rPr>
              <a:t>4. If you go ahead with something, you </a:t>
            </a:r>
          </a:p>
          <a:p>
            <a:r>
              <a:rPr lang="en-US" dirty="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_____________ with it</a:t>
            </a:r>
            <a:r>
              <a:rPr lang="en-US" dirty="0">
                <a:latin typeface="Arial" panose="020B0604020202020204" pitchFamily="34" charset="0"/>
                <a:cs typeface="Arial" panose="020B0604020202020204" pitchFamily="34" charset="0"/>
              </a:rPr>
              <a:t>.</a:t>
            </a:r>
          </a:p>
        </p:txBody>
      </p:sp>
      <p:sp>
        <p:nvSpPr>
          <p:cNvPr id="18" name="Content Placeholder 3">
            <a:extLst>
              <a:ext uri="{FF2B5EF4-FFF2-40B4-BE49-F238E27FC236}">
                <a16:creationId xmlns:a16="http://schemas.microsoft.com/office/drawing/2014/main" id="{0C8F452A-0B1C-D32D-6A94-5797DCD29608}"/>
              </a:ext>
            </a:extLst>
          </p:cNvPr>
          <p:cNvSpPr txBox="1">
            <a:spLocks/>
          </p:cNvSpPr>
          <p:nvPr/>
        </p:nvSpPr>
        <p:spPr>
          <a:xfrm>
            <a:off x="7567375" y="1283929"/>
            <a:ext cx="3388659"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proceed</a:t>
            </a:r>
          </a:p>
          <a:p>
            <a:pPr marL="0" indent="0">
              <a:lnSpc>
                <a:spcPts val="3000"/>
              </a:lnSpc>
              <a:spcBef>
                <a:spcPts val="500"/>
              </a:spcBef>
              <a:buNone/>
            </a:pPr>
            <a:r>
              <a:rPr lang="en-US" dirty="0"/>
              <a:t>protest</a:t>
            </a:r>
          </a:p>
        </p:txBody>
      </p:sp>
      <p:sp>
        <p:nvSpPr>
          <p:cNvPr id="10" name="TextBox 9">
            <a:extLst>
              <a:ext uri="{FF2B5EF4-FFF2-40B4-BE49-F238E27FC236}">
                <a16:creationId xmlns:a16="http://schemas.microsoft.com/office/drawing/2014/main" id="{2620644A-220F-5A65-C41A-5B7E3B8770C7}"/>
              </a:ext>
            </a:extLst>
          </p:cNvPr>
          <p:cNvSpPr txBox="1"/>
          <p:nvPr/>
        </p:nvSpPr>
        <p:spPr>
          <a:xfrm>
            <a:off x="761999" y="2773253"/>
            <a:ext cx="6181061" cy="646331"/>
          </a:xfrm>
          <a:prstGeom prst="rect">
            <a:avLst/>
          </a:prstGeom>
          <a:noFill/>
        </p:spPr>
        <p:txBody>
          <a:bodyPr wrap="square" lIns="0" tIns="0" rIns="0" bIns="0" rtlCol="0">
            <a:noAutofit/>
          </a:bodyPr>
          <a:lstStyle/>
          <a:p>
            <a:pPr indent="-457200"/>
            <a:r>
              <a:rPr lang="en-US" sz="2200" dirty="0">
                <a:latin typeface="Arial" panose="020B0604020202020204" pitchFamily="34" charset="0"/>
                <a:cs typeface="Arial" panose="020B0604020202020204" pitchFamily="34" charset="0"/>
              </a:rPr>
              <a:t>5. If you go to the dentist for a check-up, you</a:t>
            </a:r>
          </a:p>
          <a:p>
            <a:pPr indent="-457200"/>
            <a:r>
              <a:rPr lang="en-US" sz="2200" dirty="0">
                <a:latin typeface="Arial" panose="020B0604020202020204" pitchFamily="34" charset="0"/>
                <a:cs typeface="Arial" panose="020B0604020202020204" pitchFamily="34" charset="0"/>
              </a:rPr>
              <a:t>    would be there for a ________________ visit.</a:t>
            </a:r>
          </a:p>
        </p:txBody>
      </p:sp>
      <p:sp>
        <p:nvSpPr>
          <p:cNvPr id="6" name="Content Placeholder 3">
            <a:extLst>
              <a:ext uri="{FF2B5EF4-FFF2-40B4-BE49-F238E27FC236}">
                <a16:creationId xmlns:a16="http://schemas.microsoft.com/office/drawing/2014/main" id="{98BD07E7-DC18-E3DB-C62F-B5FB06701679}"/>
              </a:ext>
            </a:extLst>
          </p:cNvPr>
          <p:cNvSpPr txBox="1">
            <a:spLocks/>
          </p:cNvSpPr>
          <p:nvPr/>
        </p:nvSpPr>
        <p:spPr>
          <a:xfrm>
            <a:off x="7567375" y="2675347"/>
            <a:ext cx="3388659"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destructive</a:t>
            </a:r>
          </a:p>
          <a:p>
            <a:pPr marL="0" indent="0">
              <a:lnSpc>
                <a:spcPts val="3000"/>
              </a:lnSpc>
              <a:spcBef>
                <a:spcPts val="500"/>
              </a:spcBef>
              <a:buNone/>
            </a:pPr>
            <a:r>
              <a:rPr lang="en-US" dirty="0"/>
              <a:t>preventive</a:t>
            </a:r>
          </a:p>
        </p:txBody>
      </p:sp>
    </p:spTree>
    <p:extLst>
      <p:ext uri="{BB962C8B-B14F-4D97-AF65-F5344CB8AC3E}">
        <p14:creationId xmlns:p14="http://schemas.microsoft.com/office/powerpoint/2010/main" val="1145459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C498C97-6632-36ED-B79E-16D28FEA0C85}"/>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(C)</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A20ECA2-8A52-B700-3E3E-9045E5EF8C06}"/>
              </a:ext>
            </a:extLst>
          </p:cNvPr>
          <p:cNvSpPr>
            <a:spLocks noGrp="1"/>
          </p:cNvSpPr>
          <p:nvPr>
            <p:ph type="sldNum" sz="quarter" idx="12"/>
          </p:nvPr>
        </p:nvSpPr>
        <p:spPr>
          <a:xfrm>
            <a:off x="8610600" y="365125"/>
            <a:ext cx="2743200" cy="365125"/>
          </a:xfrm>
        </p:spPr>
        <p:txBody>
          <a:bodyPr>
            <a:noAutofit/>
          </a:bodyPr>
          <a:lstStyle/>
          <a:p>
            <a:fld id="{D329465C-2FAC-6745-BF34-06294513BB59}" type="slidenum">
              <a:rPr lang="en-US" smtClean="0"/>
              <a:pPr/>
              <a:t>3</a:t>
            </a:fld>
            <a:endParaRPr lang="en-US" dirty="0"/>
          </a:p>
        </p:txBody>
      </p:sp>
      <p:sp>
        <p:nvSpPr>
          <p:cNvPr id="22" name="Content Placeholder 2">
            <a:extLst>
              <a:ext uri="{FF2B5EF4-FFF2-40B4-BE49-F238E27FC236}">
                <a16:creationId xmlns:a16="http://schemas.microsoft.com/office/drawing/2014/main" id="{1262B841-BCC5-27FE-F4C2-3B5281AF8138}"/>
              </a:ext>
            </a:extLst>
          </p:cNvPr>
          <p:cNvSpPr>
            <a:spLocks noGrp="1"/>
          </p:cNvSpPr>
          <p:nvPr>
            <p:ph idx="1"/>
          </p:nvPr>
        </p:nvSpPr>
        <p:spPr>
          <a:xfrm>
            <a:off x="685800" y="1088136"/>
            <a:ext cx="10668000" cy="669110"/>
          </a:xfrm>
        </p:spPr>
        <p:txBody>
          <a:bodyPr>
            <a:noAutofit/>
          </a:bodyPr>
          <a:lstStyle>
            <a:lvl1pPr>
              <a:buAutoNum type="alphaUcPeriod"/>
              <a:defRPr/>
            </a:lvl1pPr>
            <a:lvl2pPr marL="457200" indent="0">
              <a:buNone/>
              <a:defRPr/>
            </a:lvl2pPr>
          </a:lstStyle>
          <a:p>
            <a:pPr>
              <a:buFont typeface="+mj-lt"/>
              <a:buAutoNum type="alphaUcPeriod" startAt="3"/>
            </a:pPr>
            <a:r>
              <a:rPr lang="en-US" b="1" dirty="0">
                <a:effectLst/>
              </a:rPr>
              <a:t>Word Families</a:t>
            </a:r>
            <a:r>
              <a:rPr lang="en-US" b="1" dirty="0"/>
              <a:t> </a:t>
            </a:r>
            <a:r>
              <a:rPr lang="en-US" dirty="0"/>
              <a:t>Read down. Read rapidly.</a:t>
            </a:r>
            <a:endParaRPr lang="en-US" dirty="0">
              <a:effectLst/>
            </a:endParaRPr>
          </a:p>
        </p:txBody>
      </p:sp>
      <p:sp>
        <p:nvSpPr>
          <p:cNvPr id="34" name="Text Placeholder 33">
            <a:extLst>
              <a:ext uri="{FF2B5EF4-FFF2-40B4-BE49-F238E27FC236}">
                <a16:creationId xmlns:a16="http://schemas.microsoft.com/office/drawing/2014/main" id="{51760B50-4EC1-0552-121A-4A0CC6197EB5}"/>
              </a:ext>
            </a:extLst>
          </p:cNvPr>
          <p:cNvSpPr>
            <a:spLocks noGrp="1"/>
          </p:cNvSpPr>
          <p:nvPr>
            <p:ph type="body" sz="half" idx="2"/>
          </p:nvPr>
        </p:nvSpPr>
        <p:spPr>
          <a:xfrm>
            <a:off x="754743" y="1990580"/>
            <a:ext cx="2126343" cy="2969623"/>
          </a:xfrm>
        </p:spPr>
        <p:txBody>
          <a:bodyPr>
            <a:noAutofit/>
          </a:bodyPr>
          <a:lstStyle/>
          <a:p>
            <a:r>
              <a:rPr lang="en-US" b="1" dirty="0"/>
              <a:t>head</a:t>
            </a:r>
          </a:p>
          <a:p>
            <a:r>
              <a:rPr lang="en-US" dirty="0"/>
              <a:t>dead</a:t>
            </a:r>
          </a:p>
          <a:p>
            <a:r>
              <a:rPr lang="en-US" dirty="0"/>
              <a:t>dread</a:t>
            </a:r>
          </a:p>
          <a:p>
            <a:r>
              <a:rPr lang="en-US" dirty="0"/>
              <a:t>tread</a:t>
            </a:r>
          </a:p>
          <a:p>
            <a:r>
              <a:rPr lang="en-US" dirty="0"/>
              <a:t>spread</a:t>
            </a:r>
          </a:p>
        </p:txBody>
      </p:sp>
      <p:sp>
        <p:nvSpPr>
          <p:cNvPr id="35" name="Text Placeholder 26">
            <a:extLst>
              <a:ext uri="{FF2B5EF4-FFF2-40B4-BE49-F238E27FC236}">
                <a16:creationId xmlns:a16="http://schemas.microsoft.com/office/drawing/2014/main" id="{F26E453C-FBE8-821E-A68F-79C89CE9D588}"/>
              </a:ext>
            </a:extLst>
          </p:cNvPr>
          <p:cNvSpPr txBox="1">
            <a:spLocks/>
          </p:cNvSpPr>
          <p:nvPr/>
        </p:nvSpPr>
        <p:spPr>
          <a:xfrm>
            <a:off x="3394527" y="2007564"/>
            <a:ext cx="2126343" cy="2969623"/>
          </a:xfrm>
          <a:prstGeom prst="rect">
            <a:avLst/>
          </a:prstGeom>
        </p:spPr>
        <p:txBody>
          <a:bodyPr vert="horz" wrap="none" lIns="137160" tIns="91440" rIns="137160" bIns="45720" rtlCol="0">
            <a:noAutofit/>
          </a:bodyPr>
          <a:lstStyle>
            <a:lvl1pPr marL="0" indent="0" algn="l" defTabSz="914400" rtl="0" eaLnBrk="1" latinLnBrk="0" hangingPunct="1">
              <a:lnSpc>
                <a:spcPts val="4200"/>
              </a:lnSpc>
              <a:spcBef>
                <a:spcPts val="0"/>
              </a:spcBef>
              <a:buFont typeface="+mj-lt"/>
              <a:buNone/>
              <a:defRPr sz="22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ts val="3400"/>
              </a:lnSpc>
              <a:spcBef>
                <a:spcPts val="500"/>
              </a:spcBef>
              <a:buFont typeface="+mj-lt"/>
              <a:buNone/>
              <a:defRPr sz="14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ts val="3400"/>
              </a:lnSpc>
              <a:spcBef>
                <a:spcPts val="50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b="1" dirty="0"/>
              <a:t>meat</a:t>
            </a:r>
          </a:p>
          <a:p>
            <a:r>
              <a:rPr lang="en-US" dirty="0"/>
              <a:t>heat</a:t>
            </a:r>
          </a:p>
          <a:p>
            <a:r>
              <a:rPr lang="en-US" dirty="0"/>
              <a:t>beat</a:t>
            </a:r>
          </a:p>
          <a:p>
            <a:r>
              <a:rPr lang="en-US" dirty="0"/>
              <a:t>cheat</a:t>
            </a:r>
          </a:p>
          <a:p>
            <a:r>
              <a:rPr lang="en-US" dirty="0"/>
              <a:t>treat</a:t>
            </a:r>
          </a:p>
        </p:txBody>
      </p:sp>
      <p:sp>
        <p:nvSpPr>
          <p:cNvPr id="29" name="Text Placeholder 28">
            <a:extLst>
              <a:ext uri="{FF2B5EF4-FFF2-40B4-BE49-F238E27FC236}">
                <a16:creationId xmlns:a16="http://schemas.microsoft.com/office/drawing/2014/main" id="{5F00A9C6-ED01-66C5-23EA-7A3FFFEA2E3B}"/>
              </a:ext>
            </a:extLst>
          </p:cNvPr>
          <p:cNvSpPr>
            <a:spLocks noGrp="1"/>
          </p:cNvSpPr>
          <p:nvPr>
            <p:ph type="body" sz="half" idx="14"/>
          </p:nvPr>
        </p:nvSpPr>
        <p:spPr>
          <a:xfrm>
            <a:off x="6052456" y="1990579"/>
            <a:ext cx="2126343" cy="2969623"/>
          </a:xfrm>
        </p:spPr>
        <p:txBody>
          <a:bodyPr>
            <a:noAutofit/>
          </a:bodyPr>
          <a:lstStyle/>
          <a:p>
            <a:r>
              <a:rPr lang="en-US" b="1" dirty="0"/>
              <a:t>east</a:t>
            </a:r>
          </a:p>
          <a:p>
            <a:r>
              <a:rPr lang="en-US" dirty="0"/>
              <a:t>feast</a:t>
            </a:r>
          </a:p>
          <a:p>
            <a:r>
              <a:rPr lang="en-US" dirty="0"/>
              <a:t>least</a:t>
            </a:r>
          </a:p>
          <a:p>
            <a:r>
              <a:rPr lang="en-US" dirty="0"/>
              <a:t>beast</a:t>
            </a:r>
          </a:p>
          <a:p>
            <a:r>
              <a:rPr lang="en-US" dirty="0"/>
              <a:t>yeast</a:t>
            </a:r>
          </a:p>
        </p:txBody>
      </p:sp>
      <p:sp>
        <p:nvSpPr>
          <p:cNvPr id="15" name="TextBox 14">
            <a:extLst>
              <a:ext uri="{FF2B5EF4-FFF2-40B4-BE49-F238E27FC236}">
                <a16:creationId xmlns:a16="http://schemas.microsoft.com/office/drawing/2014/main" id="{420EDDB1-7A29-7E1C-11EA-B4E305FF906E}"/>
              </a:ext>
            </a:extLst>
          </p:cNvPr>
          <p:cNvSpPr txBox="1"/>
          <p:nvPr/>
        </p:nvSpPr>
        <p:spPr>
          <a:xfrm>
            <a:off x="8417860" y="3530476"/>
            <a:ext cx="2955366" cy="369332"/>
          </a:xfrm>
          <a:prstGeom prst="rect">
            <a:avLst/>
          </a:prstGeom>
          <a:noFill/>
        </p:spPr>
        <p:txBody>
          <a:bodyPr wrap="square" rtlCol="0">
            <a:noAutofit/>
          </a:bodyPr>
          <a:lstStyle/>
          <a:p>
            <a:pPr algn="ctr"/>
            <a:r>
              <a:rPr lang="en-US" b="1" dirty="0">
                <a:latin typeface="Arial" panose="020B0604020202020204" pitchFamily="34" charset="0"/>
                <a:cs typeface="Arial" panose="020B0604020202020204" pitchFamily="34" charset="0"/>
              </a:rPr>
              <a:t>10 Second Challenge</a:t>
            </a:r>
          </a:p>
        </p:txBody>
      </p:sp>
      <p:sp>
        <p:nvSpPr>
          <p:cNvPr id="16" name="TextBox 15">
            <a:extLst>
              <a:ext uri="{FF2B5EF4-FFF2-40B4-BE49-F238E27FC236}">
                <a16:creationId xmlns:a16="http://schemas.microsoft.com/office/drawing/2014/main" id="{AA7B3B88-7296-5C30-4621-F7A2AD141D2C}"/>
              </a:ext>
            </a:extLst>
          </p:cNvPr>
          <p:cNvSpPr txBox="1"/>
          <p:nvPr/>
        </p:nvSpPr>
        <p:spPr>
          <a:xfrm>
            <a:off x="8417859" y="3942012"/>
            <a:ext cx="2955366" cy="892552"/>
          </a:xfrm>
          <a:prstGeom prst="rect">
            <a:avLst/>
          </a:prstGeom>
          <a:noFill/>
        </p:spPr>
        <p:txBody>
          <a:bodyPr wrap="square">
            <a:noAutofit/>
          </a:bodyPr>
          <a:lstStyle/>
          <a:p>
            <a:pPr defTabSz="457200">
              <a:spcAft>
                <a:spcPts val="600"/>
              </a:spcAft>
            </a:pPr>
            <a:r>
              <a:rPr lang="en-US" sz="1400" dirty="0">
                <a:effectLst/>
                <a:latin typeface="Arial" panose="020B0604020202020204" pitchFamily="34" charset="0"/>
              </a:rPr>
              <a:t>Cold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Practice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Hot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p:txBody>
      </p:sp>
      <p:sp>
        <p:nvSpPr>
          <p:cNvPr id="30" name="Rectangle 29">
            <a:extLst>
              <a:ext uri="{FF2B5EF4-FFF2-40B4-BE49-F238E27FC236}">
                <a16:creationId xmlns:a16="http://schemas.microsoft.com/office/drawing/2014/main" id="{AEBAF246-5E98-6FFD-E97E-38462FFFFC2E}"/>
              </a:ext>
              <a:ext uri="{C183D7F6-B498-43B3-948B-1728B52AA6E4}">
                <adec:decorative xmlns:adec="http://schemas.microsoft.com/office/drawing/2017/decorative" val="1"/>
              </a:ext>
            </a:extLst>
          </p:cNvPr>
          <p:cNvSpPr/>
          <p:nvPr/>
        </p:nvSpPr>
        <p:spPr>
          <a:xfrm>
            <a:off x="754743" y="1990583"/>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1" name="Rectangle 30">
            <a:extLst>
              <a:ext uri="{FF2B5EF4-FFF2-40B4-BE49-F238E27FC236}">
                <a16:creationId xmlns:a16="http://schemas.microsoft.com/office/drawing/2014/main" id="{EF9A83D5-A653-0990-28D7-53684854CA7C}"/>
              </a:ext>
              <a:ext uri="{C183D7F6-B498-43B3-948B-1728B52AA6E4}">
                <adec:decorative xmlns:adec="http://schemas.microsoft.com/office/drawing/2017/decorative" val="1"/>
              </a:ext>
            </a:extLst>
          </p:cNvPr>
          <p:cNvSpPr/>
          <p:nvPr/>
        </p:nvSpPr>
        <p:spPr>
          <a:xfrm>
            <a:off x="3403600" y="1990582"/>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2" name="Rectangle 31">
            <a:extLst>
              <a:ext uri="{FF2B5EF4-FFF2-40B4-BE49-F238E27FC236}">
                <a16:creationId xmlns:a16="http://schemas.microsoft.com/office/drawing/2014/main" id="{0C85DA66-176E-8415-DA6F-A563BB20E6CE}"/>
              </a:ext>
              <a:ext uri="{C183D7F6-B498-43B3-948B-1728B52AA6E4}">
                <adec:decorative xmlns:adec="http://schemas.microsoft.com/office/drawing/2017/decorative" val="1"/>
              </a:ext>
            </a:extLst>
          </p:cNvPr>
          <p:cNvSpPr/>
          <p:nvPr/>
        </p:nvSpPr>
        <p:spPr>
          <a:xfrm>
            <a:off x="6052457" y="1990581"/>
            <a:ext cx="2126343" cy="296962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4" name="Rounded Rectangle 13">
            <a:extLst>
              <a:ext uri="{FF2B5EF4-FFF2-40B4-BE49-F238E27FC236}">
                <a16:creationId xmlns:a16="http://schemas.microsoft.com/office/drawing/2014/main" id="{740381BB-ADDA-0105-04C6-942A5228D3D0}"/>
              </a:ext>
              <a:ext uri="{C183D7F6-B498-43B3-948B-1728B52AA6E4}">
                <adec:decorative xmlns:adec="http://schemas.microsoft.com/office/drawing/2017/decorative" val="1"/>
              </a:ext>
            </a:extLst>
          </p:cNvPr>
          <p:cNvSpPr/>
          <p:nvPr/>
        </p:nvSpPr>
        <p:spPr>
          <a:xfrm>
            <a:off x="8417860" y="3403476"/>
            <a:ext cx="2955366" cy="1556726"/>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Tree>
    <p:extLst>
      <p:ext uri="{BB962C8B-B14F-4D97-AF65-F5344CB8AC3E}">
        <p14:creationId xmlns:p14="http://schemas.microsoft.com/office/powerpoint/2010/main" val="33476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DA93FA91-A0F9-0D51-1811-BF97C85FEB6C}"/>
              </a:ext>
            </a:extLst>
          </p:cNvPr>
          <p:cNvSpPr>
            <a:spLocks noGrp="1"/>
          </p:cNvSpPr>
          <p:nvPr>
            <p:ph type="title" idx="4294967295"/>
          </p:nvPr>
        </p:nvSpPr>
        <p:spPr>
          <a:xfrm>
            <a:off x="2757600" y="424800"/>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Read Words (D–E)</a:t>
            </a: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4</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799" y="1089788"/>
            <a:ext cx="20557511" cy="5342791"/>
          </a:xfrm>
        </p:spPr>
        <p:txBody>
          <a:bodyPr>
            <a:noAutofit/>
          </a:bodyPr>
          <a:lstStyle/>
          <a:p>
            <a:pPr>
              <a:buFont typeface="+mj-lt"/>
              <a:buAutoNum type="alphaUcPeriod" startAt="4"/>
            </a:pPr>
            <a:r>
              <a:rPr lang="en-US" b="1" dirty="0"/>
              <a:t>Multisyllabic Challenge Words </a:t>
            </a:r>
            <a:r>
              <a:rPr lang="en-US" dirty="0"/>
              <a:t>Sound out the syllables. Read the whole word.</a:t>
            </a:r>
          </a:p>
          <a:p>
            <a:pPr lvl="1" defTabSz="457200">
              <a:spcBef>
                <a:spcPts val="0"/>
              </a:spcBef>
            </a:pPr>
            <a:r>
              <a:rPr lang="en-US" dirty="0"/>
              <a:t>pheasant		spreader		sweater		gingerbread		headdress</a:t>
            </a:r>
          </a:p>
          <a:p>
            <a:pPr lvl="1" defTabSz="457200">
              <a:spcBef>
                <a:spcPts val="2000"/>
              </a:spcBef>
            </a:pPr>
            <a:r>
              <a:rPr lang="en-US" dirty="0"/>
              <a:t>letterhead		seasick		leaflet			preacher			seacoast</a:t>
            </a:r>
          </a:p>
          <a:p>
            <a:pPr marL="457200" lvl="1" indent="0" defTabSz="457200">
              <a:lnSpc>
                <a:spcPts val="5600"/>
              </a:lnSpc>
              <a:spcBef>
                <a:spcPts val="0"/>
              </a:spcBef>
              <a:buNone/>
            </a:pPr>
            <a:endParaRPr lang="en-US" dirty="0"/>
          </a:p>
          <a:p>
            <a:pPr>
              <a:buFont typeface="+mj-lt"/>
              <a:buAutoNum type="alphaUcPeriod" startAt="4"/>
            </a:pPr>
            <a:r>
              <a:rPr lang="en-US" b="1" dirty="0"/>
              <a:t>Prefixes and Suffixes </a:t>
            </a:r>
            <a:r>
              <a:rPr lang="en-US" dirty="0"/>
              <a:t>Say the prefix or suffix.</a:t>
            </a:r>
            <a:br>
              <a:rPr lang="en-US" dirty="0"/>
            </a:br>
            <a:endParaRPr lang="en-US" dirty="0"/>
          </a:p>
        </p:txBody>
      </p:sp>
      <p:sp>
        <p:nvSpPr>
          <p:cNvPr id="6" name="Freeform 5">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679578" y="1970807"/>
            <a:ext cx="779143"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Freeform 6">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2463484" y="1972893"/>
            <a:ext cx="421007"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8" name="Freeform 7">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519485" y="1980639"/>
            <a:ext cx="87535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9" name="Freeform 8">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4394837" y="1987488"/>
            <a:ext cx="20328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Freeform 9">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5347289" y="1980639"/>
            <a:ext cx="64711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1" name="Freeform 10">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993442" y="1985900"/>
            <a:ext cx="350208"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Freeform 11">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7175499" y="1980639"/>
            <a:ext cx="36167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3" name="Freeform 12">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543474" y="1982725"/>
            <a:ext cx="393682"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dirty="0"/>
              <a:t> </a:t>
            </a:r>
          </a:p>
        </p:txBody>
      </p:sp>
      <p:sp>
        <p:nvSpPr>
          <p:cNvPr id="31" name="Freeform 30">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949874" y="1995425"/>
            <a:ext cx="74327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dirty="0"/>
              <a:t> </a:t>
            </a:r>
          </a:p>
        </p:txBody>
      </p:sp>
      <p:sp>
        <p:nvSpPr>
          <p:cNvPr id="15" name="Freeform 14">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450459" y="1992491"/>
            <a:ext cx="674647"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10119556" y="2001282"/>
            <a:ext cx="626821"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8" name="Freeform 14">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676401" y="2678606"/>
            <a:ext cx="314163"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9"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1999909" y="2683400"/>
            <a:ext cx="30482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2"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2308204" y="2683400"/>
            <a:ext cx="63819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0"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3538538" y="2673746"/>
            <a:ext cx="418624"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1" name="Freeform 16">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966838" y="2680481"/>
            <a:ext cx="49721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2"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305515" y="2696871"/>
            <a:ext cx="479335"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3"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793785" y="2704858"/>
            <a:ext cx="31182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175499" y="2710408"/>
            <a:ext cx="857251"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7"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8032750" y="2720682"/>
            <a:ext cx="22860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7"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466318" y="2717040"/>
            <a:ext cx="450855"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0"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917173" y="2737145"/>
            <a:ext cx="649247"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graphicFrame>
        <p:nvGraphicFramePr>
          <p:cNvPr id="34" name="Table 33"/>
          <p:cNvGraphicFramePr>
            <a:graphicFrameLocks noGrp="1"/>
          </p:cNvGraphicFramePr>
          <p:nvPr>
            <p:extLst>
              <p:ext uri="{D42A27DB-BD31-4B8C-83A1-F6EECF244321}">
                <p14:modId xmlns:p14="http://schemas.microsoft.com/office/powerpoint/2010/main" val="2204961330"/>
              </p:ext>
            </p:extLst>
          </p:nvPr>
        </p:nvGraphicFramePr>
        <p:xfrm>
          <a:off x="1275505" y="4199910"/>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sz="2200" dirty="0">
                          <a:solidFill>
                            <a:schemeClr val="tx1"/>
                          </a:solidFill>
                          <a:latin typeface="Arial" pitchFamily="34" charset="0"/>
                          <a:cs typeface="Arial" pitchFamily="34" charset="0"/>
                        </a:rPr>
                        <a:t>PREFIXES</a:t>
                      </a:r>
                      <a:endParaRPr lang="en-IN" sz="2200"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chemeClr val="tx1"/>
                          </a:solidFill>
                          <a:latin typeface="Arial" pitchFamily="34" charset="0"/>
                          <a:cs typeface="Arial" pitchFamily="34" charset="0"/>
                        </a:rPr>
                        <a:t>SUFFIXES</a:t>
                      </a:r>
                      <a:endParaRPr lang="en-IN" sz="2200"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r>
                        <a:rPr lang="en-US" sz="2200" u="none" dirty="0">
                          <a:solidFill>
                            <a:schemeClr val="tx1"/>
                          </a:solidFill>
                          <a:latin typeface="Arial" pitchFamily="34" charset="0"/>
                          <a:cs typeface="Arial" pitchFamily="34" charset="0"/>
                        </a:rPr>
                        <a:t>1. re-    pre-    de-    un-</a:t>
                      </a:r>
                      <a:endParaRPr lang="en-IN" sz="2200" u="none"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200" dirty="0">
                          <a:solidFill>
                            <a:schemeClr val="tx1"/>
                          </a:solidFill>
                          <a:latin typeface="Arial" pitchFamily="34" charset="0"/>
                          <a:cs typeface="Arial" pitchFamily="34" charset="0"/>
                        </a:rPr>
                        <a:t>-ness    -less    -</a:t>
                      </a:r>
                      <a:r>
                        <a:rPr lang="en-US" sz="2200" dirty="0" err="1">
                          <a:solidFill>
                            <a:schemeClr val="tx1"/>
                          </a:solidFill>
                          <a:latin typeface="Arial" pitchFamily="34" charset="0"/>
                          <a:cs typeface="Arial" pitchFamily="34" charset="0"/>
                        </a:rPr>
                        <a:t>ive</a:t>
                      </a:r>
                      <a:r>
                        <a:rPr lang="en-US" sz="2200" dirty="0">
                          <a:solidFill>
                            <a:schemeClr val="tx1"/>
                          </a:solidFill>
                          <a:latin typeface="Arial" pitchFamily="34" charset="0"/>
                          <a:cs typeface="Arial" pitchFamily="34" charset="0"/>
                        </a:rPr>
                        <a:t>    -</a:t>
                      </a:r>
                      <a:r>
                        <a:rPr lang="en-US" sz="2200" dirty="0" err="1">
                          <a:solidFill>
                            <a:schemeClr val="tx1"/>
                          </a:solidFill>
                          <a:latin typeface="Arial" pitchFamily="34" charset="0"/>
                          <a:cs typeface="Arial" pitchFamily="34" charset="0"/>
                        </a:rPr>
                        <a:t>ly</a:t>
                      </a:r>
                      <a:endParaRPr lang="en-IN" sz="2200" u="sng"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13377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(F–G)</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5</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799" y="1089788"/>
            <a:ext cx="11122743" cy="5342791"/>
          </a:xfrm>
        </p:spPr>
        <p:txBody>
          <a:bodyPr>
            <a:noAutofit/>
          </a:bodyPr>
          <a:lstStyle/>
          <a:p>
            <a:pPr>
              <a:buFont typeface="+mj-lt"/>
              <a:buAutoNum type="alphaUcPeriod" startAt="6"/>
            </a:pPr>
            <a:r>
              <a:rPr lang="en-US" b="1" dirty="0"/>
              <a:t>Words with Prefixes and Suffixes </a:t>
            </a:r>
            <a:r>
              <a:rPr lang="en-US" dirty="0"/>
              <a:t>Say the underlined affix. Read the whole word.</a:t>
            </a:r>
          </a:p>
          <a:p>
            <a:pPr lvl="1" defTabSz="457200">
              <a:spcBef>
                <a:spcPts val="0"/>
              </a:spcBef>
            </a:pPr>
            <a:r>
              <a:rPr lang="en-US" u="sng" dirty="0"/>
              <a:t>pro</a:t>
            </a:r>
            <a:r>
              <a:rPr lang="en-US" dirty="0"/>
              <a:t>ceed		</a:t>
            </a:r>
            <a:r>
              <a:rPr lang="en-US" u="sng" dirty="0"/>
              <a:t>a</a:t>
            </a:r>
            <a:r>
              <a:rPr lang="en-US" dirty="0"/>
              <a:t>live			</a:t>
            </a:r>
            <a:r>
              <a:rPr lang="en-US" u="sng" dirty="0"/>
              <a:t>pre</a:t>
            </a:r>
            <a:r>
              <a:rPr lang="en-US" dirty="0"/>
              <a:t>cise			</a:t>
            </a:r>
            <a:r>
              <a:rPr lang="en-US" u="sng" dirty="0"/>
              <a:t>ex</a:t>
            </a:r>
            <a:r>
              <a:rPr lang="en-US" dirty="0"/>
              <a:t>cel</a:t>
            </a:r>
          </a:p>
          <a:p>
            <a:pPr lvl="1" defTabSz="457200">
              <a:spcBef>
                <a:spcPts val="0"/>
              </a:spcBef>
            </a:pPr>
            <a:r>
              <a:rPr lang="en-US" dirty="0"/>
              <a:t>percept</a:t>
            </a:r>
            <a:r>
              <a:rPr lang="en-US" u="sng" dirty="0"/>
              <a:t>ive</a:t>
            </a:r>
            <a:r>
              <a:rPr lang="en-US" dirty="0"/>
              <a:t>		prosper</a:t>
            </a:r>
            <a:r>
              <a:rPr lang="en-US" u="sng" dirty="0"/>
              <a:t>ous</a:t>
            </a:r>
            <a:r>
              <a:rPr lang="en-US" dirty="0"/>
              <a:t>	peace</a:t>
            </a:r>
            <a:r>
              <a:rPr lang="en-US" u="sng" dirty="0"/>
              <a:t>able</a:t>
            </a:r>
            <a:r>
              <a:rPr lang="en-US" dirty="0"/>
              <a:t>		need</a:t>
            </a:r>
            <a:r>
              <a:rPr lang="en-US" u="sng" dirty="0"/>
              <a:t>less</a:t>
            </a:r>
          </a:p>
          <a:p>
            <a:pPr lvl="1" defTabSz="457200">
              <a:spcBef>
                <a:spcPts val="0"/>
              </a:spcBef>
            </a:pPr>
            <a:r>
              <a:rPr lang="en-US" u="sng" dirty="0"/>
              <a:t>pro</a:t>
            </a:r>
            <a:r>
              <a:rPr lang="en-US" dirty="0"/>
              <a:t>gress</a:t>
            </a:r>
            <a:r>
              <a:rPr lang="en-US" u="sng" dirty="0"/>
              <a:t>ive</a:t>
            </a:r>
            <a:r>
              <a:rPr lang="en-US" dirty="0"/>
              <a:t>	</a:t>
            </a:r>
            <a:r>
              <a:rPr lang="en-US" u="sng" dirty="0"/>
              <a:t>de</a:t>
            </a:r>
            <a:r>
              <a:rPr lang="en-US" dirty="0"/>
              <a:t>struct</a:t>
            </a:r>
            <a:r>
              <a:rPr lang="en-US" u="sng" dirty="0"/>
              <a:t>ive</a:t>
            </a:r>
            <a:r>
              <a:rPr lang="en-US" dirty="0"/>
              <a:t>		</a:t>
            </a:r>
            <a:r>
              <a:rPr lang="en-US" u="sng" dirty="0"/>
              <a:t>pre</a:t>
            </a:r>
            <a:r>
              <a:rPr lang="en-US" dirty="0"/>
              <a:t>dic</a:t>
            </a:r>
            <a:r>
              <a:rPr lang="en-US" u="sng" dirty="0"/>
              <a:t>tion</a:t>
            </a:r>
            <a:r>
              <a:rPr lang="en-US" dirty="0"/>
              <a:t>		</a:t>
            </a:r>
            <a:r>
              <a:rPr lang="en-US" u="sng" dirty="0"/>
              <a:t>a</a:t>
            </a:r>
            <a:r>
              <a:rPr lang="en-US" dirty="0"/>
              <a:t>bol</a:t>
            </a:r>
            <a:r>
              <a:rPr lang="en-US" u="sng" dirty="0"/>
              <a:t>ish</a:t>
            </a:r>
          </a:p>
          <a:p>
            <a:pPr lvl="1" defTabSz="457200">
              <a:spcBef>
                <a:spcPts val="0"/>
              </a:spcBef>
            </a:pPr>
            <a:r>
              <a:rPr lang="en-US" u="sng" dirty="0"/>
              <a:t>com</a:t>
            </a:r>
            <a:r>
              <a:rPr lang="en-US" dirty="0"/>
              <a:t>plain</a:t>
            </a:r>
            <a:r>
              <a:rPr lang="en-US" u="sng" dirty="0"/>
              <a:t>ing</a:t>
            </a:r>
            <a:r>
              <a:rPr lang="en-US" dirty="0"/>
              <a:t>	</a:t>
            </a:r>
            <a:r>
              <a:rPr lang="en-US" u="sng" dirty="0"/>
              <a:t>pre</a:t>
            </a:r>
            <a:r>
              <a:rPr lang="en-US" dirty="0"/>
              <a:t>vent</a:t>
            </a:r>
            <a:r>
              <a:rPr lang="en-US" u="sng" dirty="0"/>
              <a:t>ive</a:t>
            </a:r>
            <a:r>
              <a:rPr lang="en-US" dirty="0"/>
              <a:t>		</a:t>
            </a:r>
            <a:r>
              <a:rPr lang="en-US" u="sng" dirty="0"/>
              <a:t>un</a:t>
            </a:r>
            <a:r>
              <a:rPr lang="en-US" dirty="0"/>
              <a:t>skill</a:t>
            </a:r>
            <a:r>
              <a:rPr lang="en-US" u="sng" dirty="0"/>
              <a:t>ful</a:t>
            </a:r>
            <a:r>
              <a:rPr lang="en-US" dirty="0"/>
              <a:t> </a:t>
            </a:r>
            <a:r>
              <a:rPr lang="en-US" u="sng" dirty="0" err="1"/>
              <a:t>ly</a:t>
            </a:r>
            <a:r>
              <a:rPr lang="en-US" dirty="0"/>
              <a:t>		</a:t>
            </a:r>
            <a:r>
              <a:rPr lang="en-US" u="sng" dirty="0"/>
              <a:t>a</a:t>
            </a:r>
            <a:r>
              <a:rPr lang="en-US" dirty="0"/>
              <a:t>ston</a:t>
            </a:r>
            <a:r>
              <a:rPr lang="en-US" u="sng" dirty="0"/>
              <a:t>ish</a:t>
            </a:r>
            <a:r>
              <a:rPr lang="en-US" dirty="0"/>
              <a:t> </a:t>
            </a:r>
            <a:r>
              <a:rPr lang="en-US" u="sng" dirty="0" err="1"/>
              <a:t>ing</a:t>
            </a:r>
            <a:r>
              <a:rPr lang="en-US" dirty="0"/>
              <a:t> </a:t>
            </a:r>
            <a:r>
              <a:rPr lang="en-US" u="sng" dirty="0" err="1"/>
              <a:t>ly</a:t>
            </a:r>
            <a:endParaRPr lang="en-US" u="sng" dirty="0"/>
          </a:p>
          <a:p>
            <a:pPr>
              <a:buFont typeface="+mj-lt"/>
              <a:buAutoNum type="alphaUcPeriod" startAt="6"/>
            </a:pPr>
            <a:r>
              <a:rPr lang="en-US" b="1" dirty="0"/>
              <a:t>High-Frequency Words </a:t>
            </a:r>
            <a:r>
              <a:rPr lang="en-US" dirty="0"/>
              <a:t>Say. Spell. Read.</a:t>
            </a:r>
          </a:p>
          <a:p>
            <a:pPr lvl="1" defTabSz="457200">
              <a:spcBef>
                <a:spcPts val="0"/>
              </a:spcBef>
            </a:pPr>
            <a:r>
              <a:rPr lang="en-US" b="1" u="sng" dirty="0"/>
              <a:t>all (al)</a:t>
            </a:r>
            <a:r>
              <a:rPr lang="en-US" b="1" dirty="0"/>
              <a:t>		also	although		almost		always	altogether</a:t>
            </a:r>
          </a:p>
          <a:p>
            <a:pPr lvl="1" defTabSz="457200">
              <a:spcBef>
                <a:spcPts val="0"/>
              </a:spcBef>
            </a:pPr>
            <a:r>
              <a:rPr lang="en-US" dirty="0"/>
              <a:t>many	 because 	where 	 though	most	 give	 their 	there</a:t>
            </a:r>
          </a:p>
          <a:p>
            <a:pPr lvl="1" defTabSz="457200">
              <a:spcBef>
                <a:spcPts val="0"/>
              </a:spcBef>
            </a:pPr>
            <a:endParaRPr lang="en-US" dirty="0"/>
          </a:p>
        </p:txBody>
      </p:sp>
    </p:spTree>
    <p:extLst>
      <p:ext uri="{BB962C8B-B14F-4D97-AF65-F5344CB8AC3E}">
        <p14:creationId xmlns:p14="http://schemas.microsoft.com/office/powerpoint/2010/main" val="252461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2">
            <a:extLst>
              <a:ext uri="{FF2B5EF4-FFF2-40B4-BE49-F238E27FC236}">
                <a16:creationId xmlns:a16="http://schemas.microsoft.com/office/drawing/2014/main" id="{0B2B0CB6-A886-A94B-153A-9E95D7AEC670}"/>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Read Sentences </a:t>
            </a:r>
            <a:r>
              <a:rPr lang="en-US" dirty="0">
                <a:latin typeface="Arial" panose="020B0604020202020204" pitchFamily="34" charset="0"/>
                <a:cs typeface="Arial" panose="020B0604020202020204" pitchFamily="34" charset="0"/>
              </a:rPr>
              <a:t> (H)</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6</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2375049"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2375050"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Sentences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8"/>
            </a:pPr>
            <a:r>
              <a:rPr lang="en-US" b="1" dirty="0"/>
              <a:t>Sentences </a:t>
            </a:r>
            <a:r>
              <a:rPr lang="en-US" dirty="0"/>
              <a:t>Read the sentences with phrasing.</a:t>
            </a:r>
          </a:p>
          <a:p>
            <a:pPr lvl="1" defTabSz="457200"/>
            <a:r>
              <a:rPr lang="en-US" dirty="0"/>
              <a:t>I spread most of the peanut butter and jam on my bread.</a:t>
            </a:r>
          </a:p>
          <a:p>
            <a:pPr lvl="1" defTabSz="457200"/>
            <a:r>
              <a:rPr lang="en-US" dirty="0"/>
              <a:t>I took my sweater with me because it gets cool at night.</a:t>
            </a:r>
          </a:p>
          <a:p>
            <a:pPr lvl="1" defTabSz="457200"/>
            <a:r>
              <a:rPr lang="en-US" dirty="0"/>
              <a:t>The old dog is almost deaf, so we keep him close to the house.</a:t>
            </a:r>
          </a:p>
          <a:p>
            <a:pPr lvl="1" defTabSz="457200"/>
            <a:r>
              <a:rPr lang="en-US" dirty="0" err="1"/>
              <a:t>Jaylen</a:t>
            </a:r>
            <a:r>
              <a:rPr lang="en-US" dirty="0"/>
              <a:t> wants to live where the weather is warm throughout </a:t>
            </a:r>
            <a:br>
              <a:rPr lang="en-US" dirty="0"/>
            </a:br>
            <a:r>
              <a:rPr lang="en-US" dirty="0"/>
              <a:t>the year.</a:t>
            </a:r>
          </a:p>
          <a:p>
            <a:pPr lvl="1" defTabSz="457200"/>
            <a:r>
              <a:rPr lang="en-US" dirty="0"/>
              <a:t>The letter that came in the mail was on letterhead with the </a:t>
            </a:r>
            <a:br>
              <a:rPr lang="en-US" dirty="0"/>
            </a:br>
            <a:r>
              <a:rPr lang="en-US" dirty="0"/>
              <a:t>company’s new address.</a:t>
            </a:r>
          </a:p>
        </p:txBody>
      </p:sp>
    </p:spTree>
    <p:extLst>
      <p:ext uri="{BB962C8B-B14F-4D97-AF65-F5344CB8AC3E}">
        <p14:creationId xmlns:p14="http://schemas.microsoft.com/office/powerpoint/2010/main" val="1835606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Spell Words (I)</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7</a:t>
            </a:fld>
            <a:endParaRPr lang="en-US" dirty="0"/>
          </a:p>
        </p:txBody>
      </p:sp>
      <p:sp>
        <p:nvSpPr>
          <p:cNvPr id="22" name="Rounded Rectangle 21">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935211" cy="43088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TextBox 23">
            <a:extLst>
              <a:ext uri="{FF2B5EF4-FFF2-40B4-BE49-F238E27FC236}">
                <a16:creationId xmlns:a16="http://schemas.microsoft.com/office/drawing/2014/main" id="{A8332E2A-854C-DAEC-4246-9D95CB7DBD2A}"/>
              </a:ext>
            </a:extLst>
          </p:cNvPr>
          <p:cNvSpPr txBox="1">
            <a:spLocks/>
          </p:cNvSpPr>
          <p:nvPr/>
        </p:nvSpPr>
        <p:spPr>
          <a:xfrm>
            <a:off x="773264" y="1180953"/>
            <a:ext cx="1935212"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Spell Words</a:t>
            </a:r>
          </a:p>
        </p:txBody>
      </p:sp>
      <p:sp>
        <p:nvSpPr>
          <p:cNvPr id="25"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9"/>
            </a:pPr>
            <a:r>
              <a:rPr lang="en-US" b="1" dirty="0"/>
              <a:t>Spelling Journal </a:t>
            </a:r>
            <a:r>
              <a:rPr lang="en-US" dirty="0"/>
              <a:t>Turn to the Spelling Journal on page 250.</a:t>
            </a:r>
          </a:p>
        </p:txBody>
      </p:sp>
    </p:spTree>
    <p:extLst>
      <p:ext uri="{BB962C8B-B14F-4D97-AF65-F5344CB8AC3E}">
        <p14:creationId xmlns:p14="http://schemas.microsoft.com/office/powerpoint/2010/main" val="91530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ea typeface="+mn-ea"/>
                <a:cs typeface="Arial" panose="020B0604020202020204" pitchFamily="34" charset="0"/>
              </a:rPr>
              <a:t>Decodable Narrative Text </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 1)</a:t>
            </a: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8</a:t>
            </a:fld>
            <a:endParaRPr lang="en-US" dirty="0"/>
          </a:p>
        </p:txBody>
      </p:sp>
      <p:sp>
        <p:nvSpPr>
          <p:cNvPr id="3" name="Content Placeholder 2">
            <a:extLst>
              <a:ext uri="{FF2B5EF4-FFF2-40B4-BE49-F238E27FC236}">
                <a16:creationId xmlns:a16="http://schemas.microsoft.com/office/drawing/2014/main" id="{D517CD2F-3921-908C-778D-421220B92F58}"/>
              </a:ext>
            </a:extLst>
          </p:cNvPr>
          <p:cNvSpPr>
            <a:spLocks noGrp="1"/>
          </p:cNvSpPr>
          <p:nvPr>
            <p:ph idx="13"/>
          </p:nvPr>
        </p:nvSpPr>
        <p:spPr>
          <a:xfrm>
            <a:off x="685800" y="861656"/>
            <a:ext cx="10668000" cy="873359"/>
          </a:xfrm>
        </p:spPr>
        <p:txBody>
          <a:bodyPr>
            <a:noAutofit/>
          </a:bodyPr>
          <a:lstStyle/>
          <a:p>
            <a:pPr>
              <a:buFont typeface="+mj-lt"/>
              <a:buAutoNum type="alphaUcPeriod" startAt="10"/>
            </a:pPr>
            <a:r>
              <a:rPr lang="en-US" b="1" dirty="0">
                <a:solidFill>
                  <a:prstClr val="black"/>
                </a:solidFill>
              </a:rPr>
              <a:t>Decodable Narrative Text</a:t>
            </a:r>
            <a:r>
              <a:rPr lang="en-US" b="1" dirty="0"/>
              <a:t> </a:t>
            </a:r>
            <a:r>
              <a:rPr lang="en-US" dirty="0"/>
              <a:t>Read each part. Answer your teacher’s </a:t>
            </a:r>
            <a:br>
              <a:rPr lang="en-US" dirty="0"/>
            </a:br>
            <a:r>
              <a:rPr lang="en-US" dirty="0"/>
              <a:t>questions and select the picture that goes with each part.</a:t>
            </a:r>
          </a:p>
        </p:txBody>
      </p:sp>
      <p:sp>
        <p:nvSpPr>
          <p:cNvPr id="5" name="Content Placeholder 3">
            <a:extLst>
              <a:ext uri="{FF2B5EF4-FFF2-40B4-BE49-F238E27FC236}">
                <a16:creationId xmlns:a16="http://schemas.microsoft.com/office/drawing/2014/main" id="{6A5EB56E-15A8-0ED5-56E0-458C86F93507}"/>
              </a:ext>
            </a:extLst>
          </p:cNvPr>
          <p:cNvSpPr>
            <a:spLocks noGrp="1"/>
          </p:cNvSpPr>
          <p:nvPr>
            <p:ph idx="14"/>
          </p:nvPr>
        </p:nvSpPr>
        <p:spPr>
          <a:xfrm>
            <a:off x="3216091" y="1942646"/>
            <a:ext cx="6528546" cy="613741"/>
          </a:xfrm>
        </p:spPr>
        <p:txBody>
          <a:bodyPr>
            <a:noAutofit/>
          </a:bodyPr>
          <a:lstStyle/>
          <a:p>
            <a:pPr marL="0" indent="0" algn="ctr">
              <a:lnSpc>
                <a:spcPct val="100000"/>
              </a:lnSpc>
              <a:spcBef>
                <a:spcPts val="0"/>
              </a:spcBef>
              <a:buNone/>
            </a:pPr>
            <a:r>
              <a:rPr lang="en-US" sz="3200" b="1" dirty="0"/>
              <a:t>From Dirt to Gold</a:t>
            </a:r>
          </a:p>
        </p:txBody>
      </p:sp>
      <p:sp>
        <p:nvSpPr>
          <p:cNvPr id="6"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2561601"/>
            <a:ext cx="6528546" cy="288955"/>
          </a:xfrm>
        </p:spPr>
        <p:txBody>
          <a:bodyPr>
            <a:noAutofit/>
          </a:bodyPr>
          <a:lstStyle/>
          <a:p>
            <a:r>
              <a:rPr lang="en-US" b="1" dirty="0">
                <a:effectLst/>
                <a:latin typeface="Arial" panose="020B0604020202020204" pitchFamily="34" charset="0"/>
              </a:rPr>
              <a:t>Part 1</a:t>
            </a:r>
            <a:endParaRPr lang="en-US" dirty="0">
              <a:effectLst/>
              <a:latin typeface="Arial" panose="020B0604020202020204" pitchFamily="34" charset="0"/>
            </a:endParaRPr>
          </a:p>
          <a:p>
            <a:endParaRPr lang="en-US" dirty="0"/>
          </a:p>
        </p:txBody>
      </p:sp>
      <p:sp>
        <p:nvSpPr>
          <p:cNvPr id="7"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2882536"/>
            <a:ext cx="6763651" cy="747100"/>
          </a:xfrm>
        </p:spPr>
        <p:txBody>
          <a:bodyPr>
            <a:noAutofit/>
          </a:bodyPr>
          <a:lstStyle/>
          <a:p>
            <a:pPr marL="0" indent="0">
              <a:lnSpc>
                <a:spcPct val="100000"/>
              </a:lnSpc>
              <a:spcBef>
                <a:spcPts val="0"/>
              </a:spcBef>
              <a:buNone/>
            </a:pPr>
            <a:r>
              <a:rPr lang="en-US" sz="1600" b="1" dirty="0"/>
              <a:t>Teacher Reads</a:t>
            </a:r>
            <a:r>
              <a:rPr lang="en-US" sz="1600" dirty="0"/>
              <a:t> This is a folktale told in Myanmar, a country in Asia. It is</a:t>
            </a:r>
          </a:p>
          <a:p>
            <a:pPr marL="0" indent="0">
              <a:lnSpc>
                <a:spcPct val="100000"/>
              </a:lnSpc>
              <a:spcBef>
                <a:spcPts val="0"/>
              </a:spcBef>
              <a:buNone/>
            </a:pPr>
            <a:r>
              <a:rPr lang="en-US" sz="1600" dirty="0"/>
              <a:t>about a man who was determined to make his dream come true. We will</a:t>
            </a:r>
          </a:p>
          <a:p>
            <a:pPr marL="0" indent="0">
              <a:lnSpc>
                <a:spcPct val="100000"/>
              </a:lnSpc>
              <a:spcBef>
                <a:spcPts val="0"/>
              </a:spcBef>
              <a:buNone/>
            </a:pPr>
            <a:r>
              <a:rPr lang="en-US" sz="1600" dirty="0"/>
              <a:t>see how an impossible dream was achieved in a surprising manner.</a:t>
            </a:r>
          </a:p>
        </p:txBody>
      </p:sp>
      <p:sp>
        <p:nvSpPr>
          <p:cNvPr id="8"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3818865"/>
            <a:ext cx="6682822" cy="2454115"/>
          </a:xfrm>
        </p:spPr>
        <p:txBody>
          <a:bodyPr>
            <a:noAutofit/>
          </a:bodyPr>
          <a:lstStyle/>
          <a:p>
            <a:pPr marL="0" indent="457200">
              <a:lnSpc>
                <a:spcPts val="2600"/>
              </a:lnSpc>
              <a:spcBef>
                <a:spcPts val="0"/>
              </a:spcBef>
              <a:buNone/>
            </a:pPr>
            <a:r>
              <a:rPr lang="en-US" sz="1800" dirty="0"/>
              <a:t>Long ago, a husband and a wife cared very much for each other. Their lives could not have been better, except for one </a:t>
            </a:r>
            <a:br>
              <a:rPr lang="en-US" sz="1800" dirty="0"/>
            </a:br>
            <a:r>
              <a:rPr lang="en-US" sz="1800" dirty="0"/>
              <a:t>thing. The husband spent all his time and gold coins on his  dream project. He was trying to turn dirt into gold, but his  </a:t>
            </a:r>
            <a:br>
              <a:rPr lang="en-US" sz="1800" dirty="0"/>
            </a:br>
            <a:r>
              <a:rPr lang="en-US" sz="1800" dirty="0"/>
              <a:t>plan was not working. Soon there were very few coins left for</a:t>
            </a:r>
            <a:br>
              <a:rPr lang="en-US" sz="1800" dirty="0"/>
            </a:br>
            <a:endParaRPr lang="en-US" sz="1800" dirty="0"/>
          </a:p>
          <a:p>
            <a:pPr marL="0" indent="457200">
              <a:lnSpc>
                <a:spcPts val="2600"/>
              </a:lnSpc>
              <a:spcBef>
                <a:spcPts val="0"/>
              </a:spcBef>
              <a:buNone/>
            </a:pPr>
            <a:endParaRPr lang="en-US" sz="1800" dirty="0"/>
          </a:p>
          <a:p>
            <a:pPr marL="0" indent="457200">
              <a:lnSpc>
                <a:spcPts val="2600"/>
              </a:lnSpc>
              <a:spcBef>
                <a:spcPts val="0"/>
              </a:spcBef>
              <a:buNone/>
            </a:pPr>
            <a:br>
              <a:rPr lang="en-US" sz="1800" dirty="0"/>
            </a:br>
            <a:endParaRPr lang="en-US" sz="1800" dirty="0"/>
          </a:p>
          <a:p>
            <a:pPr marL="0" indent="457200">
              <a:lnSpc>
                <a:spcPts val="2600"/>
              </a:lnSpc>
              <a:spcBef>
                <a:spcPts val="0"/>
              </a:spcBef>
              <a:buNone/>
            </a:pPr>
            <a:endParaRPr lang="en-US" sz="1800" dirty="0"/>
          </a:p>
        </p:txBody>
      </p:sp>
      <p:sp>
        <p:nvSpPr>
          <p:cNvPr id="10"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3824556"/>
            <a:ext cx="598579" cy="2367361"/>
          </a:xfrm>
        </p:spPr>
        <p:txBody>
          <a:bodyPr>
            <a:noAutofit/>
          </a:bodyPr>
          <a:lstStyle/>
          <a:p>
            <a:endParaRPr lang="en-US" dirty="0"/>
          </a:p>
          <a:p>
            <a:r>
              <a:rPr lang="en-US" dirty="0"/>
              <a:t>12</a:t>
            </a:r>
          </a:p>
          <a:p>
            <a:r>
              <a:rPr lang="en-US" dirty="0"/>
              <a:t>23</a:t>
            </a:r>
          </a:p>
          <a:p>
            <a:r>
              <a:rPr lang="en-US" dirty="0"/>
              <a:t>35</a:t>
            </a:r>
          </a:p>
          <a:p>
            <a:r>
              <a:rPr lang="en-US" dirty="0"/>
              <a:t>47</a:t>
            </a:r>
          </a:p>
        </p:txBody>
      </p:sp>
    </p:spTree>
    <p:extLst>
      <p:ext uri="{BB962C8B-B14F-4D97-AF65-F5344CB8AC3E}">
        <p14:creationId xmlns:p14="http://schemas.microsoft.com/office/powerpoint/2010/main" val="1462370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lang="en-US" dirty="0">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 1)</a:t>
            </a:r>
            <a:r>
              <a:rPr lang="en-US" dirty="0">
                <a:latin typeface="Arial" panose="020B0604020202020204" pitchFamily="34" charset="0"/>
                <a:cs typeface="Arial" panose="020B0604020202020204" pitchFamily="34" charset="0"/>
              </a:rPr>
              <a:t>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9</a:t>
            </a:fld>
            <a:endParaRPr lang="en-US" dirty="0"/>
          </a:p>
        </p:txBody>
      </p:sp>
      <p:sp>
        <p:nvSpPr>
          <p:cNvPr id="6"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005715"/>
            <a:ext cx="6528546" cy="288955"/>
          </a:xfrm>
        </p:spPr>
        <p:txBody>
          <a:bodyPr>
            <a:noAutofit/>
          </a:bodyPr>
          <a:lstStyle/>
          <a:p>
            <a:r>
              <a:rPr lang="en-US" b="1" dirty="0">
                <a:effectLst/>
                <a:latin typeface="Arial" panose="020B0604020202020204" pitchFamily="34" charset="0"/>
              </a:rPr>
              <a:t>Part 1</a:t>
            </a:r>
            <a:r>
              <a:rPr lang="en-US" b="1" dirty="0"/>
              <a:t> continued</a:t>
            </a:r>
            <a:endParaRPr lang="en-US" dirty="0">
              <a:effectLst/>
              <a:latin typeface="Arial" panose="020B0604020202020204" pitchFamily="34" charset="0"/>
            </a:endParaRPr>
          </a:p>
          <a:p>
            <a:endParaRPr lang="en-US" dirty="0"/>
          </a:p>
        </p:txBody>
      </p:sp>
      <p:sp>
        <p:nvSpPr>
          <p:cNvPr id="8"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375574"/>
            <a:ext cx="6528547" cy="2675030"/>
          </a:xfrm>
        </p:spPr>
        <p:txBody>
          <a:bodyPr>
            <a:noAutofit/>
          </a:bodyPr>
          <a:lstStyle/>
          <a:p>
            <a:pPr marL="0" indent="0">
              <a:lnSpc>
                <a:spcPts val="2600"/>
              </a:lnSpc>
              <a:spcBef>
                <a:spcPts val="0"/>
              </a:spcBef>
              <a:buNone/>
            </a:pPr>
            <a:r>
              <a:rPr lang="en-US" sz="1800" dirty="0"/>
              <a:t>bread and other things. The woman urged her husband to</a:t>
            </a:r>
          </a:p>
          <a:p>
            <a:pPr marL="0" indent="0">
              <a:lnSpc>
                <a:spcPts val="2600"/>
              </a:lnSpc>
              <a:spcBef>
                <a:spcPts val="0"/>
              </a:spcBef>
              <a:buNone/>
            </a:pPr>
            <a:r>
              <a:rPr lang="en-US" sz="1800" dirty="0"/>
              <a:t>find a job, but he said no.</a:t>
            </a:r>
          </a:p>
          <a:p>
            <a:pPr marL="0" indent="457200">
              <a:lnSpc>
                <a:spcPts val="2600"/>
              </a:lnSpc>
              <a:spcBef>
                <a:spcPts val="0"/>
              </a:spcBef>
              <a:buNone/>
            </a:pPr>
            <a:r>
              <a:rPr lang="en-US" sz="1800" dirty="0"/>
              <a:t>“I am getting closer to my goal,” explained her husband. </a:t>
            </a:r>
            <a:br>
              <a:rPr lang="en-US" sz="1800" dirty="0"/>
            </a:br>
            <a:r>
              <a:rPr lang="en-US" sz="1800" dirty="0"/>
              <a:t>“I just need more time to work out the final step.”</a:t>
            </a:r>
          </a:p>
        </p:txBody>
      </p:sp>
      <p:sp>
        <p:nvSpPr>
          <p:cNvPr id="10"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371793"/>
            <a:ext cx="598579" cy="2568479"/>
          </a:xfrm>
        </p:spPr>
        <p:txBody>
          <a:bodyPr>
            <a:noAutofit/>
          </a:bodyPr>
          <a:lstStyle/>
          <a:p>
            <a:r>
              <a:rPr lang="en-US" dirty="0"/>
              <a:t>59</a:t>
            </a:r>
          </a:p>
          <a:p>
            <a:r>
              <a:rPr lang="en-US" dirty="0"/>
              <a:t>69</a:t>
            </a:r>
          </a:p>
          <a:p>
            <a:r>
              <a:rPr lang="en-US" dirty="0"/>
              <a:t>76</a:t>
            </a:r>
          </a:p>
          <a:p>
            <a:r>
              <a:rPr lang="en-US" dirty="0"/>
              <a:t>86</a:t>
            </a:r>
          </a:p>
        </p:txBody>
      </p:sp>
    </p:spTree>
    <p:extLst>
      <p:ext uri="{BB962C8B-B14F-4D97-AF65-F5344CB8AC3E}">
        <p14:creationId xmlns:p14="http://schemas.microsoft.com/office/powerpoint/2010/main" val="775436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0" tIns="0" rIns="0" bIns="0" rtlCol="0">
        <a:noAutofit/>
      </a:bodyPr>
      <a:lstStyle>
        <a:defPPr marL="0" indent="0" defTabSz="457200">
          <a:lnSpc>
            <a:spcPct val="100000"/>
          </a:lnSpc>
          <a:spcBef>
            <a:spcPts val="0"/>
          </a:spcBef>
          <a:buNone/>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691C2FCC19C844BDA0554F37FDE5B4" ma:contentTypeVersion="18" ma:contentTypeDescription="Create a new document." ma:contentTypeScope="" ma:versionID="58fe67b45e8f12787276d5d7eaacdf89">
  <xsd:schema xmlns:xsd="http://www.w3.org/2001/XMLSchema" xmlns:xs="http://www.w3.org/2001/XMLSchema" xmlns:p="http://schemas.microsoft.com/office/2006/metadata/properties" xmlns:ns2="031d766f-b14e-4c0e-af7a-21ee3738300f" xmlns:ns3="7849a367-8f54-4d0d-a4b3-416402156675" targetNamespace="http://schemas.microsoft.com/office/2006/metadata/properties" ma:root="true" ma:fieldsID="029048d22d635aca9c28d4686cd78c67" ns2:_="" ns3:_="">
    <xsd:import namespace="031d766f-b14e-4c0e-af7a-21ee3738300f"/>
    <xsd:import namespace="7849a367-8f54-4d0d-a4b3-41640215667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1d766f-b14e-4c0e-af7a-21ee3738300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59a07e1-635c-4dc3-af17-f8dfbdb3d077}" ma:internalName="TaxCatchAll" ma:showField="CatchAllData" ma:web="031d766f-b14e-4c0e-af7a-21ee373830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849a367-8f54-4d0d-a4b3-41640215667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ddc6715-9392-4c7b-b038-9c308e5b14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31d766f-b14e-4c0e-af7a-21ee3738300f" xsi:nil="true"/>
    <lcf76f155ced4ddcb4097134ff3c332f xmlns="7849a367-8f54-4d0d-a4b3-4164021566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3618234-75DD-4058-9CA2-B53D2567534B}">
  <ds:schemaRefs>
    <ds:schemaRef ds:uri="http://schemas.microsoft.com/sharepoint/v3/contenttype/forms"/>
  </ds:schemaRefs>
</ds:datastoreItem>
</file>

<file path=customXml/itemProps2.xml><?xml version="1.0" encoding="utf-8"?>
<ds:datastoreItem xmlns:ds="http://schemas.openxmlformats.org/officeDocument/2006/customXml" ds:itemID="{1F67BCDB-8D9F-48B5-B767-DED636CA3F87}"/>
</file>

<file path=customXml/itemProps3.xml><?xml version="1.0" encoding="utf-8"?>
<ds:datastoreItem xmlns:ds="http://schemas.openxmlformats.org/officeDocument/2006/customXml" ds:itemID="{AAD546A0-D67F-4D60-8691-AF0C7C031EE6}">
  <ds:schemaRefs>
    <ds:schemaRef ds:uri="http://purl.org/dc/elements/1.1/"/>
    <ds:schemaRef ds:uri="http://schemas.microsoft.com/office/2006/metadata/properties"/>
    <ds:schemaRef ds:uri="http://purl.org/dc/terms/"/>
    <ds:schemaRef ds:uri="http://schemas.openxmlformats.org/package/2006/metadata/core-properties"/>
    <ds:schemaRef ds:uri="031d766f-b14e-4c0e-af7a-21ee3738300f"/>
    <ds:schemaRef ds:uri="http://schemas.microsoft.com/office/2006/documentManagement/types"/>
    <ds:schemaRef ds:uri="http://schemas.microsoft.com/office/infopath/2007/PartnerControls"/>
    <ds:schemaRef ds:uri="7849a367-8f54-4d0d-a4b3-41640215667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67961</TotalTime>
  <Words>2125</Words>
  <Application>Microsoft Macintosh PowerPoint</Application>
  <PresentationFormat>Widescreen</PresentationFormat>
  <Paragraphs>286</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Regular</vt:lpstr>
      <vt:lpstr>Calibri</vt:lpstr>
      <vt:lpstr>Calibri Light</vt:lpstr>
      <vt:lpstr>Office Theme</vt:lpstr>
      <vt:lpstr>Say Sounds (A)</vt:lpstr>
      <vt:lpstr>Read Words (B) </vt:lpstr>
      <vt:lpstr>Read Words (C) </vt:lpstr>
      <vt:lpstr>Read Words (D–E)</vt:lpstr>
      <vt:lpstr>Read Words (F–G) </vt:lpstr>
      <vt:lpstr>Read Sentences  (H)</vt:lpstr>
      <vt:lpstr>Spell Words (I) </vt:lpstr>
      <vt:lpstr>Decodable Narrative Text (Part 1)</vt:lpstr>
      <vt:lpstr>Decodable Narrative Text (Part 1) — cont’d</vt:lpstr>
      <vt:lpstr>Comprehension Questions Part 1</vt:lpstr>
      <vt:lpstr>Decodable Narrative Text (Part 2) </vt:lpstr>
      <vt:lpstr>Decodable Narrative Text (Part 2) — cont’d </vt:lpstr>
      <vt:lpstr>Comprehension Questions Part 2</vt:lpstr>
      <vt:lpstr>Decodable Narrative Text (Part 3) </vt:lpstr>
      <vt:lpstr>Decodable Narrative Text (Part 3) — cont’d </vt:lpstr>
      <vt:lpstr>Comprehension Questions Part 3</vt:lpstr>
      <vt:lpstr>Picture Match</vt:lpstr>
      <vt:lpstr>Independent Practice (K) Part 1</vt:lpstr>
      <vt:lpstr>Independent Practice (K) Part 1— cont’d</vt:lpstr>
      <vt:lpstr>Independent Practice (K) Part 2</vt:lpstr>
      <vt:lpstr>Independent Practice (K) Part 3</vt:lpstr>
      <vt:lpstr>Independent Practice (L)</vt:lpstr>
      <vt:lpstr>Independent Practice (L) — cont’d</vt:lpstr>
      <vt:lpstr>Independent Practice (M)</vt:lpstr>
      <vt:lpstr>Independent Practice (M) —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Ellis</dc:creator>
  <cp:lastModifiedBy>Microsoft Office User</cp:lastModifiedBy>
  <cp:revision>3781</cp:revision>
  <dcterms:created xsi:type="dcterms:W3CDTF">2023-03-21T18:49:30Z</dcterms:created>
  <dcterms:modified xsi:type="dcterms:W3CDTF">2024-02-22T13:43:58Z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0x01010021691C2FCC19C844BDA0554F37FDE5B4</vt:lpwstr>
  </property>
</Properties>
</file>