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5" r:id="rId5"/>
    <p:sldId id="282" r:id="rId6"/>
    <p:sldId id="270" r:id="rId7"/>
    <p:sldId id="297" r:id="rId8"/>
    <p:sldId id="283" r:id="rId9"/>
    <p:sldId id="298" r:id="rId10"/>
    <p:sldId id="266" r:id="rId11"/>
    <p:sldId id="316" r:id="rId12"/>
    <p:sldId id="321" r:id="rId13"/>
    <p:sldId id="317" r:id="rId14"/>
    <p:sldId id="322" r:id="rId15"/>
    <p:sldId id="328" r:id="rId16"/>
    <p:sldId id="323" r:id="rId17"/>
    <p:sldId id="302" r:id="rId18"/>
    <p:sldId id="303" r:id="rId19"/>
    <p:sldId id="327" r:id="rId20"/>
    <p:sldId id="307" r:id="rId21"/>
    <p:sldId id="324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456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orient="horz" pos="408" userDrawn="1">
          <p15:clr>
            <a:srgbClr val="A4A3A4"/>
          </p15:clr>
        </p15:guide>
        <p15:guide id="7" orient="horz" pos="36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A2F9C-0D28-2AE3-643F-41DD01022862}" v="8" dt="2024-04-11T15:48:45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6" autoAdjust="0"/>
    <p:restoredTop sz="95900" autoAdjust="0"/>
  </p:normalViewPr>
  <p:slideViewPr>
    <p:cSldViewPr snapToGrid="0">
      <p:cViewPr varScale="1">
        <p:scale>
          <a:sx n="204" d="100"/>
          <a:sy n="204" d="100"/>
        </p:scale>
        <p:origin x="304" y="208"/>
      </p:cViewPr>
      <p:guideLst>
        <p:guide pos="4560"/>
        <p:guide pos="1920"/>
        <p:guide orient="horz" pos="408"/>
        <p:guide orient="horz" pos="3600"/>
      </p:guideLst>
    </p:cSldViewPr>
  </p:slideViewPr>
  <p:outlineViewPr>
    <p:cViewPr>
      <p:scale>
        <a:sx n="33" d="100"/>
        <a:sy n="33" d="100"/>
      </p:scale>
      <p:origin x="0" y="-12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Zelinke" userId="S::szelinke@cainc.com::d5a61b94-e317-40d3-bef2-b59288a0210b" providerId="AD" clId="Web-{648A2F9C-0D28-2AE3-643F-41DD01022862}"/>
    <pc:docChg chg="modSld">
      <pc:chgData name="Sarah Zelinke" userId="S::szelinke@cainc.com::d5a61b94-e317-40d3-bef2-b59288a0210b" providerId="AD" clId="Web-{648A2F9C-0D28-2AE3-643F-41DD01022862}" dt="2024-04-11T15:48:45.656" v="7" actId="20577"/>
      <pc:docMkLst>
        <pc:docMk/>
      </pc:docMkLst>
      <pc:sldChg chg="modSp">
        <pc:chgData name="Sarah Zelinke" userId="S::szelinke@cainc.com::d5a61b94-e317-40d3-bef2-b59288a0210b" providerId="AD" clId="Web-{648A2F9C-0D28-2AE3-643F-41DD01022862}" dt="2024-04-11T15:48:45.656" v="7" actId="20577"/>
        <pc:sldMkLst>
          <pc:docMk/>
          <pc:sldMk cId="3780168770" sldId="265"/>
        </pc:sldMkLst>
        <pc:spChg chg="mod">
          <ac:chgData name="Sarah Zelinke" userId="S::szelinke@cainc.com::d5a61b94-e317-40d3-bef2-b59288a0210b" providerId="AD" clId="Web-{648A2F9C-0D28-2AE3-643F-41DD01022862}" dt="2024-04-11T15:48:45.656" v="7" actId="20577"/>
          <ac:spMkLst>
            <pc:docMk/>
            <pc:sldMk cId="3780168770" sldId="265"/>
            <ac:spMk id="2" creationId="{86730726-6869-F03A-F029-8BA0B7B823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C874-89D9-4741-9D9D-C88EF6912B0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F604-032C-45B2-8111-F9AFA436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1A04-B407-154B-AB7D-D3660A5164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1F25C-0892-7148-B0F8-AB4CB7B83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8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8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57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7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3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1F25C-0892-7148-B0F8-AB4CB7B83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10668000" cy="5123416"/>
          </a:xfrm>
        </p:spPr>
        <p:txBody>
          <a:bodyPr/>
          <a:lstStyle>
            <a:lvl1pPr>
              <a:buAutoNum type="alphaUcPeriod"/>
              <a:defRPr/>
            </a:lvl1pPr>
            <a:lvl2pPr>
              <a:buAutoNum type="arabicPeriod"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Numbered	tabbed		list</a:t>
            </a:r>
          </a:p>
          <a:p>
            <a:pPr lvl="1"/>
            <a:r>
              <a:rPr lang="en-US" dirty="0"/>
              <a:t>Word		word		word</a:t>
            </a:r>
          </a:p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Numbered	tabbed		list</a:t>
            </a:r>
          </a:p>
          <a:p>
            <a:pPr lvl="1"/>
            <a:r>
              <a:rPr lang="en-US" dirty="0"/>
              <a:t>Word		word		word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06F047B1-E442-34B1-9271-DABEC0A807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4056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BFE2-EEFE-FD86-2970-493550B9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875F2-C82E-88FB-5909-80CDE2E55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1AE16-2054-60F3-5ABC-16DE70D26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14DB5-6F4A-26E5-A680-1C458471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3BCD9-1026-EB52-B4E1-1BC50F7C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76654-9205-12E2-6A9C-2FC8F0AD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256-279C-2EB0-9A40-EDDD887D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6A3F4-793D-1CE4-5766-6F49604D3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D69E-E9DB-7914-AB16-8BDB7CD0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AA2D-A587-6848-C86D-F5AB55FC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760B-54DF-D787-D05C-C7889F05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0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313CA-1740-1FDD-52F4-6DA68174F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4436-0E97-0503-969E-16C1F9526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E01B-5EA1-A523-FD49-D335978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F44EA-393B-9024-F99F-F914F093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787F4-D605-C999-FCE8-D5292626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40CEFC-508F-7C48-9EF6-6013A2AA1C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10668000" cy="5123416"/>
          </a:xfrm>
        </p:spPr>
        <p:txBody>
          <a:bodyPr/>
          <a:lstStyle>
            <a:lvl1pPr>
              <a:buAutoNum type="alphaUcPeriod"/>
              <a:defRPr/>
            </a:lvl1pPr>
            <a:lvl2pPr marL="457200" indent="0" defTabSz="45720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Word	Word	Word</a:t>
            </a:r>
          </a:p>
          <a:p>
            <a:pPr lvl="1"/>
            <a:r>
              <a:rPr lang="en-US" dirty="0"/>
              <a:t>Word	Word	Word</a:t>
            </a:r>
          </a:p>
          <a:p>
            <a:pPr lvl="1"/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C2A53BC8-0A07-6247-B5DB-E4F3B7ED214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6DE0F791-4A1B-FAE7-B314-A8764A7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135980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7086600" cy="5123416"/>
          </a:xfrm>
        </p:spPr>
        <p:txBody>
          <a:bodyPr/>
          <a:lstStyle>
            <a:lvl1pPr>
              <a:buAutoNum type="alphaUcPeriod"/>
              <a:defRPr/>
            </a:lvl1pPr>
            <a:lvl2pPr>
              <a:lnSpc>
                <a:spcPts val="3000"/>
              </a:lnSpc>
              <a:buAutoNum type="arabicPeriod"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People __________ go on the bus trip.</a:t>
            </a:r>
          </a:p>
          <a:p>
            <a:pPr lvl="1"/>
            <a:r>
              <a:rPr lang="en-US" dirty="0"/>
              <a:t>It may __________ at the end of the day.</a:t>
            </a:r>
          </a:p>
          <a:p>
            <a:pPr lvl="1"/>
            <a:r>
              <a:rPr lang="en-US" dirty="0"/>
              <a:t>Ray put the dish on the __________ .</a:t>
            </a:r>
          </a:p>
          <a:p>
            <a:pPr lvl="1"/>
            <a:r>
              <a:rPr lang="en-US" dirty="0"/>
              <a:t>Fish will grab the __________ .</a:t>
            </a:r>
          </a:p>
          <a:p>
            <a:pPr lvl="1"/>
            <a:r>
              <a:rPr lang="en-US" dirty="0"/>
              <a:t>Alex will fill the pail with some __________ .</a:t>
            </a:r>
          </a:p>
          <a:p>
            <a:pPr lvl="1"/>
            <a:r>
              <a:rPr lang="en-US" dirty="0"/>
              <a:t>Dom got the __________ from the box.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9732A6-8C9E-5F5A-AB56-58760ED74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49354" y="1111170"/>
            <a:ext cx="4149905" cy="5123417"/>
          </a:xfrm>
        </p:spPr>
        <p:txBody>
          <a:bodyPr lIns="0" tIns="45720" rIns="0"/>
          <a:lstStyle>
            <a:lvl1pPr>
              <a:buAutoNum type="alphaUcPeriod"/>
              <a:defRPr/>
            </a:lvl1pPr>
            <a:lvl2pPr marL="0" indent="0" defTabSz="182880">
              <a:lnSpc>
                <a:spcPts val="3000"/>
              </a:lnSpc>
              <a:spcBef>
                <a:spcPts val="500"/>
              </a:spcBef>
              <a:buNone/>
              <a:defRPr/>
            </a:lvl2pPr>
          </a:lstStyle>
          <a:p>
            <a:pPr lvl="1"/>
            <a:endParaRPr lang="en-US" dirty="0"/>
          </a:p>
          <a:p>
            <a:pPr lvl="1"/>
            <a:r>
              <a:rPr lang="en-US" dirty="0"/>
              <a:t>bay			bait				jail</a:t>
            </a:r>
          </a:p>
          <a:p>
            <a:pPr lvl="1"/>
            <a:r>
              <a:rPr lang="en-US" dirty="0"/>
              <a:t>grain		plain			pray</a:t>
            </a:r>
          </a:p>
          <a:p>
            <a:pPr lvl="1"/>
            <a:r>
              <a:rPr lang="en-US" dirty="0"/>
              <a:t>main		pain				mail</a:t>
            </a:r>
          </a:p>
          <a:p>
            <a:pPr lvl="1"/>
            <a:r>
              <a:rPr lang="en-US" dirty="0"/>
              <a:t>way			stay				may</a:t>
            </a:r>
          </a:p>
          <a:p>
            <a:pPr lvl="1"/>
            <a:r>
              <a:rPr lang="en-US" dirty="0"/>
              <a:t>paint		plain			grain</a:t>
            </a:r>
          </a:p>
          <a:p>
            <a:pPr lvl="1"/>
            <a:r>
              <a:rPr lang="en-US" dirty="0"/>
              <a:t>bay			rain				braid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9D9F1724-9868-DC40-895C-85948075C9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56903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267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7086600" cy="5123416"/>
          </a:xfrm>
        </p:spPr>
        <p:txBody>
          <a:bodyPr/>
          <a:lstStyle>
            <a:lvl1pPr>
              <a:buAutoNum type="alphaUcPeriod"/>
              <a:defRPr/>
            </a:lvl1pPr>
            <a:lvl2pPr>
              <a:lnSpc>
                <a:spcPts val="3000"/>
              </a:lnSpc>
              <a:buAutoNum type="arabicPeriod"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People __________ go on the bus trip.</a:t>
            </a:r>
          </a:p>
          <a:p>
            <a:pPr lvl="1"/>
            <a:r>
              <a:rPr lang="en-US" dirty="0"/>
              <a:t>It may __________ at the end of the day.</a:t>
            </a:r>
          </a:p>
          <a:p>
            <a:pPr lvl="1"/>
            <a:r>
              <a:rPr lang="en-US" dirty="0"/>
              <a:t>Ray put the dish on the __________ .</a:t>
            </a:r>
          </a:p>
          <a:p>
            <a:pPr lvl="1"/>
            <a:r>
              <a:rPr lang="en-US" dirty="0"/>
              <a:t>Fish will grab the __________ .</a:t>
            </a:r>
          </a:p>
          <a:p>
            <a:pPr lvl="1"/>
            <a:r>
              <a:rPr lang="en-US" dirty="0"/>
              <a:t>Alex will fill the pail with some __________ .</a:t>
            </a:r>
          </a:p>
          <a:p>
            <a:pPr lvl="1"/>
            <a:r>
              <a:rPr lang="en-US" dirty="0"/>
              <a:t>Dom got the __________ from the box.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9732A6-8C9E-5F5A-AB56-58760ED74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49354" y="1111170"/>
            <a:ext cx="4149905" cy="5123417"/>
          </a:xfrm>
        </p:spPr>
        <p:txBody>
          <a:bodyPr lIns="0" tIns="45720" rIns="0"/>
          <a:lstStyle>
            <a:lvl1pPr>
              <a:buAutoNum type="alphaUcPeriod"/>
              <a:defRPr/>
            </a:lvl1pPr>
            <a:lvl2pPr marL="0" indent="0" defTabSz="182880">
              <a:lnSpc>
                <a:spcPts val="3000"/>
              </a:lnSpc>
              <a:spcBef>
                <a:spcPts val="500"/>
              </a:spcBef>
              <a:buNone/>
              <a:defRPr/>
            </a:lvl2pPr>
          </a:lstStyle>
          <a:p>
            <a:pPr lvl="1"/>
            <a:endParaRPr lang="en-US" dirty="0"/>
          </a:p>
          <a:p>
            <a:pPr lvl="1"/>
            <a:r>
              <a:rPr lang="en-US" dirty="0"/>
              <a:t>bay			bait				jail</a:t>
            </a:r>
          </a:p>
          <a:p>
            <a:pPr lvl="1"/>
            <a:r>
              <a:rPr lang="en-US" dirty="0"/>
              <a:t>grain		plain			pray</a:t>
            </a:r>
          </a:p>
          <a:p>
            <a:pPr lvl="1"/>
            <a:r>
              <a:rPr lang="en-US" dirty="0"/>
              <a:t>main		pain				mail</a:t>
            </a:r>
          </a:p>
          <a:p>
            <a:pPr lvl="1"/>
            <a:r>
              <a:rPr lang="en-US" dirty="0"/>
              <a:t>way			stay				may</a:t>
            </a:r>
          </a:p>
          <a:p>
            <a:pPr lvl="1"/>
            <a:r>
              <a:rPr lang="en-US" dirty="0"/>
              <a:t>paint		plain			grain</a:t>
            </a:r>
          </a:p>
          <a:p>
            <a:pPr lvl="1"/>
            <a:r>
              <a:rPr lang="en-US" dirty="0"/>
              <a:t>bay			rain				braid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9D9F1724-9868-DC40-895C-85948075C9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56903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004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7086600" cy="5123416"/>
          </a:xfrm>
        </p:spPr>
        <p:txBody>
          <a:bodyPr/>
          <a:lstStyle>
            <a:lvl1pPr>
              <a:buAutoNum type="alphaUcPeriod"/>
              <a:defRPr/>
            </a:lvl1pPr>
            <a:lvl2pPr>
              <a:lnSpc>
                <a:spcPts val="3000"/>
              </a:lnSpc>
              <a:buAutoNum type="arabicPeriod"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People __________ go on the bus trip.</a:t>
            </a:r>
          </a:p>
          <a:p>
            <a:pPr lvl="1"/>
            <a:r>
              <a:rPr lang="en-US" dirty="0"/>
              <a:t>It may __________ at the end of the day.</a:t>
            </a:r>
          </a:p>
          <a:p>
            <a:pPr lvl="1"/>
            <a:r>
              <a:rPr lang="en-US" dirty="0"/>
              <a:t>Ray put the dish on the __________ .</a:t>
            </a:r>
          </a:p>
          <a:p>
            <a:pPr lvl="1"/>
            <a:r>
              <a:rPr lang="en-US" dirty="0"/>
              <a:t>Fish will grab the __________ .</a:t>
            </a:r>
          </a:p>
          <a:p>
            <a:pPr lvl="1"/>
            <a:r>
              <a:rPr lang="en-US" dirty="0"/>
              <a:t>Alex will fill the pail with some __________ .</a:t>
            </a:r>
          </a:p>
          <a:p>
            <a:pPr lvl="1"/>
            <a:r>
              <a:rPr lang="en-US" dirty="0"/>
              <a:t>Dom got the __________ from the box.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9732A6-8C9E-5F5A-AB56-58760ED74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49354" y="1111170"/>
            <a:ext cx="4149905" cy="5123417"/>
          </a:xfrm>
        </p:spPr>
        <p:txBody>
          <a:bodyPr lIns="0" tIns="45720" rIns="0"/>
          <a:lstStyle>
            <a:lvl1pPr>
              <a:buAutoNum type="alphaUcPeriod"/>
              <a:defRPr/>
            </a:lvl1pPr>
            <a:lvl2pPr marL="0" indent="0" defTabSz="182880">
              <a:lnSpc>
                <a:spcPts val="3000"/>
              </a:lnSpc>
              <a:spcBef>
                <a:spcPts val="500"/>
              </a:spcBef>
              <a:buNone/>
              <a:defRPr/>
            </a:lvl2pPr>
          </a:lstStyle>
          <a:p>
            <a:pPr lvl="1"/>
            <a:endParaRPr lang="en-US" dirty="0"/>
          </a:p>
          <a:p>
            <a:pPr lvl="1"/>
            <a:r>
              <a:rPr lang="en-US" dirty="0"/>
              <a:t>bay			bait				jail</a:t>
            </a:r>
          </a:p>
          <a:p>
            <a:pPr lvl="1"/>
            <a:r>
              <a:rPr lang="en-US" dirty="0"/>
              <a:t>grain		plain			pray</a:t>
            </a:r>
          </a:p>
          <a:p>
            <a:pPr lvl="1"/>
            <a:r>
              <a:rPr lang="en-US" dirty="0"/>
              <a:t>main		pain				mail</a:t>
            </a:r>
          </a:p>
          <a:p>
            <a:pPr lvl="1"/>
            <a:r>
              <a:rPr lang="en-US" dirty="0"/>
              <a:t>way			stay				may</a:t>
            </a:r>
          </a:p>
          <a:p>
            <a:pPr lvl="1"/>
            <a:r>
              <a:rPr lang="en-US" dirty="0"/>
              <a:t>paint		plain			grain</a:t>
            </a:r>
          </a:p>
          <a:p>
            <a:pPr lvl="1"/>
            <a:r>
              <a:rPr lang="en-US" dirty="0"/>
              <a:t>bay			rain				braid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9D9F1724-9868-DC40-895C-85948075C9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56903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398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40CEFC-508F-7C48-9EF6-6013A2AA1C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10668000" cy="5123416"/>
          </a:xfrm>
        </p:spPr>
        <p:txBody>
          <a:bodyPr/>
          <a:lstStyle>
            <a:lvl1pPr>
              <a:buAutoNum type="alphaUcPeriod"/>
              <a:defRPr/>
            </a:lvl1pPr>
            <a:lvl2pPr marL="457200" indent="0" defTabSz="45720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Word	Word	Word</a:t>
            </a:r>
          </a:p>
          <a:p>
            <a:pPr lvl="1"/>
            <a:r>
              <a:rPr lang="en-US" dirty="0"/>
              <a:t>Word	Word	Word</a:t>
            </a:r>
          </a:p>
          <a:p>
            <a:pPr lvl="1"/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C2A53BC8-0A07-6247-B5DB-E4F3B7ED214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6DE0F791-4A1B-FAE7-B314-A8764A7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3531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F0FA233-5599-F3D7-9118-CE5CF3BE37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4743" y="2016032"/>
            <a:ext cx="2126343" cy="2969623"/>
          </a:xfrm>
        </p:spPr>
        <p:txBody>
          <a:bodyPr wrap="none" lIns="137160" tIns="91440" rIns="13716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590717-5722-CCAD-4697-2967F4FF7A7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403600" y="2016032"/>
            <a:ext cx="2126343" cy="2969623"/>
          </a:xfrm>
        </p:spPr>
        <p:txBody>
          <a:bodyPr wrap="none" lIns="137160" tIns="91440" rIns="13716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F0D0443-6709-33A4-B6A0-D37825CB40B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52456" y="2016031"/>
            <a:ext cx="2126343" cy="2969623"/>
          </a:xfrm>
        </p:spPr>
        <p:txBody>
          <a:bodyPr wrap="none" lIns="137160" tIns="91440" rIns="137160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  <a:p>
            <a:pPr lvl="0"/>
            <a:r>
              <a:rPr lang="en-US" dirty="0"/>
              <a:t>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10668000" cy="669110"/>
          </a:xfrm>
        </p:spPr>
        <p:txBody>
          <a:bodyPr/>
          <a:lstStyle>
            <a:lvl1pPr>
              <a:buAutoNum type="alphaUcPeriod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BA950C04-0E32-354E-5C3E-2056757025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6D8674B9-4D0F-B6E1-0650-F9E477CA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103326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8F444E-C254-16A6-0D65-0BE2564802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5800" y="1065905"/>
            <a:ext cx="10668000" cy="669110"/>
          </a:xfrm>
        </p:spPr>
        <p:txBody>
          <a:bodyPr>
            <a:noAutofit/>
          </a:bodyPr>
          <a:lstStyle>
            <a:lvl1pPr>
              <a:buAutoNum type="alphaUcPeriod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976DD3-2320-5ED7-2F9F-C26A265738C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16091" y="2023970"/>
            <a:ext cx="6528546" cy="449262"/>
          </a:xfrm>
        </p:spPr>
        <p:txBody>
          <a:bodyPr>
            <a:noAutofit/>
          </a:bodyPr>
          <a:lstStyle>
            <a:lvl1pPr>
              <a:buAutoNum type="alphaUcPeriod"/>
              <a:defRPr/>
            </a:lvl1pPr>
            <a:lvl2pPr marL="457200" indent="0" algn="ctr">
              <a:buNone/>
              <a:defRPr sz="4000"/>
            </a:lvl2pPr>
          </a:lstStyle>
          <a:p>
            <a:pPr marL="0" indent="0" algn="ctr">
              <a:buNone/>
            </a:pPr>
            <a:r>
              <a:rPr lang="en-US" sz="4000" b="1" dirty="0">
                <a:effectLst/>
                <a:latin typeface="Arial" panose="020B0604020202020204" pitchFamily="34" charset="0"/>
              </a:rPr>
              <a:t>At the Ranch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91F105-CA9B-7213-F070-F785D30DF0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16090" y="2473232"/>
            <a:ext cx="6528546" cy="288955"/>
          </a:xfrm>
        </p:spPr>
        <p:txBody>
          <a:bodyPr lIns="0" tIns="0" r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/>
              <a:t>Part 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B84EA3-DE13-F454-87B2-4C53DC69E5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6091" y="2824906"/>
            <a:ext cx="6528547" cy="1182314"/>
          </a:xfrm>
        </p:spPr>
        <p:txBody>
          <a:bodyPr lIns="0" rIns="0">
            <a:noAutofit/>
          </a:bodyPr>
          <a:lstStyle>
            <a:lvl1pPr>
              <a:buAutoNum type="alphaUcPeriod"/>
              <a:defRPr/>
            </a:lvl1pPr>
            <a:lvl2pPr marL="0" indent="0">
              <a:lnSpc>
                <a:spcPts val="2000"/>
              </a:lnSpc>
              <a:spcBef>
                <a:spcPts val="0"/>
              </a:spcBef>
              <a:buNone/>
              <a:defRPr sz="1600"/>
            </a:lvl2pPr>
          </a:lstStyle>
          <a:p>
            <a:pPr lvl="1"/>
            <a:r>
              <a:rPr lang="en-US" dirty="0"/>
              <a:t>Teacher Reads You could take a class field trip to many different places. You might visit a ranch, which is a large farm where animals are raised. Farm animals are fed grain, which are seeds, and hay, a kind of grass. Let’s learn what it would be like to visit a ranch.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B8F6FB-4ADC-1239-0D59-48E32EE698F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16090" y="4034115"/>
            <a:ext cx="6528547" cy="2304288"/>
          </a:xfrm>
        </p:spPr>
        <p:txBody>
          <a:bodyPr lIns="0" tIns="0" rIns="0">
            <a:noAutofit/>
          </a:bodyPr>
          <a:lstStyle>
            <a:lvl1pPr>
              <a:buAutoNum type="alphaUcPeriod"/>
              <a:defRPr/>
            </a:lvl1pPr>
            <a:lvl2pPr marL="0" indent="457200">
              <a:lnSpc>
                <a:spcPts val="2600"/>
              </a:lnSpc>
              <a:spcBef>
                <a:spcPts val="0"/>
              </a:spcBef>
              <a:buNone/>
              <a:defRPr sz="1800"/>
            </a:lvl2pPr>
          </a:lstStyle>
          <a:p>
            <a:pPr lvl="1"/>
            <a:r>
              <a:rPr lang="en-US" dirty="0"/>
              <a:t>“Mom, this is the day my class will visit Bay</a:t>
            </a:r>
            <a:br>
              <a:rPr lang="en-US" dirty="0"/>
            </a:br>
            <a:r>
              <a:rPr lang="en-US" dirty="0"/>
              <a:t>Ranch,” Fay said. “Mr. Ross said that we will see </a:t>
            </a:r>
            <a:br>
              <a:rPr lang="en-US" dirty="0"/>
            </a:br>
            <a:r>
              <a:rPr lang="en-US" dirty="0"/>
              <a:t>grain and hay. We may get to see pigs. After we see </a:t>
            </a:r>
            <a:br>
              <a:rPr lang="en-US" dirty="0"/>
            </a:br>
            <a:r>
              <a:rPr lang="en-US" dirty="0"/>
              <a:t>the ranch, we will stay and have a picnic lunch. The</a:t>
            </a:r>
            <a:br>
              <a:rPr lang="en-US" dirty="0"/>
            </a:br>
            <a:r>
              <a:rPr lang="en-US" dirty="0"/>
              <a:t>bus will bring us back at 3:00.”</a:t>
            </a:r>
          </a:p>
          <a:p>
            <a:pPr lvl="1"/>
            <a:r>
              <a:rPr lang="en-US" dirty="0"/>
              <a:t>“Have fun at the ranch, Fay,” Mom said. “I will see you</a:t>
            </a:r>
            <a:br>
              <a:rPr lang="en-US" dirty="0"/>
            </a:br>
            <a:r>
              <a:rPr lang="en-US" dirty="0"/>
              <a:t>when you get back.”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E76E84B-865A-DD5E-8379-1689FC78D15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47362" y="4033838"/>
            <a:ext cx="598579" cy="2305050"/>
          </a:xfrm>
        </p:spPr>
        <p:txBody>
          <a:bodyPr lIns="0" tIns="0" rIns="0">
            <a:normAutofit/>
          </a:bodyPr>
          <a:lstStyle>
            <a:lvl1pPr marL="0" indent="0" algn="r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11</a:t>
            </a:r>
          </a:p>
          <a:p>
            <a:pPr lvl="0"/>
            <a:r>
              <a:rPr lang="en-US" dirty="0"/>
              <a:t>23</a:t>
            </a:r>
          </a:p>
          <a:p>
            <a:pPr lvl="0"/>
            <a:r>
              <a:rPr lang="en-US" dirty="0"/>
              <a:t>36</a:t>
            </a:r>
          </a:p>
          <a:p>
            <a:pPr lvl="0"/>
            <a:endParaRPr lang="en-US" dirty="0"/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311C3593-70D1-557A-83FD-4927EE08594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37BFE6B-D8AC-FC4B-9044-03FC5A11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7695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14BB-D293-DFC7-DF79-74A8675A8C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065905"/>
            <a:ext cx="7086600" cy="5123416"/>
          </a:xfrm>
        </p:spPr>
        <p:txBody>
          <a:bodyPr/>
          <a:lstStyle>
            <a:lvl1pPr>
              <a:buAutoNum type="alphaUcPeriod"/>
              <a:defRPr/>
            </a:lvl1pPr>
            <a:lvl2pPr>
              <a:lnSpc>
                <a:spcPts val="3000"/>
              </a:lnSpc>
              <a:buAutoNum type="arabicPeriod"/>
              <a:defRPr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People __________ go on the bus trip.</a:t>
            </a:r>
          </a:p>
          <a:p>
            <a:pPr lvl="1"/>
            <a:r>
              <a:rPr lang="en-US" dirty="0"/>
              <a:t>It may __________ at the end of the day.</a:t>
            </a:r>
          </a:p>
          <a:p>
            <a:pPr lvl="1"/>
            <a:r>
              <a:rPr lang="en-US" dirty="0"/>
              <a:t>Ray put the dish on the __________ .</a:t>
            </a:r>
          </a:p>
          <a:p>
            <a:pPr lvl="1"/>
            <a:r>
              <a:rPr lang="en-US" dirty="0"/>
              <a:t>Fish will grab the __________ .</a:t>
            </a:r>
          </a:p>
          <a:p>
            <a:pPr lvl="1"/>
            <a:r>
              <a:rPr lang="en-US" dirty="0"/>
              <a:t>Alex will fill the pail with some __________ .</a:t>
            </a:r>
          </a:p>
          <a:p>
            <a:pPr lvl="1"/>
            <a:r>
              <a:rPr lang="en-US" dirty="0"/>
              <a:t>Dom got the __________ from the box.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7626-343D-9EE1-FCA5-50E4E6C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9732A6-8C9E-5F5A-AB56-58760ED74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49354" y="1111170"/>
            <a:ext cx="4149905" cy="5123417"/>
          </a:xfrm>
        </p:spPr>
        <p:txBody>
          <a:bodyPr lIns="0" tIns="45720" rIns="0"/>
          <a:lstStyle>
            <a:lvl1pPr>
              <a:buAutoNum type="alphaUcPeriod"/>
              <a:defRPr/>
            </a:lvl1pPr>
            <a:lvl2pPr marL="0" indent="0" defTabSz="182880">
              <a:lnSpc>
                <a:spcPts val="3000"/>
              </a:lnSpc>
              <a:spcBef>
                <a:spcPts val="500"/>
              </a:spcBef>
              <a:buNone/>
              <a:defRPr/>
            </a:lvl2pPr>
          </a:lstStyle>
          <a:p>
            <a:pPr lvl="1"/>
            <a:endParaRPr lang="en-US" dirty="0"/>
          </a:p>
          <a:p>
            <a:pPr lvl="1"/>
            <a:r>
              <a:rPr lang="en-US" dirty="0"/>
              <a:t>bay			bait				jail</a:t>
            </a:r>
          </a:p>
          <a:p>
            <a:pPr lvl="1"/>
            <a:r>
              <a:rPr lang="en-US" dirty="0"/>
              <a:t>grain		plain			pray</a:t>
            </a:r>
          </a:p>
          <a:p>
            <a:pPr lvl="1"/>
            <a:r>
              <a:rPr lang="en-US" dirty="0"/>
              <a:t>main		pain				mail</a:t>
            </a:r>
          </a:p>
          <a:p>
            <a:pPr lvl="1"/>
            <a:r>
              <a:rPr lang="en-US" dirty="0"/>
              <a:t>way			stay				may</a:t>
            </a:r>
          </a:p>
          <a:p>
            <a:pPr lvl="1"/>
            <a:r>
              <a:rPr lang="en-US" dirty="0"/>
              <a:t>paint		plain			grain</a:t>
            </a:r>
          </a:p>
          <a:p>
            <a:pPr lvl="1"/>
            <a:r>
              <a:rPr lang="en-US" dirty="0"/>
              <a:t>bay			rain				braid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C1C3E57A-4A5C-6BA0-9454-2519D3F5C5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6088" y="425421"/>
            <a:ext cx="6091450" cy="223925"/>
          </a:xfrm>
        </p:spPr>
        <p:txBody>
          <a:bodyPr lIns="0" tIns="0" rIns="0"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• Section Title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3E79F2BF-8541-00D1-49E0-B5C8237D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109554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429D-C75E-E568-5F34-8F361B60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3419-7DA6-8D90-C5FC-1D683DC82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122EF-F1E8-EAB4-D27E-0337D2718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1FA69-8AE8-A4EA-D3CF-06DE7918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69622-8A64-A669-DABD-7E78279B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F01E0-EF8D-AB42-7A1B-8F4E1C7C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A774-84A6-66A7-FB38-A9B7BFE1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20F4F-8F64-75B9-DF99-40F957ED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048D4-B3D0-0986-895B-3E543FA5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F529-9E2D-67B3-F58B-87062897C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88347-4E53-CF56-E924-D0642C233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F4318-455C-C086-D072-53511E92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29678-DEB9-11D8-E227-383DF3B2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5E2E5-9AF5-1F84-47F2-28A78DAB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22BD-2BBC-4652-E176-397D100A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B2CD8-129F-83AC-BD54-A76C8647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1E129-2666-B288-6912-D32326A3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77BF0-725E-EC5A-DB85-61D64977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AB76-A962-1C17-BDD4-4A22527A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A5F8-EB8E-4ED1-E8A1-FDE5C8D5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D106-A64B-FA81-AB4E-A36073E4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EE8AF-0CCA-D324-3583-055E65AE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2FD8D-07CD-95C9-C125-E29EFBC5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18EDA-CE88-4538-A82C-D9B34908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465C-2FAC-6745-BF34-06294513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ED9ED-A7AE-7A79-DCED-0137C5AD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73426"/>
            <a:ext cx="10668000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5957-3532-7326-15C2-FC04ACC75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329465C-2FAC-6745-BF34-06294513BB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F2669D9-6DB7-B41C-6C21-AE1CFB75F310}"/>
              </a:ext>
            </a:extLst>
          </p:cNvPr>
          <p:cNvSpPr txBox="1"/>
          <p:nvPr userDrawn="1"/>
        </p:nvSpPr>
        <p:spPr>
          <a:xfrm>
            <a:off x="685800" y="6477002"/>
            <a:ext cx="4358487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indent="12700">
              <a:defRPr lang="en-US"/>
            </a:pPr>
            <a:r>
              <a:rPr sz="1200" dirty="0">
                <a:latin typeface="Arial Regular" charset="77"/>
                <a:ea typeface="Arial Regular" charset="77"/>
                <a:cs typeface="Arial Regular" charset="77"/>
              </a:rPr>
              <a:t>©Curriculum Associates, LLC Copying is not permitted.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3B283-2822-6C88-4F59-9A1EFA9CA8E0}"/>
              </a:ext>
            </a:extLst>
          </p:cNvPr>
          <p:cNvCxnSpPr/>
          <p:nvPr userDrawn="1"/>
        </p:nvCxnSpPr>
        <p:spPr>
          <a:xfrm>
            <a:off x="0" y="750128"/>
            <a:ext cx="12192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E8B2659-D924-F26B-203C-2006E913BE56}"/>
              </a:ext>
            </a:extLst>
          </p:cNvPr>
          <p:cNvSpPr txBox="1">
            <a:spLocks/>
          </p:cNvSpPr>
          <p:nvPr userDrawn="1"/>
        </p:nvSpPr>
        <p:spPr>
          <a:xfrm>
            <a:off x="687600" y="-22032"/>
            <a:ext cx="2078665" cy="114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>
              <a:lnSpc>
                <a:spcPct val="100000"/>
              </a:lnSpc>
              <a:spcBef>
                <a:spcPts val="0"/>
              </a:spcBef>
              <a:defRPr lang="en-US"/>
            </a:pPr>
            <a:r>
              <a:rPr lang="en-US" dirty="0">
                <a:solidFill>
                  <a:schemeClr val="accent6"/>
                </a:solidFill>
                <a:latin typeface="Arial Regular" charset="77"/>
                <a:ea typeface="Arial Regular" charset="77"/>
                <a:cs typeface="Arial Regular" charset="77"/>
              </a:rPr>
              <a:t>Unit 5 Lesson 16</a:t>
            </a:r>
          </a:p>
        </p:txBody>
      </p:sp>
    </p:spTree>
    <p:extLst>
      <p:ext uri="{BB962C8B-B14F-4D97-AF65-F5344CB8AC3E}">
        <p14:creationId xmlns:p14="http://schemas.microsoft.com/office/powerpoint/2010/main" val="164571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  <p:sldLayoutId id="2147483667" r:id="rId15"/>
    <p:sldLayoutId id="214748367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ts val="3400"/>
        </a:lnSpc>
        <a:spcBef>
          <a:spcPts val="2200"/>
        </a:spcBef>
        <a:buFont typeface="+mj-lt"/>
        <a:buAutoNum type="alphaUcPeriod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ts val="3400"/>
        </a:lnSpc>
        <a:spcBef>
          <a:spcPts val="500"/>
        </a:spcBef>
        <a:buFont typeface="+mj-lt"/>
        <a:buAutoNum type="arabicPeriod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34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441D-ECA2-D249-D0DC-C252C60120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21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Sounds (A–B)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C38A-AF24-760D-AC21-74C16F9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91989A-394A-B150-436F-E809AC2D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265" y="1180953"/>
            <a:ext cx="1868556" cy="430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32E2A-854C-DAEC-4246-9D95CB7DBD2A}"/>
              </a:ext>
            </a:extLst>
          </p:cNvPr>
          <p:cNvSpPr txBox="1">
            <a:spLocks/>
          </p:cNvSpPr>
          <p:nvPr/>
        </p:nvSpPr>
        <p:spPr>
          <a:xfrm>
            <a:off x="773264" y="1180953"/>
            <a:ext cx="1868557" cy="446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 Sounds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9042"/>
            <a:ext cx="10668000" cy="41496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Arial"/>
                <a:cs typeface="Arial"/>
              </a:rPr>
              <a:t>Phonemic Awareness </a:t>
            </a:r>
            <a:r>
              <a:rPr lang="en-US" dirty="0">
                <a:latin typeface="Arial"/>
                <a:cs typeface="Arial"/>
              </a:rPr>
              <a:t>You will blend and segment sounds as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you read and spell words.</a:t>
            </a:r>
          </a:p>
          <a:p>
            <a:pPr>
              <a:buFont typeface="+mj-lt"/>
              <a:buAutoNum type="alphaUcPeriod" startAt="2"/>
            </a:pPr>
            <a:r>
              <a:rPr lang="en-US" b="1" dirty="0"/>
              <a:t>Letter/Sound Associations </a:t>
            </a:r>
            <a:r>
              <a:rPr lang="en-US" dirty="0"/>
              <a:t>Look at the letters. Say the sounds.</a:t>
            </a:r>
          </a:p>
          <a:p>
            <a:pPr lvl="1" defTabSz="457200"/>
            <a:r>
              <a:rPr lang="it-IT" dirty="0">
                <a:latin typeface="Arial"/>
                <a:cs typeface="Arial"/>
              </a:rPr>
              <a:t>ay		</a:t>
            </a:r>
            <a:r>
              <a:rPr lang="it-IT" b="1" dirty="0">
                <a:latin typeface="Arial"/>
                <a:cs typeface="Arial"/>
              </a:rPr>
              <a:t>a</a:t>
            </a:r>
            <a:r>
              <a:rPr lang="it-IT" dirty="0">
                <a:latin typeface="Arial"/>
                <a:cs typeface="Arial"/>
              </a:rPr>
              <a:t>		a_e	</a:t>
            </a:r>
            <a:r>
              <a:rPr lang="it-IT" b="1" dirty="0">
                <a:latin typeface="Arial"/>
                <a:cs typeface="Arial"/>
              </a:rPr>
              <a:t>	e</a:t>
            </a:r>
          </a:p>
          <a:p>
            <a:pPr lvl="1" defTabSz="457200"/>
            <a:r>
              <a:rPr lang="it-IT" dirty="0">
                <a:latin typeface="Arial"/>
                <a:cs typeface="Arial"/>
              </a:rPr>
              <a:t>ee		</a:t>
            </a:r>
            <a:r>
              <a:rPr lang="it-IT" b="1" dirty="0">
                <a:latin typeface="Arial"/>
                <a:cs typeface="Arial"/>
              </a:rPr>
              <a:t>o</a:t>
            </a:r>
            <a:r>
              <a:rPr lang="it-IT" dirty="0">
                <a:latin typeface="Arial"/>
                <a:cs typeface="Arial"/>
              </a:rPr>
              <a:t>		ai			oa</a:t>
            </a:r>
          </a:p>
          <a:p>
            <a:pPr lvl="1" defTabSz="457200"/>
            <a:r>
              <a:rPr lang="it-IT" b="1" dirty="0">
                <a:latin typeface="Arial"/>
                <a:cs typeface="Arial"/>
              </a:rPr>
              <a:t>o</a:t>
            </a:r>
            <a:r>
              <a:rPr lang="it-IT" dirty="0">
                <a:latin typeface="Arial"/>
                <a:cs typeface="Arial"/>
              </a:rPr>
              <a:t>		ow	</a:t>
            </a:r>
            <a:r>
              <a:rPr lang="it-IT" b="1" dirty="0">
                <a:latin typeface="Arial"/>
                <a:cs typeface="Arial"/>
              </a:rPr>
              <a:t>	i</a:t>
            </a:r>
            <a:r>
              <a:rPr lang="it-IT" dirty="0">
                <a:latin typeface="Arial"/>
                <a:cs typeface="Arial"/>
              </a:rPr>
              <a:t>			igh</a:t>
            </a:r>
          </a:p>
          <a:p>
            <a:pPr lvl="1" defTabSz="457200"/>
            <a:r>
              <a:rPr lang="it-IT" dirty="0">
                <a:latin typeface="Arial"/>
                <a:cs typeface="Arial"/>
              </a:rPr>
              <a:t>ai		igh		</a:t>
            </a:r>
            <a:r>
              <a:rPr lang="it-IT" b="1" dirty="0">
                <a:latin typeface="Arial"/>
                <a:cs typeface="Arial"/>
              </a:rPr>
              <a:t>a</a:t>
            </a:r>
            <a:r>
              <a:rPr lang="it-IT" dirty="0">
                <a:latin typeface="Arial"/>
                <a:cs typeface="Arial"/>
              </a:rPr>
              <a:t>			ee</a:t>
            </a:r>
          </a:p>
          <a:p>
            <a:pPr lvl="1" defTabSz="457200"/>
            <a:r>
              <a:rPr lang="it-IT" dirty="0"/>
              <a:t>ea		oa		ow			a_e</a:t>
            </a:r>
          </a:p>
        </p:txBody>
      </p:sp>
    </p:spTree>
    <p:extLst>
      <p:ext uri="{BB962C8B-B14F-4D97-AF65-F5344CB8AC3E}">
        <p14:creationId xmlns:p14="http://schemas.microsoft.com/office/powerpoint/2010/main" val="378016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EF82D3-72F2-6B4A-C188-E024FE59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21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Decodable Narrative Text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(Part 2)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8ACBB-F699-811B-DACA-578EFE8E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A77EB-753B-3713-0B7E-E9C980F4C0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090" y="1252854"/>
            <a:ext cx="6528546" cy="288955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</a:rPr>
              <a:t>Part 2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2F509-F7C0-BD73-F5E9-F42A27A1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091" y="1540919"/>
            <a:ext cx="6667380" cy="10403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Teacher Reads</a:t>
            </a:r>
            <a:r>
              <a:rPr lang="en-US" sz="1600" dirty="0"/>
              <a:t> Neal was tired of packing and ready to quit, but Estela </a:t>
            </a:r>
            <a:br>
              <a:rPr lang="en-US" sz="1600" dirty="0"/>
            </a:br>
            <a:r>
              <a:rPr lang="en-US" sz="1600" dirty="0"/>
              <a:t>encouraged him to keep going. The job had to get done.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18BD0C-F96E-6E6D-3CD8-6A587D7149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16090" y="2237631"/>
            <a:ext cx="6528547" cy="3327165"/>
          </a:xfrm>
        </p:spPr>
        <p:txBody>
          <a:bodyPr>
            <a:noAutofit/>
          </a:bodyPr>
          <a:lstStyle/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“With luck, it will stay lost,” said Neal. “That will </a:t>
            </a:r>
            <a:br>
              <a:rPr lang="en-US" sz="1800" dirty="0"/>
            </a:br>
            <a:r>
              <a:rPr lang="en-US" sz="1800" dirty="0"/>
              <a:t>mean less to pack. Do the dishes on that shelf go in </a:t>
            </a:r>
            <a:br>
              <a:rPr lang="en-US" sz="1800" dirty="0"/>
            </a:br>
            <a:r>
              <a:rPr lang="en-US" sz="1800" dirty="0"/>
              <a:t>this crate?”</a:t>
            </a:r>
          </a:p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“Do not pack them yet,” Estela said. “We still have </a:t>
            </a:r>
            <a:br>
              <a:rPr lang="en-US" sz="1800" dirty="0"/>
            </a:br>
            <a:r>
              <a:rPr lang="en-US" sz="1800" dirty="0"/>
              <a:t>to eat today. Let’s take a rest. We can have some bran </a:t>
            </a:r>
            <a:br>
              <a:rPr lang="en-US" sz="1800" dirty="0"/>
            </a:br>
            <a:r>
              <a:rPr lang="en-US" sz="1800" dirty="0"/>
              <a:t>flakes and milk. We may as well get rid of it all. I hate </a:t>
            </a:r>
            <a:br>
              <a:rPr lang="en-US" sz="1800" dirty="0"/>
            </a:br>
            <a:r>
              <a:rPr lang="en-US" sz="1800" dirty="0"/>
              <a:t>to think that we need to take it with us,” she said with </a:t>
            </a:r>
            <a:br>
              <a:rPr lang="en-US" sz="1800" dirty="0"/>
            </a:br>
            <a:r>
              <a:rPr lang="en-US" sz="1800" dirty="0"/>
              <a:t>a sigh.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7AE371-FBCB-1ABC-53EA-9B9F75655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47362" y="2251147"/>
            <a:ext cx="598579" cy="3315116"/>
          </a:xfrm>
        </p:spPr>
        <p:txBody>
          <a:bodyPr>
            <a:noAutofit/>
          </a:bodyPr>
          <a:lstStyle/>
          <a:p>
            <a:r>
              <a:rPr lang="en-US" dirty="0"/>
              <a:t>79</a:t>
            </a:r>
          </a:p>
          <a:p>
            <a:r>
              <a:rPr lang="en-US" dirty="0"/>
              <a:t>89</a:t>
            </a:r>
          </a:p>
          <a:p>
            <a:r>
              <a:rPr lang="en-US" dirty="0"/>
              <a:t>101</a:t>
            </a:r>
          </a:p>
          <a:p>
            <a:r>
              <a:rPr lang="en-US" dirty="0"/>
              <a:t>103</a:t>
            </a:r>
          </a:p>
          <a:p>
            <a:r>
              <a:rPr lang="en-US" dirty="0"/>
              <a:t>113</a:t>
            </a:r>
          </a:p>
          <a:p>
            <a:r>
              <a:rPr lang="en-US" dirty="0"/>
              <a:t>125</a:t>
            </a:r>
          </a:p>
          <a:p>
            <a:r>
              <a:rPr lang="en-US" dirty="0"/>
              <a:t>139</a:t>
            </a:r>
          </a:p>
          <a:p>
            <a:r>
              <a:rPr lang="en-US" dirty="0"/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323580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BAEC69-BFE6-9D3B-175C-647DCF6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Comprehension Questions Part 2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E81B-83EE-F78D-5D9F-D8FEB6D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3D5A-517B-2940-0EC1-A279FFCF1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5904"/>
            <a:ext cx="10668000" cy="5175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Why didn’t they pack the dishes?</a:t>
            </a:r>
          </a:p>
          <a:p>
            <a:pPr marL="0" indent="0">
              <a:buNone/>
            </a:pPr>
            <a:r>
              <a:rPr lang="en-US" dirty="0"/>
              <a:t>	 They didn’t pack the dishes because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050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EF82D3-72F2-6B4A-C188-E024FE59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21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Decodable Narrative Text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(Part 3)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8ACBB-F699-811B-DACA-578EFE8E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A77EB-753B-3713-0B7E-E9C980F4C0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090" y="1252854"/>
            <a:ext cx="6528546" cy="288955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</a:rPr>
              <a:t>Part 3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2F509-F7C0-BD73-F5E9-F42A27A1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090" y="1540919"/>
            <a:ext cx="6842309" cy="10308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Teacher Reads</a:t>
            </a:r>
            <a:r>
              <a:rPr lang="en-US" sz="1600" dirty="0"/>
              <a:t> Read on to find out if the dishes are the last things Estela </a:t>
            </a:r>
            <a:br>
              <a:rPr lang="en-US" sz="1600" dirty="0"/>
            </a:br>
            <a:r>
              <a:rPr lang="en-US" sz="1600" dirty="0"/>
              <a:t>and Neal need to pack.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18BD0C-F96E-6E6D-3CD8-6A587D7149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16090" y="2219409"/>
            <a:ext cx="6528547" cy="2957841"/>
          </a:xfrm>
        </p:spPr>
        <p:txBody>
          <a:bodyPr>
            <a:noAutofit/>
          </a:bodyPr>
          <a:lstStyle/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After they ate, Neal said, “I will load some things </a:t>
            </a:r>
            <a:br>
              <a:rPr lang="en-US" sz="1800" dirty="0"/>
            </a:br>
            <a:r>
              <a:rPr lang="en-US" sz="1800" dirty="0"/>
              <a:t>into the van. Can you tape up that last box?” </a:t>
            </a:r>
          </a:p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“Yes,” Estela said. “Then I will clean and pack the </a:t>
            </a:r>
            <a:br>
              <a:rPr lang="en-US" sz="1800" dirty="0"/>
            </a:br>
            <a:r>
              <a:rPr lang="en-US" sz="1800" dirty="0"/>
              <a:t>dishes. There is not much left after that. Did you pack </a:t>
            </a:r>
            <a:br>
              <a:rPr lang="en-US" sz="1800" dirty="0"/>
            </a:br>
            <a:r>
              <a:rPr lang="en-US" sz="1800" dirty="0"/>
              <a:t>all the things I had in the back? It will be a shame if we </a:t>
            </a:r>
            <a:br>
              <a:rPr lang="en-US" sz="1800" dirty="0"/>
            </a:br>
            <a:r>
              <a:rPr lang="en-US" sz="1800" dirty="0"/>
              <a:t>cannot take them.” Neal just sat down and gave Estela </a:t>
            </a:r>
            <a:br>
              <a:rPr lang="en-US" sz="1800" dirty="0"/>
            </a:br>
            <a:r>
              <a:rPr lang="en-US" sz="1800" dirty="0"/>
              <a:t>a sad look.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7AE371-FBCB-1ABC-53EA-9B9F75655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47362" y="2212823"/>
            <a:ext cx="598579" cy="2964427"/>
          </a:xfrm>
        </p:spPr>
        <p:txBody>
          <a:bodyPr>
            <a:noAutofit/>
          </a:bodyPr>
          <a:lstStyle/>
          <a:p>
            <a:r>
              <a:rPr lang="en-US" dirty="0"/>
              <a:t>154</a:t>
            </a:r>
          </a:p>
          <a:p>
            <a:r>
              <a:rPr lang="en-US" dirty="0"/>
              <a:t>164</a:t>
            </a:r>
          </a:p>
          <a:p>
            <a:r>
              <a:rPr lang="en-US" dirty="0"/>
              <a:t>174</a:t>
            </a:r>
          </a:p>
          <a:p>
            <a:r>
              <a:rPr lang="en-US" dirty="0"/>
              <a:t>184</a:t>
            </a:r>
          </a:p>
          <a:p>
            <a:r>
              <a:rPr lang="en-US" dirty="0"/>
              <a:t>195</a:t>
            </a:r>
          </a:p>
          <a:p>
            <a:r>
              <a:rPr lang="en-US" dirty="0"/>
              <a:t>210</a:t>
            </a:r>
          </a:p>
          <a:p>
            <a:r>
              <a:rPr lang="en-US" dirty="0"/>
              <a:t>220</a:t>
            </a:r>
          </a:p>
          <a:p>
            <a:r>
              <a:rPr lang="en-US" dirty="0"/>
              <a:t>223</a:t>
            </a:r>
          </a:p>
        </p:txBody>
      </p:sp>
    </p:spTree>
    <p:extLst>
      <p:ext uri="{BB962C8B-B14F-4D97-AF65-F5344CB8AC3E}">
        <p14:creationId xmlns:p14="http://schemas.microsoft.com/office/powerpoint/2010/main" val="37167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BAEC69-BFE6-9D3B-175C-647DCF6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Comprehension Questions Part 3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E81B-83EE-F78D-5D9F-D8FEB6D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3D5A-517B-2940-0EC1-A279FFCF1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5904"/>
            <a:ext cx="10668000" cy="5175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How will they get the crates to their next home?</a:t>
            </a:r>
          </a:p>
          <a:p>
            <a:pPr marL="0" indent="0">
              <a:buNone/>
            </a:pPr>
            <a:r>
              <a:rPr lang="en-US" dirty="0"/>
              <a:t>	 They will get the crates to their next home by putting them in </a:t>
            </a:r>
            <a:br>
              <a:rPr lang="en-US" dirty="0"/>
            </a:br>
            <a:r>
              <a:rPr lang="en-US" dirty="0"/>
              <a:t>	 ________________.</a:t>
            </a:r>
          </a:p>
          <a:p>
            <a:pPr marL="0" indent="0">
              <a:buNone/>
            </a:pPr>
            <a:r>
              <a:rPr lang="en-US" b="1" dirty="0"/>
              <a:t>What were some of the last things they packed?</a:t>
            </a:r>
          </a:p>
          <a:p>
            <a:pPr marL="0" indent="0">
              <a:buNone/>
            </a:pPr>
            <a:r>
              <a:rPr lang="en-US" dirty="0"/>
              <a:t>	 Some of the last things they packed were ________________.</a:t>
            </a:r>
          </a:p>
          <a:p>
            <a:pPr marL="0" indent="0">
              <a:buNone/>
            </a:pPr>
            <a:r>
              <a:rPr lang="en-US" b="1" dirty="0"/>
              <a:t>Why did Neal give Estela a sad look?</a:t>
            </a:r>
          </a:p>
          <a:p>
            <a:pPr marL="0" indent="0">
              <a:buNone/>
            </a:pPr>
            <a:r>
              <a:rPr lang="en-US" dirty="0"/>
              <a:t>	 Neal gave Estela a sad look because ________________.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962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4DEB105-4F56-5710-1635-7604A4E351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1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+mj-lt"/>
              <a:buAutoNum type="arabicPeriod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Picture Match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E81B-83EE-F78D-5D9F-D8FEB6D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t>14</a:t>
            </a:fld>
            <a:endParaRPr lang="en-US"/>
          </a:p>
        </p:txBody>
      </p:sp>
      <p:pic>
        <p:nvPicPr>
          <p:cNvPr id="32" name="Picture 2" descr="Neal is sitting on a box in a house full of boxes on the floor and resting. A large truck is outside by the gate with its trunk open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15" y="967154"/>
            <a:ext cx="2109606" cy="47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6B19D1-AEA1-63A6-6632-D73C1D5B4D57}"/>
              </a:ext>
            </a:extLst>
          </p:cNvPr>
          <p:cNvSpPr txBox="1"/>
          <p:nvPr/>
        </p:nvSpPr>
        <p:spPr>
          <a:xfrm>
            <a:off x="1380716" y="5856789"/>
            <a:ext cx="244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______</a:t>
            </a:r>
          </a:p>
        </p:txBody>
      </p:sp>
      <p:pic>
        <p:nvPicPr>
          <p:cNvPr id="33" name="Picture 3" descr="Estela and Neal are by the kitchen table. Estela is pouring some milk into a bowl filled with cereal. Neal sits on a box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4" y="984795"/>
            <a:ext cx="2105025" cy="47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935AB3-1300-5B2E-26AD-D9BF5C3BF37B}"/>
              </a:ext>
            </a:extLst>
          </p:cNvPr>
          <p:cNvSpPr txBox="1"/>
          <p:nvPr/>
        </p:nvSpPr>
        <p:spPr>
          <a:xfrm>
            <a:off x="4042895" y="5851617"/>
            <a:ext cx="244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______</a:t>
            </a:r>
          </a:p>
        </p:txBody>
      </p:sp>
      <p:pic>
        <p:nvPicPr>
          <p:cNvPr id="34" name="Picture 4" descr="Estela and Neal are in a house full of boxes everywhere from floor to table. Estela is looking at an open box and she looks worried. Neal is carrying a taped box.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07" y="984795"/>
            <a:ext cx="2117979" cy="47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7827D7F-6DEE-C6CA-29AA-D67FEA9DCF28}"/>
              </a:ext>
            </a:extLst>
          </p:cNvPr>
          <p:cNvSpPr txBox="1"/>
          <p:nvPr/>
        </p:nvSpPr>
        <p:spPr>
          <a:xfrm>
            <a:off x="6769635" y="5847140"/>
            <a:ext cx="2442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 ______</a:t>
            </a:r>
          </a:p>
        </p:txBody>
      </p:sp>
    </p:spTree>
    <p:extLst>
      <p:ext uri="{BB962C8B-B14F-4D97-AF65-F5344CB8AC3E}">
        <p14:creationId xmlns:p14="http://schemas.microsoft.com/office/powerpoint/2010/main" val="222292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C78B80FA-2172-7615-3B97-CB817C5CC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Practice (L) Part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ACD33-9672-1BB0-567C-A710B2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291989A-394A-B150-436F-E809AC2D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266" y="1180953"/>
            <a:ext cx="3017520" cy="43088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32E2A-854C-DAEC-4246-9D95CB7DBD2A}"/>
              </a:ext>
            </a:extLst>
          </p:cNvPr>
          <p:cNvSpPr txBox="1">
            <a:spLocks/>
          </p:cNvSpPr>
          <p:nvPr/>
        </p:nvSpPr>
        <p:spPr>
          <a:xfrm>
            <a:off x="773263" y="1180953"/>
            <a:ext cx="3017523" cy="446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Practice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CBF04B7-EB74-5EB8-E3FB-523F9564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89805"/>
            <a:ext cx="9500191" cy="1012767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12"/>
            </a:pPr>
            <a:r>
              <a:rPr lang="en-US" b="1" dirty="0"/>
              <a:t>Text Comprehension </a:t>
            </a:r>
            <a:r>
              <a:rPr lang="en-US" dirty="0"/>
              <a:t>Read each question. Think of the answer or look back at the text. Fill in the blank. Be sure the sentence makes sense.</a:t>
            </a:r>
          </a:p>
        </p:txBody>
      </p:sp>
      <p:sp>
        <p:nvSpPr>
          <p:cNvPr id="7" name="Triangle 8">
            <a:extLst>
              <a:ext uri="{FF2B5EF4-FFF2-40B4-BE49-F238E27FC236}">
                <a16:creationId xmlns:a16="http://schemas.microsoft.com/office/drawing/2014/main" id="{868C1527-7519-29DC-2113-3C8233AE6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8730" y="2862393"/>
            <a:ext cx="265392" cy="22878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B8406-8864-6C3F-0D1F-3C57D776F9E6}"/>
              </a:ext>
            </a:extLst>
          </p:cNvPr>
          <p:cNvSpPr txBox="1"/>
          <p:nvPr/>
        </p:nvSpPr>
        <p:spPr>
          <a:xfrm>
            <a:off x="762000" y="2734885"/>
            <a:ext cx="735971" cy="36933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3B8E3-ED8F-D6F9-ABD6-39E8F0C55458}"/>
              </a:ext>
            </a:extLst>
          </p:cNvPr>
          <p:cNvSpPr txBox="1"/>
          <p:nvPr/>
        </p:nvSpPr>
        <p:spPr>
          <a:xfrm>
            <a:off x="762000" y="3077327"/>
            <a:ext cx="10363200" cy="3393811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lvl="1">
              <a:lnSpc>
                <a:spcPct val="150000"/>
              </a:lnSpc>
              <a:spcAft>
                <a:spcPts val="1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1. WHO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are the people in the story?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The people in the story are ______________________________________.</a:t>
            </a:r>
          </a:p>
          <a:p>
            <a:pPr marL="0" lvl="1">
              <a:lnSpc>
                <a:spcPct val="150000"/>
              </a:lnSpc>
              <a:spcAft>
                <a:spcPts val="1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did Estela and Neal have to do?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Estela and Neal had to _________________________________________.</a:t>
            </a:r>
          </a:p>
          <a:p>
            <a:pPr marL="0" lvl="1">
              <a:lnSpc>
                <a:spcPct val="150000"/>
              </a:lnSpc>
              <a:spcAft>
                <a:spcPts val="10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 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made Neal groan?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Neal groaned when 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40824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C78B80FA-2172-7615-3B97-CB817C5CC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Practice (L) Part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ACD33-9672-1BB0-567C-A710B2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riangle 8">
            <a:extLst>
              <a:ext uri="{FF2B5EF4-FFF2-40B4-BE49-F238E27FC236}">
                <a16:creationId xmlns:a16="http://schemas.microsoft.com/office/drawing/2014/main" id="{868C1527-7519-29DC-2113-3C8233AE6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8730" y="1244155"/>
            <a:ext cx="265392" cy="22878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8406-8864-6C3F-0D1F-3C57D776F9E6}"/>
              </a:ext>
            </a:extLst>
          </p:cNvPr>
          <p:cNvSpPr txBox="1"/>
          <p:nvPr/>
        </p:nvSpPr>
        <p:spPr>
          <a:xfrm>
            <a:off x="762000" y="1116647"/>
            <a:ext cx="1244010" cy="36933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3B8E3-ED8F-D6F9-ABD6-39E8F0C55458}"/>
              </a:ext>
            </a:extLst>
          </p:cNvPr>
          <p:cNvSpPr txBox="1"/>
          <p:nvPr/>
        </p:nvSpPr>
        <p:spPr>
          <a:xfrm>
            <a:off x="762000" y="1459089"/>
            <a:ext cx="10363200" cy="4570236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 WHY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did they not pack the dishes?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They did not pack the dishes because ______________________________.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WHY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did Estela and Neal need to eat all the bran flakes and milk?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They needed to eat it all so that they 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79410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C78B80FA-2172-7615-3B97-CB817C5CC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Practice (L) Part 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ACD33-9672-1BB0-567C-A710B2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riangle 8">
            <a:extLst>
              <a:ext uri="{FF2B5EF4-FFF2-40B4-BE49-F238E27FC236}">
                <a16:creationId xmlns:a16="http://schemas.microsoft.com/office/drawing/2014/main" id="{868C1527-7519-29DC-2113-3C8233AE6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8730" y="1244155"/>
            <a:ext cx="265392" cy="22878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8406-8864-6C3F-0D1F-3C57D776F9E6}"/>
              </a:ext>
            </a:extLst>
          </p:cNvPr>
          <p:cNvSpPr txBox="1"/>
          <p:nvPr/>
        </p:nvSpPr>
        <p:spPr>
          <a:xfrm>
            <a:off x="762000" y="1116647"/>
            <a:ext cx="1244010" cy="36933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3B8E3-ED8F-D6F9-ABD6-39E8F0C55458}"/>
              </a:ext>
            </a:extLst>
          </p:cNvPr>
          <p:cNvSpPr txBox="1"/>
          <p:nvPr/>
        </p:nvSpPr>
        <p:spPr>
          <a:xfrm>
            <a:off x="762000" y="1459089"/>
            <a:ext cx="10363200" cy="4011465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 HOW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will they get the crates to the next spot?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They will get the crates to the next spot in 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7. 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were some of the last things they packed?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Some of the last things they packed were 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8. WHY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was Neal giving Estela a sad look?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Neal was giving Estela a sad look because ____________________________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/>
              <a:t>________________________________________________________________</a:t>
            </a:r>
            <a:r>
              <a:rPr lang="en-IN" sz="2400" dirty="0"/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8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B8846B84-A5BF-F5BD-F846-4A7281D46F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Practice (M) Story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ACD33-9672-1BB0-567C-A710B2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CBF04B7-EB74-5EB8-E3FB-523F9564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809003"/>
            <a:ext cx="10062714" cy="609167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13"/>
            </a:pPr>
            <a:r>
              <a:rPr lang="en-US" b="1" dirty="0"/>
              <a:t>More Practice </a:t>
            </a:r>
            <a:r>
              <a:rPr lang="en-US" dirty="0"/>
              <a:t>Read each story. Answer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34593-B109-88BA-1771-65C1371B550C}"/>
              </a:ext>
            </a:extLst>
          </p:cNvPr>
          <p:cNvSpPr txBox="1"/>
          <p:nvPr/>
        </p:nvSpPr>
        <p:spPr>
          <a:xfrm>
            <a:off x="755594" y="1418169"/>
            <a:ext cx="10391791" cy="167308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1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Story 1: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Jade’s skates did not fit. She went to the skate sale at Pop’s Skate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Shop. At the shop, Jade saw rows of skates. “Why do skates cost so much?”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she asked.</a:t>
            </a:r>
          </a:p>
          <a:p>
            <a:pPr marL="0"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Pop said, “If you have skates you do not use, I will take them in a trade.”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Jade made a deal and left the shop with skates in a big box.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3B8E3-ED8F-D6F9-ABD6-39E8F0C55458}"/>
              </a:ext>
            </a:extLst>
          </p:cNvPr>
          <p:cNvSpPr txBox="1"/>
          <p:nvPr/>
        </p:nvSpPr>
        <p:spPr>
          <a:xfrm>
            <a:off x="762000" y="3107841"/>
            <a:ext cx="10363200" cy="3386035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1. WHY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did Jade need to get skates?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Jade’s skates _________________________________________________.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WHERE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did Jade go?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She went to __________________________________________________.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 WHAT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deal did Jade make for the skates?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Jade made a deal to 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02167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03A2F94D-271A-1B4E-24A7-8FD38D726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6903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Independent Practice (M) Story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ACD33-9672-1BB0-567C-A710B2A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CB922-7B0C-7128-8046-2A3626F32E20}"/>
              </a:ext>
            </a:extLst>
          </p:cNvPr>
          <p:cNvSpPr txBox="1"/>
          <p:nvPr/>
        </p:nvSpPr>
        <p:spPr>
          <a:xfrm>
            <a:off x="755596" y="830309"/>
            <a:ext cx="11188754" cy="1738509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lvl="1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Story 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“Why did my dog Boss go in the mud?” Lane asked.</a:t>
            </a:r>
          </a:p>
          <a:p>
            <a:pPr marL="0"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Mom said, “It’s a shame, but dogs do that. You can clean Boss in the tub.”</a:t>
            </a:r>
          </a:p>
          <a:p>
            <a:pPr marL="0"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Lane gave Boss a bath. “Boss will shake,” said Mom. “But he will still be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wet. Take him to sit in the sun where he can dry off. He will not dry off in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shade. By lunch, Boss will be dry.”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3B8E3-ED8F-D6F9-ABD6-39E8F0C55458}"/>
              </a:ext>
            </a:extLst>
          </p:cNvPr>
          <p:cNvSpPr txBox="1"/>
          <p:nvPr/>
        </p:nvSpPr>
        <p:spPr>
          <a:xfrm>
            <a:off x="762000" y="2786161"/>
            <a:ext cx="10363200" cy="3438789"/>
          </a:xfrm>
          <a:prstGeom prst="rect">
            <a:avLst/>
          </a:prstGeom>
          <a:noFill/>
        </p:spPr>
        <p:txBody>
          <a:bodyPr wrap="square" lIns="0" rIns="0">
            <a:no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1. WHY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did Boss need a bath?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Boss needed a bath because he __________________________________.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 WHAT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did Mom say Boss will do right after the bath?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Mom said right after the bath, Boss will _____________________________.</a:t>
            </a:r>
          </a:p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 WHERE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can Boss dry off?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Boss can dry off _______________________________________________.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7327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441D-ECA2-D249-D0DC-C252C60120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Words (C)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C38A-AF24-760D-AC21-74C16F9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4D2D30-831D-7DF2-5863-4C4C00004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265" y="1180953"/>
            <a:ext cx="1868556" cy="430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0309D-44E8-3332-5283-F1CD4E27A03E}"/>
              </a:ext>
            </a:extLst>
          </p:cNvPr>
          <p:cNvSpPr txBox="1">
            <a:spLocks/>
          </p:cNvSpPr>
          <p:nvPr/>
        </p:nvSpPr>
        <p:spPr>
          <a:xfrm>
            <a:off x="773264" y="1180953"/>
            <a:ext cx="1868557" cy="446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Words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9454"/>
            <a:ext cx="10668000" cy="3470337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3"/>
            </a:pPr>
            <a:r>
              <a:rPr lang="en-US" b="1" dirty="0"/>
              <a:t>New Words </a:t>
            </a:r>
            <a:r>
              <a:rPr lang="en-US" dirty="0"/>
              <a:t>Say the sound. Sound out the word. Read the word.</a:t>
            </a:r>
          </a:p>
          <a:p>
            <a:pPr lvl="1" defTabSz="457200"/>
            <a:r>
              <a:rPr lang="en-US" dirty="0"/>
              <a:t>c</a:t>
            </a:r>
            <a:r>
              <a:rPr lang="en-US" u="sng" dirty="0"/>
              <a:t>a</a:t>
            </a:r>
            <a:r>
              <a:rPr lang="en-US" dirty="0"/>
              <a:t>s</a:t>
            </a:r>
            <a:r>
              <a:rPr lang="en-US" u="sng" dirty="0"/>
              <a:t>e</a:t>
            </a:r>
            <a:r>
              <a:rPr lang="en-US" dirty="0"/>
              <a:t>		fl</a:t>
            </a:r>
            <a:r>
              <a:rPr lang="en-US" u="sng" dirty="0"/>
              <a:t>a</a:t>
            </a:r>
            <a:r>
              <a:rPr lang="en-US" dirty="0"/>
              <a:t>t			sh</a:t>
            </a:r>
            <a:r>
              <a:rPr lang="en-US" u="sng" dirty="0"/>
              <a:t>a</a:t>
            </a:r>
            <a:r>
              <a:rPr lang="en-US" dirty="0"/>
              <a:t>m</a:t>
            </a:r>
            <a:r>
              <a:rPr lang="en-US" u="sng" dirty="0"/>
              <a:t>e</a:t>
            </a:r>
          </a:p>
          <a:p>
            <a:pPr lvl="1" defTabSz="457200"/>
            <a:r>
              <a:rPr lang="en-US" dirty="0"/>
              <a:t>h</a:t>
            </a:r>
            <a:r>
              <a:rPr lang="en-US" u="sng" dirty="0"/>
              <a:t>a</a:t>
            </a:r>
            <a:r>
              <a:rPr lang="en-US" dirty="0"/>
              <a:t>m		r</a:t>
            </a:r>
            <a:r>
              <a:rPr lang="en-US" u="sng" dirty="0"/>
              <a:t>a</a:t>
            </a:r>
            <a:r>
              <a:rPr lang="en-US" dirty="0"/>
              <a:t>t</a:t>
            </a:r>
            <a:r>
              <a:rPr lang="en-US" u="sng" dirty="0"/>
              <a:t>e</a:t>
            </a:r>
            <a:r>
              <a:rPr lang="en-US" dirty="0"/>
              <a:t>		tr</a:t>
            </a:r>
            <a:r>
              <a:rPr lang="en-US" u="sng" dirty="0"/>
              <a:t>a</a:t>
            </a:r>
            <a:r>
              <a:rPr lang="en-US" dirty="0"/>
              <a:t>d</a:t>
            </a:r>
            <a:r>
              <a:rPr lang="en-US" u="sng" dirty="0"/>
              <a:t>e</a:t>
            </a:r>
          </a:p>
          <a:p>
            <a:pPr lvl="1" defTabSz="457200"/>
            <a:r>
              <a:rPr lang="en-US" dirty="0"/>
              <a:t>fl</a:t>
            </a:r>
            <a:r>
              <a:rPr lang="en-US" u="sng" dirty="0"/>
              <a:t>a</a:t>
            </a:r>
            <a:r>
              <a:rPr lang="en-US" dirty="0"/>
              <a:t>k</a:t>
            </a:r>
            <a:r>
              <a:rPr lang="en-US" u="sng" dirty="0"/>
              <a:t>e</a:t>
            </a:r>
            <a:r>
              <a:rPr lang="en-US" dirty="0"/>
              <a:t>		d</a:t>
            </a:r>
            <a:r>
              <a:rPr lang="en-US" u="sng" dirty="0"/>
              <a:t>a</a:t>
            </a:r>
            <a:r>
              <a:rPr lang="en-US" dirty="0"/>
              <a:t>t</a:t>
            </a:r>
            <a:r>
              <a:rPr lang="en-US" u="sng" dirty="0"/>
              <a:t>e</a:t>
            </a:r>
            <a:r>
              <a:rPr lang="en-US" dirty="0"/>
              <a:t>		l</a:t>
            </a:r>
            <a:r>
              <a:rPr lang="en-US" u="sng" dirty="0"/>
              <a:t>a</a:t>
            </a:r>
            <a:r>
              <a:rPr lang="en-US" dirty="0"/>
              <a:t>ck</a:t>
            </a:r>
          </a:p>
          <a:p>
            <a:pPr lvl="1" defTabSz="457200"/>
            <a:r>
              <a:rPr lang="en-US" dirty="0"/>
              <a:t>pl</a:t>
            </a:r>
            <a:r>
              <a:rPr lang="en-US" u="sng" dirty="0"/>
              <a:t>a</a:t>
            </a:r>
            <a:r>
              <a:rPr lang="en-US" dirty="0"/>
              <a:t>t</a:t>
            </a:r>
            <a:r>
              <a:rPr lang="en-US" u="sng" dirty="0"/>
              <a:t>e</a:t>
            </a:r>
            <a:r>
              <a:rPr lang="en-US" dirty="0"/>
              <a:t>		v</a:t>
            </a:r>
            <a:r>
              <a:rPr lang="en-US" u="sng" dirty="0"/>
              <a:t>a</a:t>
            </a:r>
            <a:r>
              <a:rPr lang="en-US" dirty="0"/>
              <a:t>n			f</a:t>
            </a:r>
            <a:r>
              <a:rPr lang="en-US" u="sng" dirty="0"/>
              <a:t>a</a:t>
            </a:r>
            <a:r>
              <a:rPr lang="en-US" dirty="0"/>
              <a:t>k</a:t>
            </a:r>
            <a:r>
              <a:rPr lang="en-US" u="sng" dirty="0"/>
              <a:t>e</a:t>
            </a:r>
          </a:p>
          <a:p>
            <a:pPr lvl="1" defTabSz="457200"/>
            <a:r>
              <a:rPr lang="en-US" dirty="0"/>
              <a:t>sale		plant		vane</a:t>
            </a:r>
          </a:p>
          <a:p>
            <a:pPr lvl="1" defTabSz="457200"/>
            <a:r>
              <a:rPr lang="en-US" dirty="0"/>
              <a:t>fame		skate		crate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BF3164-152B-FE34-B164-815AA5BCD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200" y="5410917"/>
            <a:ext cx="4346369" cy="5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3EF2E-7D18-31E4-D215-55FA35CAEDCE}"/>
              </a:ext>
            </a:extLst>
          </p:cNvPr>
          <p:cNvSpPr txBox="1"/>
          <p:nvPr/>
        </p:nvSpPr>
        <p:spPr>
          <a:xfrm>
            <a:off x="1384300" y="5495322"/>
            <a:ext cx="4346369" cy="430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Irregular Word: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4273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498C97-6632-36ED-B79E-16D28FEA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Words (D)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20ECA2-8A52-B700-3E3E-9045E5EF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62B841-BCC5-27FE-F4C2-3B5281AF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8136"/>
            <a:ext cx="10668000" cy="669110"/>
          </a:xfrm>
        </p:spPr>
        <p:txBody>
          <a:bodyPr>
            <a:noAutofit/>
          </a:bodyPr>
          <a:lstStyle>
            <a:lvl1pPr>
              <a:buAutoNum type="alphaUcPeriod"/>
              <a:defRPr/>
            </a:lvl1pPr>
            <a:lvl2pPr marL="457200" indent="0">
              <a:buNone/>
              <a:defRPr/>
            </a:lvl2pPr>
          </a:lstStyle>
          <a:p>
            <a:pPr>
              <a:buFont typeface="+mj-lt"/>
              <a:buAutoNum type="alphaUcPeriod" startAt="4"/>
            </a:pPr>
            <a:r>
              <a:rPr lang="en-US" b="1" dirty="0">
                <a:effectLst/>
              </a:rPr>
              <a:t>Word Families</a:t>
            </a:r>
            <a:r>
              <a:rPr lang="en-US" b="1" dirty="0"/>
              <a:t> </a:t>
            </a:r>
            <a:r>
              <a:rPr lang="en-US" dirty="0"/>
              <a:t>Read down. Read rapidly.</a:t>
            </a:r>
            <a:endParaRPr lang="en-US" dirty="0">
              <a:effectLst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1760B50-4EC1-0552-121A-4A0CC619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743" y="1990580"/>
            <a:ext cx="2126343" cy="2969623"/>
          </a:xfrm>
        </p:spPr>
        <p:txBody>
          <a:bodyPr>
            <a:noAutofit/>
          </a:bodyPr>
          <a:lstStyle/>
          <a:p>
            <a:r>
              <a:rPr lang="nb-NO" b="1" dirty="0"/>
              <a:t>ape</a:t>
            </a:r>
          </a:p>
          <a:p>
            <a:r>
              <a:rPr lang="nb-NO" dirty="0"/>
              <a:t>tape</a:t>
            </a:r>
          </a:p>
          <a:p>
            <a:r>
              <a:rPr lang="nb-NO" dirty="0"/>
              <a:t>shape</a:t>
            </a:r>
          </a:p>
          <a:p>
            <a:r>
              <a:rPr lang="nb-NO" dirty="0"/>
              <a:t>grape</a:t>
            </a:r>
          </a:p>
          <a:p>
            <a:r>
              <a:rPr lang="nb-NO" dirty="0"/>
              <a:t>scrape</a:t>
            </a:r>
            <a:endParaRPr lang="pl-PL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F26E453C-FBE8-821E-A68F-79C89CE9D588}"/>
              </a:ext>
            </a:extLst>
          </p:cNvPr>
          <p:cNvSpPr txBox="1">
            <a:spLocks/>
          </p:cNvSpPr>
          <p:nvPr/>
        </p:nvSpPr>
        <p:spPr>
          <a:xfrm>
            <a:off x="3394527" y="2007564"/>
            <a:ext cx="2126343" cy="2969623"/>
          </a:xfrm>
          <a:prstGeom prst="rect">
            <a:avLst/>
          </a:prstGeom>
        </p:spPr>
        <p:txBody>
          <a:bodyPr vert="horz" wrap="none" lIns="137160" tIns="91440" rIns="137160" bIns="45720" rtlCol="0">
            <a:noAutofit/>
          </a:bodyPr>
          <a:lstStyle>
            <a:lvl1pPr marL="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+mj-lt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+mj-lt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34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mane</a:t>
            </a:r>
          </a:p>
          <a:p>
            <a:r>
              <a:rPr lang="it-IT" dirty="0"/>
              <a:t>cane</a:t>
            </a:r>
          </a:p>
          <a:p>
            <a:r>
              <a:rPr lang="it-IT" dirty="0"/>
              <a:t>lane</a:t>
            </a:r>
          </a:p>
          <a:p>
            <a:r>
              <a:rPr lang="it-IT" dirty="0"/>
              <a:t>plane</a:t>
            </a:r>
          </a:p>
          <a:p>
            <a:r>
              <a:rPr lang="it-IT" dirty="0"/>
              <a:t>crane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F00A9C6-ED01-66C5-23EA-7A3FFFEA2E3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52456" y="1990579"/>
            <a:ext cx="2126343" cy="2969623"/>
          </a:xfrm>
        </p:spPr>
        <p:txBody>
          <a:bodyPr>
            <a:noAutofit/>
          </a:bodyPr>
          <a:lstStyle/>
          <a:p>
            <a:r>
              <a:rPr lang="en-US" b="1" dirty="0"/>
              <a:t>date</a:t>
            </a:r>
          </a:p>
          <a:p>
            <a:r>
              <a:rPr lang="en-US" dirty="0"/>
              <a:t>hate</a:t>
            </a:r>
          </a:p>
          <a:p>
            <a:r>
              <a:rPr lang="en-US" dirty="0"/>
              <a:t>state</a:t>
            </a:r>
          </a:p>
          <a:p>
            <a:r>
              <a:rPr lang="en-US" dirty="0"/>
              <a:t>slate</a:t>
            </a:r>
          </a:p>
          <a:p>
            <a:r>
              <a:rPr lang="en-US" dirty="0"/>
              <a:t>grate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EDDB1-7A29-7E1C-11EA-B4E305FF906E}"/>
              </a:ext>
            </a:extLst>
          </p:cNvPr>
          <p:cNvSpPr txBox="1"/>
          <p:nvPr/>
        </p:nvSpPr>
        <p:spPr>
          <a:xfrm>
            <a:off x="8417860" y="3530476"/>
            <a:ext cx="29553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 Second Challenge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B3B88-7296-5C30-4621-F7A2AD141D2C}"/>
              </a:ext>
            </a:extLst>
          </p:cNvPr>
          <p:cNvSpPr txBox="1"/>
          <p:nvPr/>
        </p:nvSpPr>
        <p:spPr>
          <a:xfrm>
            <a:off x="8417859" y="3942012"/>
            <a:ext cx="2955366" cy="89255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400" dirty="0">
                <a:effectLst/>
                <a:latin typeface="Arial" panose="020B0604020202020204" pitchFamily="34" charset="0"/>
              </a:rPr>
              <a:t>Cold Timing	</a:t>
            </a:r>
            <a:r>
              <a:rPr lang="en-US" sz="1400" u="sng" dirty="0">
                <a:effectLst/>
                <a:latin typeface="Arial" panose="020B0604020202020204" pitchFamily="34" charset="0"/>
              </a:rPr>
              <a:t>         </a:t>
            </a:r>
            <a:r>
              <a:rPr lang="en-US" sz="1400" dirty="0">
                <a:effectLst/>
                <a:latin typeface="Arial" panose="020B0604020202020204" pitchFamily="34" charset="0"/>
              </a:rPr>
              <a:t> words read</a:t>
            </a:r>
          </a:p>
          <a:p>
            <a:pPr defTabSz="457200">
              <a:spcAft>
                <a:spcPts val="600"/>
              </a:spcAft>
            </a:pPr>
            <a:r>
              <a:rPr lang="en-US" sz="1400" dirty="0">
                <a:effectLst/>
                <a:latin typeface="Arial" panose="020B0604020202020204" pitchFamily="34" charset="0"/>
              </a:rPr>
              <a:t>Practice		</a:t>
            </a:r>
            <a:r>
              <a:rPr lang="en-US" sz="1400" u="sng" dirty="0">
                <a:effectLst/>
                <a:latin typeface="Arial" panose="020B0604020202020204" pitchFamily="34" charset="0"/>
              </a:rPr>
              <a:t>         </a:t>
            </a:r>
            <a:r>
              <a:rPr lang="en-US" sz="1400" dirty="0">
                <a:effectLst/>
                <a:latin typeface="Arial" panose="020B0604020202020204" pitchFamily="34" charset="0"/>
              </a:rPr>
              <a:t> words read</a:t>
            </a:r>
          </a:p>
          <a:p>
            <a:pPr defTabSz="457200">
              <a:spcAft>
                <a:spcPts val="600"/>
              </a:spcAft>
            </a:pPr>
            <a:r>
              <a:rPr lang="en-US" sz="1400" dirty="0">
                <a:effectLst/>
                <a:latin typeface="Arial" panose="020B0604020202020204" pitchFamily="34" charset="0"/>
              </a:rPr>
              <a:t>Hot Timing		</a:t>
            </a:r>
            <a:r>
              <a:rPr lang="en-US" sz="1400" u="sng" dirty="0">
                <a:effectLst/>
                <a:latin typeface="Arial" panose="020B0604020202020204" pitchFamily="34" charset="0"/>
              </a:rPr>
              <a:t>         </a:t>
            </a:r>
            <a:r>
              <a:rPr lang="en-US" sz="1400" dirty="0">
                <a:effectLst/>
                <a:latin typeface="Arial" panose="020B0604020202020204" pitchFamily="34" charset="0"/>
              </a:rPr>
              <a:t> words read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BAF246-5E98-6FFD-E97E-38462FFF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743" y="1990583"/>
            <a:ext cx="2126343" cy="29696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9A83D5-A653-0990-28D7-53684854C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03600" y="1990582"/>
            <a:ext cx="2126343" cy="29696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85DA66-176E-8415-DA6F-A563BB20E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2457" y="1990581"/>
            <a:ext cx="2126343" cy="29696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0381BB-ADDA-0105-04C6-942A5228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7860" y="3403476"/>
            <a:ext cx="2955366" cy="155672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A93FA91-A0F9-0D51-1811-BF97C85FEB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4800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Words (E–F)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C38A-AF24-760D-AC21-74C16F9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9788"/>
            <a:ext cx="10668000" cy="5342791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5"/>
            </a:pPr>
            <a:r>
              <a:rPr lang="en-US" b="1" dirty="0"/>
              <a:t>Review Words </a:t>
            </a:r>
            <a:r>
              <a:rPr lang="en-US" dirty="0"/>
              <a:t>Read a line of words. When your teacher </a:t>
            </a:r>
            <a:br>
              <a:rPr lang="en-US" dirty="0"/>
            </a:br>
            <a:r>
              <a:rPr lang="en-US" dirty="0"/>
              <a:t>gives a meaning, circle the correct word.</a:t>
            </a:r>
          </a:p>
          <a:p>
            <a:pPr lvl="1" defTabSz="457200"/>
            <a:r>
              <a:rPr lang="en-US" dirty="0"/>
              <a:t>trail			step		blown		weak</a:t>
            </a:r>
          </a:p>
          <a:p>
            <a:pPr lvl="1" defTabSz="457200"/>
            <a:r>
              <a:rPr lang="en-US" dirty="0"/>
              <a:t>steep		beat		boat		treat</a:t>
            </a:r>
          </a:p>
          <a:p>
            <a:pPr lvl="1" defTabSz="457200"/>
            <a:r>
              <a:rPr lang="en-US" dirty="0"/>
              <a:t>bowl		sail			seal		stay</a:t>
            </a:r>
          </a:p>
          <a:p>
            <a:pPr lvl="1" defTabSz="457200"/>
            <a:r>
              <a:rPr lang="en-US" dirty="0"/>
              <a:t>peel		pail			bail			sell</a:t>
            </a:r>
          </a:p>
          <a:p>
            <a:pPr>
              <a:buFont typeface="+mj-lt"/>
              <a:buAutoNum type="alphaUcPeriod" startAt="5"/>
              <a:tabLst>
                <a:tab pos="2514600" algn="l"/>
              </a:tabLst>
            </a:pPr>
            <a:r>
              <a:rPr lang="en-US" b="1" dirty="0"/>
              <a:t>Words with Endings </a:t>
            </a:r>
            <a:r>
              <a:rPr lang="en-US" dirty="0"/>
              <a:t>Use the reading rules to pronounce the words.</a:t>
            </a:r>
            <a:br>
              <a:rPr lang="en-US" dirty="0"/>
            </a:br>
            <a:r>
              <a:rPr lang="en-US" dirty="0"/>
              <a:t>1. ma</a:t>
            </a:r>
            <a:r>
              <a:rPr lang="en-US" u="sng" dirty="0"/>
              <a:t>t</a:t>
            </a:r>
            <a:r>
              <a:rPr lang="en-US" dirty="0"/>
              <a:t>ing	2. ma</a:t>
            </a:r>
            <a:r>
              <a:rPr lang="en-US" u="sng" dirty="0"/>
              <a:t>tt</a:t>
            </a:r>
            <a:r>
              <a:rPr lang="en-US" dirty="0"/>
              <a:t>ing	3. ta</a:t>
            </a:r>
            <a:r>
              <a:rPr lang="en-US" u="sng" dirty="0"/>
              <a:t>k</a:t>
            </a:r>
            <a:r>
              <a:rPr lang="en-US" dirty="0"/>
              <a:t>ing	4. pla</a:t>
            </a:r>
            <a:r>
              <a:rPr lang="en-US" u="sng" dirty="0"/>
              <a:t>nn</a:t>
            </a:r>
            <a:r>
              <a:rPr lang="en-US" dirty="0"/>
              <a:t>ing	5. fla</a:t>
            </a:r>
            <a:r>
              <a:rPr lang="en-US" u="sng" dirty="0"/>
              <a:t>k</a:t>
            </a:r>
            <a:r>
              <a:rPr lang="en-US" dirty="0"/>
              <a:t>ing</a:t>
            </a:r>
            <a:br>
              <a:rPr lang="en-US" dirty="0"/>
            </a:br>
            <a:r>
              <a:rPr lang="en-US" dirty="0"/>
              <a:t>6. tra</a:t>
            </a:r>
            <a:r>
              <a:rPr lang="en-US" u="sng" dirty="0"/>
              <a:t>d</a:t>
            </a:r>
            <a:r>
              <a:rPr lang="en-US" dirty="0"/>
              <a:t>ing	7. cra</a:t>
            </a:r>
            <a:r>
              <a:rPr lang="en-US" u="sng" dirty="0"/>
              <a:t>v</a:t>
            </a:r>
            <a:r>
              <a:rPr lang="en-US" dirty="0"/>
              <a:t>ing	8. sha</a:t>
            </a:r>
            <a:r>
              <a:rPr lang="en-US" u="sng" dirty="0"/>
              <a:t>p</a:t>
            </a:r>
            <a:r>
              <a:rPr lang="en-US" dirty="0"/>
              <a:t>ing	9. wa</a:t>
            </a:r>
            <a:r>
              <a:rPr lang="en-US" u="sng" dirty="0"/>
              <a:t>k</a:t>
            </a:r>
            <a:r>
              <a:rPr lang="en-US" dirty="0"/>
              <a:t>ing	10. cha</a:t>
            </a:r>
            <a:r>
              <a:rPr lang="en-US" u="sng" dirty="0"/>
              <a:t>tt</a:t>
            </a:r>
            <a:r>
              <a:rPr lang="en-US" dirty="0"/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211337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441D-ECA2-D249-D0DC-C252C60120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Words (G–H)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C38A-AF24-760D-AC21-74C16F9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9788"/>
            <a:ext cx="10668000" cy="5342791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7"/>
            </a:pPr>
            <a:r>
              <a:rPr lang="en-US" b="1" dirty="0"/>
              <a:t>Multisyllabic Challenge Words </a:t>
            </a:r>
            <a:r>
              <a:rPr lang="en-US" dirty="0"/>
              <a:t>Sound out the syllables. </a:t>
            </a:r>
            <a:br>
              <a:rPr lang="en-US" dirty="0"/>
            </a:br>
            <a:r>
              <a:rPr lang="en-US" dirty="0"/>
              <a:t>Read the whole word.</a:t>
            </a:r>
          </a:p>
          <a:p>
            <a:pPr marL="457200" lvl="1" indent="0" defTabSz="604838">
              <a:lnSpc>
                <a:spcPts val="5600"/>
              </a:lnSpc>
              <a:spcBef>
                <a:spcPts val="0"/>
              </a:spcBef>
              <a:buNone/>
            </a:pPr>
            <a:r>
              <a:rPr lang="en-US" dirty="0"/>
              <a:t>lateness	wasteland	landscape	shapeless	nickname</a:t>
            </a:r>
          </a:p>
          <a:p>
            <a:pPr marL="457200" lvl="1" indent="0" defTabSz="604838">
              <a:lnSpc>
                <a:spcPts val="5600"/>
              </a:lnSpc>
              <a:spcBef>
                <a:spcPts val="0"/>
              </a:spcBef>
              <a:buNone/>
            </a:pPr>
            <a:r>
              <a:rPr lang="en-US" dirty="0"/>
              <a:t>escape	showcase	elevate		contemplate	pillowcase</a:t>
            </a:r>
          </a:p>
          <a:p>
            <a:pPr>
              <a:buFont typeface="+mj-lt"/>
              <a:buAutoNum type="alphaUcPeriod" startAt="7"/>
            </a:pPr>
            <a:r>
              <a:rPr lang="en-US" b="1" dirty="0"/>
              <a:t>High-Frequency Words </a:t>
            </a:r>
            <a:r>
              <a:rPr lang="en-US" dirty="0"/>
              <a:t>Say. Spell. Read.</a:t>
            </a:r>
          </a:p>
          <a:p>
            <a:pPr marL="457200" lvl="1" indent="0" defTabSz="457200">
              <a:buNone/>
            </a:pPr>
            <a:r>
              <a:rPr lang="en-US" b="1" dirty="0"/>
              <a:t>my			by			why		cry			dry</a:t>
            </a:r>
          </a:p>
          <a:p>
            <a:pPr marL="457200" lvl="1" indent="0" defTabSz="457200">
              <a:buNone/>
            </a:pPr>
            <a:r>
              <a:rPr lang="en-US" dirty="0"/>
              <a:t>some		where		after		use			have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820" y="2590240"/>
            <a:ext cx="446214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796" y="2592326"/>
            <a:ext cx="562484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5560" y="2600072"/>
            <a:ext cx="719615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5179" y="2602158"/>
            <a:ext cx="545302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764" y="2600072"/>
            <a:ext cx="522239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0179" y="2605333"/>
            <a:ext cx="736086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3160" y="2600072"/>
            <a:ext cx="718343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1504" y="2602158"/>
            <a:ext cx="529112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48930" y="2629840"/>
            <a:ext cx="600627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9558" y="2631926"/>
            <a:ext cx="663022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820" y="3270416"/>
            <a:ext cx="308991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35811" y="3272829"/>
            <a:ext cx="575184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5560" y="3275727"/>
            <a:ext cx="675803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1364" y="3287757"/>
            <a:ext cx="589118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E2AB135B-B937-F02B-B7CD-266A69B07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4764" y="3297156"/>
            <a:ext cx="227476" cy="225462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2241" y="3306840"/>
            <a:ext cx="149090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1331" y="3317558"/>
            <a:ext cx="501651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3160" y="3285476"/>
            <a:ext cx="476011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9171" y="3302426"/>
            <a:ext cx="441562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0733" y="3315209"/>
            <a:ext cx="598807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860" y="3317557"/>
            <a:ext cx="288498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2358" y="3324574"/>
            <a:ext cx="397302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AC18FE32-073C-3A8D-9610-AA32DDC78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9660" y="3337357"/>
            <a:ext cx="599206" cy="245263"/>
          </a:xfrm>
          <a:custGeom>
            <a:avLst/>
            <a:gdLst>
              <a:gd name="connsiteX0" fmla="*/ 0 w 1047750"/>
              <a:gd name="connsiteY0" fmla="*/ 0 h 225441"/>
              <a:gd name="connsiteX1" fmla="*/ 536575 w 1047750"/>
              <a:gd name="connsiteY1" fmla="*/ 225425 h 225441"/>
              <a:gd name="connsiteX2" fmla="*/ 1047750 w 1047750"/>
              <a:gd name="connsiteY2" fmla="*/ 12700 h 225441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  <a:gd name="connsiteX0" fmla="*/ 0 w 1047750"/>
              <a:gd name="connsiteY0" fmla="*/ 0 h 225462"/>
              <a:gd name="connsiteX1" fmla="*/ 536575 w 1047750"/>
              <a:gd name="connsiteY1" fmla="*/ 225425 h 225462"/>
              <a:gd name="connsiteX2" fmla="*/ 1047750 w 1047750"/>
              <a:gd name="connsiteY2" fmla="*/ 1270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225462">
                <a:moveTo>
                  <a:pt x="0" y="0"/>
                </a:moveTo>
                <a:cubicBezTo>
                  <a:pt x="127000" y="168804"/>
                  <a:pt x="361950" y="223308"/>
                  <a:pt x="536575" y="225425"/>
                </a:cubicBezTo>
                <a:cubicBezTo>
                  <a:pt x="711200" y="227542"/>
                  <a:pt x="956733" y="139171"/>
                  <a:pt x="1047750" y="12700"/>
                </a:cubicBezTo>
              </a:path>
            </a:pathLst>
          </a:custGeom>
          <a:noFill/>
          <a:ln w="28575" cap="rnd">
            <a:solidFill>
              <a:schemeClr val="accent1"/>
            </a:solidFill>
            <a:head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B2B0CB6-A886-A94B-153A-9E95D7AEC6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1pPr>
          </a:lstStyle>
          <a:p>
            <a:pPr lvl="0"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Sentences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FC38A-AF24-760D-AC21-74C16F9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91989A-394A-B150-436F-E809AC2D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265" y="1180953"/>
            <a:ext cx="2375049" cy="43088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32E2A-854C-DAEC-4246-9D95CB7DBD2A}"/>
              </a:ext>
            </a:extLst>
          </p:cNvPr>
          <p:cNvSpPr txBox="1">
            <a:spLocks/>
          </p:cNvSpPr>
          <p:nvPr/>
        </p:nvSpPr>
        <p:spPr>
          <a:xfrm>
            <a:off x="773264" y="1180953"/>
            <a:ext cx="2375050" cy="446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Sentences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9043"/>
            <a:ext cx="10668000" cy="3793610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9"/>
            </a:pPr>
            <a:r>
              <a:rPr lang="en-US" b="1" dirty="0"/>
              <a:t>Sentences </a:t>
            </a:r>
            <a:r>
              <a:rPr lang="en-US" dirty="0"/>
              <a:t>Read the sentences with phrasing.</a:t>
            </a:r>
          </a:p>
          <a:p>
            <a:pPr lvl="1" defTabSz="457200"/>
            <a:r>
              <a:rPr lang="en-US" dirty="0"/>
              <a:t>Why did my dog escape past the gate?</a:t>
            </a:r>
          </a:p>
          <a:p>
            <a:pPr lvl="1" defTabSz="457200"/>
            <a:r>
              <a:rPr lang="en-US" dirty="0"/>
              <a:t>Anton will dry the plates after I clean them.</a:t>
            </a:r>
          </a:p>
          <a:p>
            <a:pPr lvl="1" defTabSz="457200"/>
            <a:r>
              <a:rPr lang="en-US" dirty="0"/>
              <a:t>I have skates that I will trade for a tennis racket.</a:t>
            </a:r>
          </a:p>
          <a:p>
            <a:pPr lvl="1" defTabSz="457200"/>
            <a:r>
              <a:rPr lang="en-US" dirty="0"/>
              <a:t>We need to use the bug spray by the date on the can.</a:t>
            </a:r>
          </a:p>
          <a:p>
            <a:pPr lvl="1" defTabSz="457200"/>
            <a:r>
              <a:rPr lang="en-US" dirty="0"/>
              <a:t>Where can Estela go to get some big crates to pack </a:t>
            </a:r>
            <a:br>
              <a:rPr lang="en-US" dirty="0"/>
            </a:br>
            <a:r>
              <a:rPr lang="en-US" dirty="0"/>
              <a:t>up her things?</a:t>
            </a:r>
          </a:p>
        </p:txBody>
      </p:sp>
    </p:spTree>
    <p:extLst>
      <p:ext uri="{BB962C8B-B14F-4D97-AF65-F5344CB8AC3E}">
        <p14:creationId xmlns:p14="http://schemas.microsoft.com/office/powerpoint/2010/main" val="183560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BAEC69-BFE6-9D3B-175C-647DCF6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Spell Words (J)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E81B-83EE-F78D-5D9F-D8FEB6D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291989A-394A-B150-436F-E809AC2D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265" y="1180953"/>
            <a:ext cx="1935211" cy="430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332E2A-854C-DAEC-4246-9D95CB7DBD2A}"/>
              </a:ext>
            </a:extLst>
          </p:cNvPr>
          <p:cNvSpPr txBox="1">
            <a:spLocks/>
          </p:cNvSpPr>
          <p:nvPr/>
        </p:nvSpPr>
        <p:spPr>
          <a:xfrm>
            <a:off x="773264" y="1180953"/>
            <a:ext cx="1935212" cy="446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Spell Words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86730726-6869-F03A-F029-8BA0B7B8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9043"/>
            <a:ext cx="10668000" cy="3793610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10"/>
            </a:pPr>
            <a:r>
              <a:rPr lang="en-US" b="1" dirty="0"/>
              <a:t>Spelling Journal </a:t>
            </a:r>
            <a:r>
              <a:rPr lang="en-US" dirty="0"/>
              <a:t>Turn to the Spelling Journal on page 198.</a:t>
            </a:r>
          </a:p>
        </p:txBody>
      </p:sp>
    </p:spTree>
    <p:extLst>
      <p:ext uri="{BB962C8B-B14F-4D97-AF65-F5344CB8AC3E}">
        <p14:creationId xmlns:p14="http://schemas.microsoft.com/office/powerpoint/2010/main" val="91530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EF82D3-72F2-6B4A-C188-E024FE59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2100"/>
              </a:lnSpc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Decodable Narrative Text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(Part 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8ACBB-F699-811B-DACA-578EFE8E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CD2F-3921-908C-778D-421220B92F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5800" y="861656"/>
            <a:ext cx="10668000" cy="873359"/>
          </a:xfrm>
        </p:spPr>
        <p:txBody>
          <a:bodyPr>
            <a:noAutofit/>
          </a:bodyPr>
          <a:lstStyle/>
          <a:p>
            <a:pPr>
              <a:buFont typeface="+mj-lt"/>
              <a:buAutoNum type="alphaUcPeriod" startAt="11"/>
            </a:pPr>
            <a:r>
              <a:rPr lang="en-US" b="1" dirty="0">
                <a:solidFill>
                  <a:prstClr val="black"/>
                </a:solidFill>
              </a:rPr>
              <a:t>Decodable Narrative Text</a:t>
            </a:r>
            <a:r>
              <a:rPr lang="en-US" b="1" dirty="0"/>
              <a:t> </a:t>
            </a:r>
            <a:r>
              <a:rPr lang="en-US" dirty="0"/>
              <a:t>Read each part. Answer your teacher’s </a:t>
            </a:r>
            <a:br>
              <a:rPr lang="en-US" dirty="0"/>
            </a:br>
            <a:r>
              <a:rPr lang="en-US" dirty="0"/>
              <a:t>questions and select the picture that goes with each part.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5EB56E-15A8-0ED5-56E0-458C86F9350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16091" y="1838549"/>
            <a:ext cx="6528546" cy="4492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/>
              <a:t>Packing Up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A77EB-753B-3713-0B7E-E9C980F4C0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6090" y="2417211"/>
            <a:ext cx="6528546" cy="288955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</a:rPr>
              <a:t>Part 1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7A2F509-F7C0-BD73-F5E9-F42A27A1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091" y="2738146"/>
            <a:ext cx="6667380" cy="712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Teacher Reads</a:t>
            </a:r>
            <a:r>
              <a:rPr lang="en-US" sz="1600" dirty="0"/>
              <a:t> Moving to a new residence (home) can be stressful. </a:t>
            </a:r>
            <a:br>
              <a:rPr lang="en-US" sz="1600" dirty="0"/>
            </a:br>
            <a:r>
              <a:rPr lang="en-US" sz="1600" dirty="0"/>
              <a:t>There are lots of things to do, but packing can be one of the biggest jobs.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118BD0C-F96E-6E6D-3CD8-6A587D71492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16090" y="3427961"/>
            <a:ext cx="6528547" cy="2418924"/>
          </a:xfrm>
        </p:spPr>
        <p:txBody>
          <a:bodyPr>
            <a:noAutofit/>
          </a:bodyPr>
          <a:lstStyle/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“I did not dream there was this much to do, Estela,” </a:t>
            </a:r>
            <a:br>
              <a:rPr lang="en-US" sz="1800" dirty="0"/>
            </a:br>
            <a:r>
              <a:rPr lang="en-US" sz="1800" dirty="0"/>
              <a:t>said Neal. “With each box I pack and tape up, I still see </a:t>
            </a:r>
            <a:br>
              <a:rPr lang="en-US" sz="1800" dirty="0"/>
            </a:br>
            <a:r>
              <a:rPr lang="en-US" sz="1800" dirty="0"/>
              <a:t>stacks of stuff. Do we need all of this?” he said with a </a:t>
            </a:r>
            <a:br>
              <a:rPr lang="en-US" sz="1800" dirty="0"/>
            </a:br>
            <a:r>
              <a:rPr lang="en-US" sz="1800" dirty="0"/>
              <a:t>groan, as he set a big box on top of the heap.</a:t>
            </a:r>
          </a:p>
          <a:p>
            <a:pPr marL="0" indent="4572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1800" dirty="0"/>
              <a:t>“It takes a lot of work to pack,” Estela said. “But, yes, </a:t>
            </a:r>
            <a:br>
              <a:rPr lang="en-US" sz="1800" dirty="0"/>
            </a:br>
            <a:r>
              <a:rPr lang="en-US" sz="1800" dirty="0"/>
              <a:t>we need it all. Keep taping! Have you seen my right </a:t>
            </a:r>
            <a:br>
              <a:rPr lang="en-US" sz="1800" dirty="0"/>
            </a:br>
            <a:r>
              <a:rPr lang="en-US" sz="1800" dirty="0"/>
              <a:t>skate? It is not in its case.”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47AE371-FBCB-1ABC-53EA-9B9F75655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47362" y="3450253"/>
            <a:ext cx="598579" cy="234388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11</a:t>
            </a:r>
          </a:p>
          <a:p>
            <a:r>
              <a:rPr lang="en-US" dirty="0"/>
              <a:t>24</a:t>
            </a:r>
          </a:p>
          <a:p>
            <a:r>
              <a:rPr lang="en-US" dirty="0"/>
              <a:t>37</a:t>
            </a:r>
          </a:p>
          <a:p>
            <a:r>
              <a:rPr lang="en-US" dirty="0"/>
              <a:t>49</a:t>
            </a:r>
          </a:p>
          <a:p>
            <a:r>
              <a:rPr lang="en-US" dirty="0"/>
              <a:t>61</a:t>
            </a:r>
          </a:p>
          <a:p>
            <a:r>
              <a:rPr lang="en-US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46237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BAEC69-BFE6-9D3B-175C-647DCF6C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600" y="425421"/>
            <a:ext cx="6091450" cy="223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Comprehension Questions Part 1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E81B-83EE-F78D-5D9F-D8FEB6D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329465C-2FAC-6745-BF34-06294513BB59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3D5A-517B-2940-0EC1-A279FFCF1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5904"/>
            <a:ext cx="10668000" cy="5175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Who are the main characters in this story?</a:t>
            </a:r>
          </a:p>
          <a:p>
            <a:pPr marL="0" indent="0">
              <a:buNone/>
            </a:pPr>
            <a:r>
              <a:rPr lang="en-US" dirty="0"/>
              <a:t>	 The main characters in this story are ________________.</a:t>
            </a:r>
          </a:p>
          <a:p>
            <a:pPr marL="0" indent="0">
              <a:buNone/>
            </a:pPr>
            <a:r>
              <a:rPr lang="en-US" b="1" dirty="0"/>
              <a:t>What challenge did Estela and Neal have?</a:t>
            </a:r>
          </a:p>
          <a:p>
            <a:pPr marL="0" indent="0">
              <a:buNone/>
            </a:pPr>
            <a:r>
              <a:rPr lang="en-US" dirty="0"/>
              <a:t>	 Estela and Neal had to ________________.</a:t>
            </a:r>
          </a:p>
          <a:p>
            <a:pPr marL="0" indent="0">
              <a:spcBef>
                <a:spcPts val="2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marL="0" indent="0" defTabSz="457200">
          <a:lnSpc>
            <a:spcPct val="100000"/>
          </a:lnSpc>
          <a:spcBef>
            <a:spcPts val="0"/>
          </a:spcBef>
          <a:buNone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1d766f-b14e-4c0e-af7a-21ee3738300f" xsi:nil="true"/>
    <lcf76f155ced4ddcb4097134ff3c332f xmlns="7849a367-8f54-4d0d-a4b3-4164021566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91C2FCC19C844BDA0554F37FDE5B4" ma:contentTypeVersion="18" ma:contentTypeDescription="Create a new document." ma:contentTypeScope="" ma:versionID="58fe67b45e8f12787276d5d7eaacdf89">
  <xsd:schema xmlns:xsd="http://www.w3.org/2001/XMLSchema" xmlns:xs="http://www.w3.org/2001/XMLSchema" xmlns:p="http://schemas.microsoft.com/office/2006/metadata/properties" xmlns:ns2="031d766f-b14e-4c0e-af7a-21ee3738300f" xmlns:ns3="7849a367-8f54-4d0d-a4b3-416402156675" targetNamespace="http://schemas.microsoft.com/office/2006/metadata/properties" ma:root="true" ma:fieldsID="029048d22d635aca9c28d4686cd78c67" ns2:_="" ns3:_="">
    <xsd:import namespace="031d766f-b14e-4c0e-af7a-21ee3738300f"/>
    <xsd:import namespace="7849a367-8f54-4d0d-a4b3-4164021566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766f-b14e-4c0e-af7a-21ee3738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9a07e1-635c-4dc3-af17-f8dfbdb3d077}" ma:internalName="TaxCatchAll" ma:showField="CatchAllData" ma:web="031d766f-b14e-4c0e-af7a-21ee3738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9a367-8f54-4d0d-a4b3-416402156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18234-75DD-4058-9CA2-B53D25675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D546A0-D67F-4D60-8691-AF0C7C031EE6}">
  <ds:schemaRefs>
    <ds:schemaRef ds:uri="http://schemas.openxmlformats.org/package/2006/metadata/core-properties"/>
    <ds:schemaRef ds:uri="031d766f-b14e-4c0e-af7a-21ee3738300f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7849a367-8f54-4d0d-a4b3-4164021566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938AFF-87DA-4E29-AD35-C078F0272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d766f-b14e-4c0e-af7a-21ee3738300f"/>
    <ds:schemaRef ds:uri="7849a367-8f54-4d0d-a4b3-416402156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65910</TotalTime>
  <Words>1673</Words>
  <Application>Microsoft Office PowerPoint</Application>
  <PresentationFormat>Widescreen</PresentationFormat>
  <Paragraphs>193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Say Sounds (A–B)</vt:lpstr>
      <vt:lpstr>Read Words (C) </vt:lpstr>
      <vt:lpstr>Read Words (D) </vt:lpstr>
      <vt:lpstr>Read Words (E–F)</vt:lpstr>
      <vt:lpstr>Read Words (G–H) </vt:lpstr>
      <vt:lpstr>Read Sentences  (I)</vt:lpstr>
      <vt:lpstr>Spell Words (J) </vt:lpstr>
      <vt:lpstr>Decodable Narrative Text (Part 1)</vt:lpstr>
      <vt:lpstr>Comprehension Questions Part 1 </vt:lpstr>
      <vt:lpstr>Decodable Narrative Text (Part 2) </vt:lpstr>
      <vt:lpstr>Comprehension Questions Part 2 </vt:lpstr>
      <vt:lpstr>Decodable Narrative Text (Part 3) </vt:lpstr>
      <vt:lpstr>Comprehension Questions Part 3 </vt:lpstr>
      <vt:lpstr>Picture Match</vt:lpstr>
      <vt:lpstr>Independent Practice (L) Part 1</vt:lpstr>
      <vt:lpstr>Independent Practice (L) Part 2</vt:lpstr>
      <vt:lpstr>Independent Practice (L) Part 3</vt:lpstr>
      <vt:lpstr>Independent Practice (M) Story 1</vt:lpstr>
      <vt:lpstr>Independent Practice (M) Story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Ellis</dc:creator>
  <cp:lastModifiedBy>Microsoft Office User</cp:lastModifiedBy>
  <cp:revision>1890</cp:revision>
  <dcterms:created xsi:type="dcterms:W3CDTF">2023-03-21T18:49:30Z</dcterms:created>
  <dcterms:modified xsi:type="dcterms:W3CDTF">2024-04-11T15:48:46Z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0x01010021691C2FCC19C844BDA0554F37FDE5B4</vt:lpwstr>
  </property>
  <property fmtid="{D5CDD505-2E9C-101B-9397-08002B2CF9AE}" pid="3" name="MediaServiceImageTags">
    <vt:lpwstr/>
  </property>
</Properties>
</file>