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79" r:id="rId13"/>
    <p:sldId id="321" r:id="rId14"/>
    <p:sldId id="317" r:id="rId15"/>
    <p:sldId id="384" r:id="rId16"/>
    <p:sldId id="322" r:id="rId17"/>
    <p:sldId id="328" r:id="rId18"/>
    <p:sldId id="323" r:id="rId19"/>
    <p:sldId id="302" r:id="rId20"/>
    <p:sldId id="303" r:id="rId21"/>
    <p:sldId id="380" r:id="rId22"/>
    <p:sldId id="307" r:id="rId23"/>
    <p:sldId id="376" r:id="rId24"/>
    <p:sldId id="382" r:id="rId25"/>
    <p:sldId id="36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30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632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21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54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229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5316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10 Lesson 28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4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en-US" dirty="0"/>
              <a:t>				</a:t>
            </a:r>
            <a:r>
              <a:rPr lang="en-US" b="1" dirty="0"/>
              <a:t>ow</a:t>
            </a:r>
          </a:p>
          <a:p>
            <a:pPr marL="457200" lvl="1" indent="0" defTabSz="457200">
              <a:buNone/>
            </a:pPr>
            <a:r>
              <a:rPr lang="en-US" b="1" dirty="0"/>
              <a:t>		sn</a:t>
            </a:r>
            <a:r>
              <a:rPr lang="en-US" b="1" u="sng" dirty="0"/>
              <a:t>ow</a:t>
            </a:r>
            <a:r>
              <a:rPr lang="en-US" b="1" dirty="0"/>
              <a:t>		d</a:t>
            </a:r>
            <a:r>
              <a:rPr lang="en-US" b="1" u="sng" dirty="0"/>
              <a:t>ow</a:t>
            </a:r>
            <a:r>
              <a:rPr lang="en-US" b="1" dirty="0"/>
              <a:t>n</a:t>
            </a:r>
          </a:p>
          <a:p>
            <a:pPr lvl="1" defTabSz="457200"/>
            <a:r>
              <a:rPr lang="en-US" dirty="0"/>
              <a:t>ow		or		</a:t>
            </a:r>
            <a:r>
              <a:rPr lang="en-US" dirty="0" err="1"/>
              <a:t>ar</a:t>
            </a:r>
            <a:r>
              <a:rPr lang="en-US" dirty="0"/>
              <a:t>		</a:t>
            </a:r>
            <a:r>
              <a:rPr lang="en-US" dirty="0" err="1"/>
              <a:t>qu</a:t>
            </a:r>
            <a:endParaRPr lang="en-US" dirty="0"/>
          </a:p>
          <a:p>
            <a:pPr lvl="1" defTabSz="457200"/>
            <a:r>
              <a:rPr lang="en-US" dirty="0"/>
              <a:t>tch		oi		</a:t>
            </a:r>
            <a:r>
              <a:rPr lang="en-US" dirty="0" err="1"/>
              <a:t>ph</a:t>
            </a:r>
            <a:r>
              <a:rPr lang="en-US" dirty="0"/>
              <a:t>		ow</a:t>
            </a:r>
          </a:p>
          <a:p>
            <a:pPr lvl="1" defTabSz="457200"/>
            <a:r>
              <a:rPr lang="en-US" dirty="0"/>
              <a:t>ow		</a:t>
            </a:r>
            <a:r>
              <a:rPr lang="en-US" dirty="0" err="1"/>
              <a:t>kn</a:t>
            </a:r>
            <a:r>
              <a:rPr lang="en-US" dirty="0"/>
              <a:t>		oy		ow</a:t>
            </a:r>
          </a:p>
          <a:p>
            <a:pPr lvl="1" defTabSz="457200"/>
            <a:r>
              <a:rPr lang="en-US" dirty="0" err="1"/>
              <a:t>ou</a:t>
            </a:r>
            <a:r>
              <a:rPr lang="en-US" dirty="0"/>
              <a:t>		ow		</a:t>
            </a:r>
            <a:r>
              <a:rPr lang="en-US" dirty="0" err="1"/>
              <a:t>oa</a:t>
            </a:r>
            <a:r>
              <a:rPr lang="en-US" dirty="0"/>
              <a:t>		</a:t>
            </a:r>
            <a:r>
              <a:rPr lang="en-US" dirty="0" err="1"/>
              <a:t>ew</a:t>
            </a:r>
            <a:endParaRPr lang="pt-BR" dirty="0"/>
          </a:p>
          <a:p>
            <a:pPr lvl="1" defTabSz="4572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characters in the story?</a:t>
            </a:r>
          </a:p>
          <a:p>
            <a:pPr marL="0" indent="0">
              <a:buNone/>
            </a:pPr>
            <a:r>
              <a:rPr lang="en-US" dirty="0"/>
              <a:t>	 The characters are ________________.</a:t>
            </a:r>
          </a:p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Jasmin’s</a:t>
            </a:r>
            <a:r>
              <a:rPr lang="en-US" b="1" dirty="0"/>
              <a:t> problem?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Jasmin’s</a:t>
            </a:r>
            <a:r>
              <a:rPr lang="en-US" dirty="0"/>
              <a:t> problem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2313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11199"/>
            <a:ext cx="6871807" cy="5908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talent show will raise money for the school jazz </a:t>
            </a:r>
            <a:br>
              <a:rPr lang="en-US" sz="1600" dirty="0"/>
            </a:br>
            <a:r>
              <a:rPr lang="en-US" sz="1600" dirty="0"/>
              <a:t>band, which is a good cause. When events are held for a good cause, </a:t>
            </a:r>
            <a:br>
              <a:rPr lang="en-US" sz="1600" dirty="0"/>
            </a:br>
            <a:r>
              <a:rPr lang="en-US" sz="1600" dirty="0"/>
              <a:t>donors may help out by providing things that are needed. Read on to </a:t>
            </a:r>
            <a:br>
              <a:rPr lang="en-US" sz="1600" dirty="0"/>
            </a:br>
            <a:r>
              <a:rPr lang="en-US" sz="1600" dirty="0"/>
              <a:t>find out if Ms. Powers will become a donor for the talent show.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615080"/>
            <a:ext cx="6528547" cy="381749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Jasmin’s house later, Marcus said, “Well, the ticket </a:t>
            </a:r>
            <a:br>
              <a:rPr lang="en-US" sz="1800" dirty="0"/>
            </a:br>
            <a:r>
              <a:rPr lang="en-US" sz="1800" dirty="0"/>
              <a:t>problem is solved. At first, Ms. Powers said she would give </a:t>
            </a:r>
            <a:br>
              <a:rPr lang="en-US" sz="1800" dirty="0"/>
            </a:br>
            <a:r>
              <a:rPr lang="en-US" sz="1800" dirty="0"/>
              <a:t>us a discount, but I explained that the talent show will raise </a:t>
            </a:r>
            <a:br>
              <a:rPr lang="en-US" sz="1800" dirty="0"/>
            </a:br>
            <a:r>
              <a:rPr lang="en-US" sz="1800" dirty="0"/>
              <a:t>funds for the school jazz band. Then she agreed to print </a:t>
            </a:r>
            <a:br>
              <a:rPr lang="en-US" sz="1800" dirty="0"/>
            </a:br>
            <a:r>
              <a:rPr lang="en-US" sz="1800" dirty="0"/>
              <a:t>the tickets for free! Somehow, I think it had something to </a:t>
            </a:r>
            <a:br>
              <a:rPr lang="en-US" sz="1800" dirty="0"/>
            </a:br>
            <a:r>
              <a:rPr lang="en-US" sz="1800" dirty="0"/>
              <a:t>do with the fact that her uncle is the band leader,” he said, </a:t>
            </a:r>
            <a:br>
              <a:rPr lang="en-US" sz="1800" dirty="0"/>
            </a:br>
            <a:r>
              <a:rPr lang="en-US" sz="1800" dirty="0"/>
              <a:t>grinning. “Anyway, what’s next on the list?”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Jasmin found her list and checked it. “We still need </a:t>
            </a:r>
            <a:br>
              <a:rPr lang="en-US" sz="1800" dirty="0"/>
            </a:br>
            <a:r>
              <a:rPr lang="en-US" sz="1800" dirty="0"/>
              <a:t>someone to sell tickets, someone to show people to their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615702"/>
            <a:ext cx="598579" cy="3749438"/>
          </a:xfrm>
        </p:spPr>
        <p:txBody>
          <a:bodyPr>
            <a:noAutofit/>
          </a:bodyPr>
          <a:lstStyle/>
          <a:p>
            <a:r>
              <a:rPr lang="en-US" dirty="0"/>
              <a:t>155</a:t>
            </a:r>
          </a:p>
          <a:p>
            <a:r>
              <a:rPr lang="en-US" dirty="0"/>
              <a:t>164</a:t>
            </a:r>
          </a:p>
          <a:p>
            <a:r>
              <a:rPr lang="en-US" dirty="0"/>
              <a:t>175</a:t>
            </a:r>
          </a:p>
          <a:p>
            <a:r>
              <a:rPr lang="en-US" dirty="0"/>
              <a:t>187</a:t>
            </a:r>
          </a:p>
          <a:p>
            <a:r>
              <a:rPr lang="en-US" dirty="0"/>
              <a:t>198</a:t>
            </a:r>
          </a:p>
          <a:p>
            <a:r>
              <a:rPr lang="en-US" dirty="0"/>
              <a:t>209</a:t>
            </a:r>
          </a:p>
          <a:p>
            <a:r>
              <a:rPr lang="en-US" dirty="0"/>
              <a:t>222</a:t>
            </a:r>
          </a:p>
          <a:p>
            <a:r>
              <a:rPr lang="en-US" dirty="0"/>
              <a:t>229</a:t>
            </a:r>
          </a:p>
          <a:p>
            <a:r>
              <a:rPr lang="en-US" dirty="0"/>
              <a:t>239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2313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520250"/>
            <a:ext cx="6528547" cy="3817499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seats, someone to work the lights, and a clean-up crew for </a:t>
            </a:r>
            <a:br>
              <a:rPr lang="en-US" sz="1800" dirty="0"/>
            </a:br>
            <a:r>
              <a:rPr lang="en-US" sz="1800" dirty="0"/>
              <a:t>after the show. Those are the main tasks,” she said.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“Let’s talk to some friends at school,” Marcus said. </a:t>
            </a:r>
            <a:br>
              <a:rPr lang="en-US" sz="1800" dirty="0"/>
            </a:br>
            <a:r>
              <a:rPr lang="en-US" sz="1800" dirty="0"/>
              <a:t>“Between the two of us, we should be able to find people for </a:t>
            </a:r>
            <a:br>
              <a:rPr lang="en-US" sz="1800" dirty="0"/>
            </a:br>
            <a:r>
              <a:rPr lang="en-US" sz="1800" dirty="0"/>
              <a:t>all those jobs.”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521856"/>
            <a:ext cx="598579" cy="3749438"/>
          </a:xfrm>
        </p:spPr>
        <p:txBody>
          <a:bodyPr>
            <a:noAutofit/>
          </a:bodyPr>
          <a:lstStyle/>
          <a:p>
            <a:r>
              <a:rPr lang="en-US" dirty="0"/>
              <a:t>249</a:t>
            </a:r>
          </a:p>
          <a:p>
            <a:r>
              <a:rPr lang="en-US" dirty="0"/>
              <a:t>261</a:t>
            </a:r>
          </a:p>
          <a:p>
            <a:r>
              <a:rPr lang="en-US" dirty="0"/>
              <a:t>271</a:t>
            </a:r>
          </a:p>
          <a:p>
            <a:r>
              <a:rPr lang="en-US" dirty="0"/>
              <a:t>280</a:t>
            </a:r>
          </a:p>
          <a:p>
            <a:r>
              <a:rPr lang="en-US" dirty="0"/>
              <a:t>293</a:t>
            </a:r>
          </a:p>
        </p:txBody>
      </p:sp>
    </p:spTree>
    <p:extLst>
      <p:ext uri="{BB962C8B-B14F-4D97-AF65-F5344CB8AC3E}">
        <p14:creationId xmlns:p14="http://schemas.microsoft.com/office/powerpoint/2010/main" val="3916917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setting in this part of the story?</a:t>
            </a:r>
          </a:p>
          <a:p>
            <a:pPr marL="0" indent="0">
              <a:buNone/>
            </a:pPr>
            <a:r>
              <a:rPr lang="en-US" dirty="0"/>
              <a:t>	 The setting is ________________.</a:t>
            </a:r>
          </a:p>
          <a:p>
            <a:pPr marL="0" indent="0">
              <a:buNone/>
            </a:pPr>
            <a:r>
              <a:rPr lang="en-US" b="1" dirty="0"/>
              <a:t>When was the problem of getting the tickets printed solved?</a:t>
            </a:r>
          </a:p>
          <a:p>
            <a:pPr marL="0" indent="0">
              <a:buNone/>
            </a:pPr>
            <a:r>
              <a:rPr lang="en-US" dirty="0"/>
              <a:t>	 The problem of getting tickets printed was solved when ________________.</a:t>
            </a:r>
          </a:p>
          <a:p>
            <a:pPr marL="0" indent="0">
              <a:buNone/>
            </a:pPr>
            <a:r>
              <a:rPr lang="en-US" b="1" dirty="0"/>
              <a:t>What is one task </a:t>
            </a:r>
            <a:r>
              <a:rPr lang="en-US" b="1" dirty="0" err="1"/>
              <a:t>Jasmin</a:t>
            </a:r>
            <a:r>
              <a:rPr lang="en-US" b="1" dirty="0"/>
              <a:t> still needed someone to do?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Jasmin</a:t>
            </a:r>
            <a:r>
              <a:rPr lang="en-US" dirty="0"/>
              <a:t> still needed someone to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365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 Jasmin and Marcus are working hard on the talent show.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Read on to find out if things are getting done on schedule.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38350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talent show was just a few days away. Jasmin had to </a:t>
            </a:r>
            <a:br>
              <a:rPr lang="en-US" sz="1800" dirty="0"/>
            </a:br>
            <a:r>
              <a:rPr lang="en-US" sz="1800" dirty="0"/>
              <a:t>choose the final lineup of acts. She told Marcus, “There are </a:t>
            </a:r>
            <a:br>
              <a:rPr lang="en-US" sz="1800" dirty="0"/>
            </a:br>
            <a:r>
              <a:rPr lang="en-US" sz="1800" dirty="0"/>
              <a:t>too many dance teams and skits about school. There must </a:t>
            </a:r>
            <a:br>
              <a:rPr lang="en-US" sz="1800" dirty="0"/>
            </a:br>
            <a:r>
              <a:rPr lang="en-US" sz="1800" dirty="0"/>
              <a:t>be someone out there who can do stand-up jokes or sing </a:t>
            </a:r>
            <a:br>
              <a:rPr lang="en-US" sz="1800" dirty="0"/>
            </a:br>
            <a:r>
              <a:rPr lang="en-US" sz="1800" dirty="0"/>
              <a:t>or something.”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Then Jasmin asked Marcus how the ticket sales </a:t>
            </a:r>
            <a:br>
              <a:rPr lang="en-US" sz="1800" dirty="0"/>
            </a:br>
            <a:r>
              <a:rPr lang="en-US" sz="1800" dirty="0"/>
              <a:t>were going.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“It seems a little slow,” Marcus said. “But it’s hard to tell. </a:t>
            </a:r>
            <a:br>
              <a:rPr lang="en-US" sz="1800" dirty="0"/>
            </a:br>
            <a:r>
              <a:rPr lang="en-US" sz="1800" dirty="0"/>
              <a:t>I think most people are waiting to get their tickets on the </a:t>
            </a:r>
            <a:br>
              <a:rPr lang="en-US" sz="1800" dirty="0"/>
            </a:br>
            <a:r>
              <a:rPr lang="en-US" sz="1800" dirty="0"/>
              <a:t>night of the show. You just keep working on the show itself. </a:t>
            </a:r>
            <a:br>
              <a:rPr lang="en-US" sz="1800" dirty="0"/>
            </a:br>
            <a:r>
              <a:rPr lang="en-US" sz="1800" dirty="0"/>
              <a:t>I’m sure we will have a big crowd.”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31765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296</a:t>
            </a:r>
          </a:p>
          <a:p>
            <a:r>
              <a:rPr lang="en-US" dirty="0"/>
              <a:t>308</a:t>
            </a:r>
          </a:p>
          <a:p>
            <a:r>
              <a:rPr lang="en-US" dirty="0"/>
              <a:t>319</a:t>
            </a:r>
          </a:p>
          <a:p>
            <a:r>
              <a:rPr lang="en-US" dirty="0"/>
              <a:t>329</a:t>
            </a:r>
          </a:p>
          <a:p>
            <a:r>
              <a:rPr lang="en-US" dirty="0"/>
              <a:t>341</a:t>
            </a:r>
          </a:p>
          <a:p>
            <a:r>
              <a:rPr lang="en-US" dirty="0"/>
              <a:t>343</a:t>
            </a:r>
          </a:p>
          <a:p>
            <a:r>
              <a:rPr lang="en-US" dirty="0"/>
              <a:t>351</a:t>
            </a:r>
          </a:p>
          <a:p>
            <a:r>
              <a:rPr lang="en-US" dirty="0"/>
              <a:t>353</a:t>
            </a:r>
          </a:p>
          <a:p>
            <a:r>
              <a:rPr lang="en-US" dirty="0"/>
              <a:t>365</a:t>
            </a:r>
          </a:p>
          <a:p>
            <a:r>
              <a:rPr lang="en-US" dirty="0"/>
              <a:t>377</a:t>
            </a:r>
          </a:p>
          <a:p>
            <a:r>
              <a:rPr lang="en-US" dirty="0"/>
              <a:t>389</a:t>
            </a:r>
          </a:p>
          <a:p>
            <a:r>
              <a:rPr lang="en-US" dirty="0"/>
              <a:t>397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Jasmin</a:t>
            </a:r>
            <a:r>
              <a:rPr lang="en-US" b="1" dirty="0"/>
              <a:t> need to do with the talent show just a few days away?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Jasmin</a:t>
            </a:r>
            <a:r>
              <a:rPr lang="en-US" dirty="0"/>
              <a:t> needed to ________________.</a:t>
            </a:r>
          </a:p>
          <a:p>
            <a:pPr marL="0" indent="0">
              <a:buNone/>
            </a:pPr>
            <a:r>
              <a:rPr lang="en-US" b="1" dirty="0"/>
              <a:t>What did Marcus say about the ticket sales?</a:t>
            </a:r>
          </a:p>
          <a:p>
            <a:pPr marL="0" indent="0">
              <a:buNone/>
            </a:pPr>
            <a:r>
              <a:rPr lang="en-US" dirty="0"/>
              <a:t>	 Marcus said the ticket sales seemed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11" descr="Marcus and Jasmin are walking down the corridor at school. Marcus is holding two tickets in his hand, and Jasmin is speaking to him.&#10;">
            <a:extLst>
              <a:ext uri="{FF2B5EF4-FFF2-40B4-BE49-F238E27FC236}">
                <a16:creationId xmlns:a16="http://schemas.microsoft.com/office/drawing/2014/main" id="{1C42A6D5-135B-487E-A22D-B09D5804E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995" y="2509746"/>
            <a:ext cx="2924583" cy="291505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12" descr="Marcus and Jasmin are standing beside the talent show board and having a conversation.&#10;">
            <a:extLst>
              <a:ext uri="{FF2B5EF4-FFF2-40B4-BE49-F238E27FC236}">
                <a16:creationId xmlns:a16="http://schemas.microsoft.com/office/drawing/2014/main" id="{A3F5F65B-483A-44C8-BF7D-66F5549CC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0337" y="2517158"/>
            <a:ext cx="2924583" cy="291505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14" descr="Marcus and Jasmin are sitting at a round table and having a discussion. Jasmin has a paper in her hands, and there are more documents on the table.&#10;">
            <a:extLst>
              <a:ext uri="{FF2B5EF4-FFF2-40B4-BE49-F238E27FC236}">
                <a16:creationId xmlns:a16="http://schemas.microsoft.com/office/drawing/2014/main" id="{8D58738A-6983-4128-83F2-55BF8472A5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7488" y="2531672"/>
            <a:ext cx="2991267" cy="298174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1789805"/>
            <a:ext cx="11079169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the people in this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people in this story are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Jasmin’s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Jasmin’s problem is 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is 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the problem of getting tickets printed solved?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problem of getting tickets printed was solved when 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task Jasmin needed someone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Jasmin needed someone to 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23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Jasmin need to do with the talent show just a few days away?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Jasmin needed to 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Marcus say about the ticket sales?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Marcus said the ticket sales seemed 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Marcus tell Jasmin that showed he was sure the talent show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would go well?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Marcus told Jasmin to 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1044238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Say the word. If it isn’t a real word, try the other sound.</a:t>
            </a:r>
          </a:p>
          <a:p>
            <a:pPr lvl="1" defTabSz="457200"/>
            <a:r>
              <a:rPr lang="en-US" u="sng" dirty="0"/>
              <a:t>ow</a:t>
            </a:r>
            <a:r>
              <a:rPr lang="en-US" dirty="0"/>
              <a:t>l			bl</a:t>
            </a:r>
            <a:r>
              <a:rPr lang="en-US" u="sng" dirty="0"/>
              <a:t>ow</a:t>
            </a:r>
            <a:r>
              <a:rPr lang="en-US" dirty="0"/>
              <a:t>n		g</a:t>
            </a:r>
            <a:r>
              <a:rPr lang="en-US" u="sng" dirty="0"/>
              <a:t>ow</a:t>
            </a:r>
            <a:r>
              <a:rPr lang="en-US" dirty="0"/>
              <a:t>ns</a:t>
            </a:r>
          </a:p>
          <a:p>
            <a:pPr lvl="1" defTabSz="457200"/>
            <a:r>
              <a:rPr lang="en-US" dirty="0"/>
              <a:t>fl</a:t>
            </a:r>
            <a:r>
              <a:rPr lang="en-US" u="sng" dirty="0"/>
              <a:t>ow</a:t>
            </a:r>
            <a:r>
              <a:rPr lang="en-US" dirty="0"/>
              <a:t>n		pl</a:t>
            </a:r>
            <a:r>
              <a:rPr lang="en-US" u="sng" dirty="0"/>
              <a:t>ow</a:t>
            </a:r>
            <a:r>
              <a:rPr lang="en-US" dirty="0"/>
              <a:t>		cr</a:t>
            </a:r>
            <a:r>
              <a:rPr lang="en-US" u="sng" dirty="0"/>
              <a:t>ow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howl		show		snow</a:t>
            </a:r>
          </a:p>
          <a:p>
            <a:pPr lvl="1" defTabSz="457200"/>
            <a:r>
              <a:rPr lang="en-US" dirty="0"/>
              <a:t>down		towns		flow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890684"/>
            <a:ext cx="10668003" cy="833942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story. Underline all the endings that </a:t>
            </a:r>
            <a:br>
              <a:rPr lang="en-US" dirty="0"/>
            </a:br>
            <a:r>
              <a:rPr lang="en-US" dirty="0"/>
              <a:t>make sense.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98236"/>
            <a:ext cx="6381751" cy="83394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At the basketball game, the crowd got excited.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crowd got excited when ____________.</a:t>
            </a:r>
            <a:endParaRPr lang="en-US" sz="24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43799" y="1874409"/>
            <a:ext cx="4459515" cy="198639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the home team scored quickly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each player got time in the </a:t>
            </a:r>
            <a:br>
              <a:rPr lang="en-US" dirty="0"/>
            </a:br>
            <a:r>
              <a:rPr lang="en-US" dirty="0"/>
              <a:t>    game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a plow came through the </a:t>
            </a:r>
            <a:br>
              <a:rPr lang="en-US" dirty="0"/>
            </a:br>
            <a:r>
              <a:rPr lang="en-US" dirty="0"/>
              <a:t>    town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4241935"/>
            <a:ext cx="638175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On Saturday, people gathered downtown.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gathered downtown to 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43799" y="4229092"/>
            <a:ext cx="4459515" cy="16673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run a long race along the </a:t>
            </a:r>
            <a:br>
              <a:rPr lang="en-US" dirty="0"/>
            </a:br>
            <a:r>
              <a:rPr lang="en-US" dirty="0"/>
              <a:t>    river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spend an extra hour sleeping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join a parade</a:t>
            </a:r>
          </a:p>
        </p:txBody>
      </p:sp>
    </p:spTree>
    <p:extLst>
      <p:ext uri="{BB962C8B-B14F-4D97-AF65-F5344CB8AC3E}">
        <p14:creationId xmlns:p14="http://schemas.microsoft.com/office/powerpoint/2010/main" val="4219583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0950FD-FB4B-449E-8091-118D1D2F6CBB}"/>
              </a:ext>
            </a:extLst>
          </p:cNvPr>
          <p:cNvSpPr txBox="1"/>
          <p:nvPr/>
        </p:nvSpPr>
        <p:spPr>
          <a:xfrm>
            <a:off x="762000" y="1141121"/>
            <a:ext cx="638175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clowns at the festival do many funny things.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Sometimes the clowns ____________.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134ED5-18F8-4E6E-9315-D41102DAEF71}"/>
              </a:ext>
            </a:extLst>
          </p:cNvPr>
          <p:cNvSpPr txBox="1">
            <a:spLocks/>
          </p:cNvSpPr>
          <p:nvPr/>
        </p:nvSpPr>
        <p:spPr>
          <a:xfrm>
            <a:off x="7543799" y="1120864"/>
            <a:ext cx="4145689" cy="20142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show the crowd tricks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read the pages of a </a:t>
            </a:r>
            <a:br>
              <a:rPr lang="en-US" dirty="0"/>
            </a:br>
            <a:r>
              <a:rPr lang="en-US" dirty="0"/>
              <a:t>    newspaper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dance and prance around the </a:t>
            </a:r>
            <a:br>
              <a:rPr lang="en-US" dirty="0"/>
            </a:br>
            <a:r>
              <a:rPr lang="en-US" dirty="0"/>
              <a:t>    festival</a:t>
            </a:r>
          </a:p>
        </p:txBody>
      </p:sp>
    </p:spTree>
    <p:extLst>
      <p:ext uri="{BB962C8B-B14F-4D97-AF65-F5344CB8AC3E}">
        <p14:creationId xmlns:p14="http://schemas.microsoft.com/office/powerpoint/2010/main" val="4084363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Read each list. Cross out the word or word pair that </a:t>
            </a:r>
            <a:br>
              <a:rPr lang="en-US" dirty="0"/>
            </a:br>
            <a:r>
              <a:rPr lang="en-US" dirty="0"/>
              <a:t>does not belong in each list.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screwdriver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crowbar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chowder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hammer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E8D68-AF3D-1F51-E178-8E5DC0526212}"/>
              </a:ext>
            </a:extLst>
          </p:cNvPr>
          <p:cNvSpPr txBox="1"/>
          <p:nvPr/>
        </p:nvSpPr>
        <p:spPr>
          <a:xfrm>
            <a:off x="7620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grown-up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somehow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teenager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preschooler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3EBE6-AEDF-855C-6CD3-625393CC17A1}"/>
              </a:ext>
            </a:extLst>
          </p:cNvPr>
          <p:cNvSpPr txBox="1"/>
          <p:nvPr/>
        </p:nvSpPr>
        <p:spPr>
          <a:xfrm>
            <a:off x="7620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sundown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morning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sunup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powder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18A5D-C77E-6FDB-FBDF-60926BB572F9}"/>
              </a:ext>
            </a:extLst>
          </p:cNvPr>
          <p:cNvSpPr txBox="1"/>
          <p:nvPr/>
        </p:nvSpPr>
        <p:spPr>
          <a:xfrm>
            <a:off x="38608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downtown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gentleman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jeweler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salesperson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C2B68C-9D15-6877-C321-7B9F136B9B75}"/>
              </a:ext>
            </a:extLst>
          </p:cNvPr>
          <p:cNvSpPr txBox="1"/>
          <p:nvPr/>
        </p:nvSpPr>
        <p:spPr>
          <a:xfrm>
            <a:off x="38608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chowder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gingersnaps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cabbage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woman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A5DB0-0954-95BD-1B1D-5B0467A1CA6E}"/>
              </a:ext>
            </a:extLst>
          </p:cNvPr>
          <p:cNvSpPr txBox="1"/>
          <p:nvPr/>
        </p:nvSpPr>
        <p:spPr>
          <a:xfrm>
            <a:off x="38608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it-IT" sz="2200" dirty="0">
                <a:latin typeface="Arial" panose="020B0604020202020204" pitchFamily="34" charset="0"/>
                <a:cs typeface="Arial" panose="020B0604020202020204" pitchFamily="34" charset="0"/>
              </a:rPr>
              <a:t>giraffe</a:t>
            </a:r>
          </a:p>
          <a:p>
            <a:pPr marL="0" lvl="1"/>
            <a:r>
              <a:rPr lang="it-IT" sz="2200" dirty="0">
                <a:latin typeface="Arial" panose="020B0604020202020204" pitchFamily="34" charset="0"/>
                <a:cs typeface="Arial" panose="020B0604020202020204" pitchFamily="34" charset="0"/>
              </a:rPr>
              <a:t>    raccoon</a:t>
            </a:r>
          </a:p>
          <a:p>
            <a:pPr marL="0" lvl="1"/>
            <a:r>
              <a:rPr lang="it-IT" sz="2200" dirty="0">
                <a:latin typeface="Arial" panose="020B0604020202020204" pitchFamily="34" charset="0"/>
                <a:cs typeface="Arial" panose="020B0604020202020204" pitchFamily="34" charset="0"/>
              </a:rPr>
              <a:t>    numeral</a:t>
            </a:r>
          </a:p>
          <a:p>
            <a:pPr marL="0" lvl="1"/>
            <a:r>
              <a:rPr lang="it-IT" sz="2200" dirty="0">
                <a:latin typeface="Arial" panose="020B0604020202020204" pitchFamily="34" charset="0"/>
                <a:cs typeface="Arial" panose="020B0604020202020204" pitchFamily="34" charset="0"/>
              </a:rPr>
              <a:t>    dolphin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0140A-4067-13D2-BDB7-F48FC27682E4}"/>
              </a:ext>
            </a:extLst>
          </p:cNvPr>
          <p:cNvSpPr txBox="1"/>
          <p:nvPr/>
        </p:nvSpPr>
        <p:spPr>
          <a:xfrm>
            <a:off x="69596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reptile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exchange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insect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mammal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57E528-AFCA-BF19-48AA-773C0EE66AC6}"/>
              </a:ext>
            </a:extLst>
          </p:cNvPr>
          <p:cNvSpPr txBox="1"/>
          <p:nvPr/>
        </p:nvSpPr>
        <p:spPr>
          <a:xfrm>
            <a:off x="69596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spacecraft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rocket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showtime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launch pad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A69C2B-B111-9F4B-4BBF-BEDE43953826}"/>
              </a:ext>
            </a:extLst>
          </p:cNvPr>
          <p:cNvSpPr txBox="1"/>
          <p:nvPr/>
        </p:nvSpPr>
        <p:spPr>
          <a:xfrm>
            <a:off x="69596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tractor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capital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seaplane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sailboat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EF043-723D-3667-154D-F37C180D9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3624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362143-FC34-1E2D-53F1-9537C299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753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how</a:t>
            </a:r>
          </a:p>
          <a:p>
            <a:r>
              <a:rPr lang="en-US" dirty="0"/>
              <a:t>cow</a:t>
            </a:r>
          </a:p>
          <a:p>
            <a:r>
              <a:rPr lang="en-US" dirty="0"/>
              <a:t>now</a:t>
            </a:r>
          </a:p>
          <a:p>
            <a:r>
              <a:rPr lang="en-US" dirty="0"/>
              <a:t>chow</a:t>
            </a:r>
          </a:p>
          <a:p>
            <a:r>
              <a:rPr lang="en-US" dirty="0"/>
              <a:t>plow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owl</a:t>
            </a:r>
          </a:p>
          <a:p>
            <a:r>
              <a:rPr lang="en-US" dirty="0"/>
              <a:t>fowl</a:t>
            </a:r>
          </a:p>
          <a:p>
            <a:r>
              <a:rPr lang="en-US" dirty="0"/>
              <a:t>howl</a:t>
            </a:r>
          </a:p>
          <a:p>
            <a:r>
              <a:rPr lang="en-US" dirty="0"/>
              <a:t>growl</a:t>
            </a:r>
          </a:p>
          <a:p>
            <a:r>
              <a:rPr lang="en-US" dirty="0"/>
              <a:t>prowl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low</a:t>
            </a:r>
          </a:p>
          <a:p>
            <a:r>
              <a:rPr lang="en-US" dirty="0"/>
              <a:t>slow</a:t>
            </a:r>
          </a:p>
          <a:p>
            <a:r>
              <a:rPr lang="en-US" dirty="0"/>
              <a:t>flow</a:t>
            </a:r>
          </a:p>
          <a:p>
            <a:r>
              <a:rPr lang="en-US" dirty="0"/>
              <a:t>crow</a:t>
            </a:r>
          </a:p>
          <a:p>
            <a:r>
              <a:rPr lang="en-US" dirty="0"/>
              <a:t>grow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showtime		grownup		owner		chowder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downtown		crowbar		sundown		somehow</a:t>
            </a:r>
          </a:p>
          <a:p>
            <a:pPr>
              <a:spcBef>
                <a:spcPts val="2400"/>
              </a:spcBef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5038" y="1970807"/>
            <a:ext cx="63449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29532" y="1982724"/>
            <a:ext cx="5374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5149" y="1980639"/>
            <a:ext cx="72014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65298" y="1987488"/>
            <a:ext cx="3247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75858" y="1980639"/>
            <a:ext cx="49700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76044" y="1985900"/>
            <a:ext cx="21995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30494" y="1980639"/>
            <a:ext cx="65148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81984" y="1987488"/>
            <a:ext cx="3520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6708" y="2678606"/>
            <a:ext cx="63449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61201" y="2696024"/>
            <a:ext cx="5867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54811" y="2673746"/>
            <a:ext cx="5274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2302" y="2680481"/>
            <a:ext cx="39664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78808" y="2696871"/>
            <a:ext cx="4423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1150" y="2704858"/>
            <a:ext cx="65148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17436" y="2710408"/>
            <a:ext cx="6514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68921" y="2720682"/>
            <a:ext cx="5274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398392"/>
              </p:ext>
            </p:extLst>
          </p:nvPr>
        </p:nvGraphicFramePr>
        <p:xfrm>
          <a:off x="1275505" y="3793515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fin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a-  pro-  con-  de-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ish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  -ness  -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6437524C-14E7-425A-AF5C-B2CE85A9FD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270911"/>
            <a:ext cx="8769635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EEE1197-3D5F-4531-9890-A60A79CF37D7}"/>
              </a:ext>
            </a:extLst>
          </p:cNvPr>
          <p:cNvSpPr txBox="1"/>
          <p:nvPr/>
        </p:nvSpPr>
        <p:spPr>
          <a:xfrm>
            <a:off x="1384299" y="5355316"/>
            <a:ext cx="8604534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-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creates the noun form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deny ➝ deni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survive ➝ surviv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arrive ➝ arriv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dore		</a:t>
            </a:r>
            <a:r>
              <a:rPr lang="en-US" u="sng" dirty="0"/>
              <a:t>pro</a:t>
            </a:r>
            <a:r>
              <a:rPr lang="en-US" dirty="0"/>
              <a:t>claim		</a:t>
            </a:r>
            <a:r>
              <a:rPr lang="en-US" u="sng" dirty="0"/>
              <a:t>con</a:t>
            </a:r>
            <a:r>
              <a:rPr lang="en-US" dirty="0"/>
              <a:t>dense		</a:t>
            </a:r>
            <a:r>
              <a:rPr lang="en-US" u="sng" dirty="0"/>
              <a:t>de</a:t>
            </a:r>
            <a:r>
              <a:rPr lang="en-US" dirty="0"/>
              <a:t>mote		</a:t>
            </a:r>
            <a:r>
              <a:rPr lang="en-US" u="sng" dirty="0"/>
              <a:t>ex</a:t>
            </a:r>
            <a:r>
              <a:rPr lang="en-US" dirty="0"/>
              <a:t>change		</a:t>
            </a:r>
            <a:r>
              <a:rPr lang="en-US" u="sng" dirty="0"/>
              <a:t>be</a:t>
            </a:r>
            <a:r>
              <a:rPr lang="en-US" dirty="0"/>
              <a:t>have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norm</a:t>
            </a:r>
            <a:r>
              <a:rPr lang="en-US" u="sng" dirty="0"/>
              <a:t>al</a:t>
            </a:r>
            <a:r>
              <a:rPr lang="en-US" dirty="0"/>
              <a:t>		furn</a:t>
            </a:r>
            <a:r>
              <a:rPr lang="en-US" u="sng" dirty="0"/>
              <a:t>ish</a:t>
            </a:r>
            <a:r>
              <a:rPr lang="en-US" dirty="0"/>
              <a:t>		frank</a:t>
            </a:r>
            <a:r>
              <a:rPr lang="en-US" u="sng" dirty="0"/>
              <a:t>ness</a:t>
            </a:r>
            <a:r>
              <a:rPr lang="en-US" dirty="0"/>
              <a:t>		gener</a:t>
            </a:r>
            <a:r>
              <a:rPr lang="en-US" u="sng" dirty="0"/>
              <a:t>ous</a:t>
            </a:r>
            <a:r>
              <a:rPr lang="en-US" dirty="0"/>
              <a:t>		gent</a:t>
            </a:r>
            <a:r>
              <a:rPr lang="en-US" u="sng" dirty="0"/>
              <a:t>le</a:t>
            </a:r>
            <a:r>
              <a:rPr lang="en-US" dirty="0"/>
              <a:t>		numer</a:t>
            </a:r>
            <a:r>
              <a:rPr lang="en-US" u="sng" dirty="0"/>
              <a:t>al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fin</a:t>
            </a:r>
            <a:r>
              <a:rPr lang="en-US" u="sng" dirty="0"/>
              <a:t>al</a:t>
            </a:r>
            <a:r>
              <a:rPr lang="en-US" dirty="0"/>
              <a:t> </a:t>
            </a:r>
            <a:r>
              <a:rPr lang="en-US" u="sng" dirty="0" err="1"/>
              <a:t>ly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versa</a:t>
            </a:r>
            <a:r>
              <a:rPr lang="en-US" u="sng" dirty="0"/>
              <a:t>tion</a:t>
            </a:r>
            <a:r>
              <a:rPr lang="en-US" dirty="0"/>
              <a:t>		natur</a:t>
            </a:r>
            <a:r>
              <a:rPr lang="en-US" u="sng" dirty="0"/>
              <a:t>al</a:t>
            </a:r>
            <a:r>
              <a:rPr lang="en-US" dirty="0"/>
              <a:t> </a:t>
            </a:r>
            <a:r>
              <a:rPr lang="en-US" u="sng" dirty="0" err="1"/>
              <a:t>ly</a:t>
            </a:r>
            <a:r>
              <a:rPr lang="en-US" dirty="0"/>
              <a:t>		pun</a:t>
            </a:r>
            <a:r>
              <a:rPr lang="en-US" u="sng" dirty="0"/>
              <a:t>ish</a:t>
            </a:r>
            <a:r>
              <a:rPr lang="en-US" dirty="0"/>
              <a:t> </a:t>
            </a:r>
            <a:r>
              <a:rPr lang="en-US" u="sng" dirty="0" err="1"/>
              <a:t>ment</a:t>
            </a:r>
            <a:endParaRPr lang="en-US" u="sng" dirty="0"/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some</a:t>
            </a:r>
            <a:r>
              <a:rPr lang="en-US" b="1" dirty="0"/>
              <a:t>		something		somehow		sometime		somewhere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though		woman		any		thought	enough	were	hour	work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They need three gowns for the show that starts in an hour.</a:t>
            </a:r>
          </a:p>
          <a:p>
            <a:pPr lvl="1" defTabSz="457200"/>
            <a:r>
              <a:rPr lang="en-US" dirty="0"/>
              <a:t>Sang Min thought he saw his friend in the crowd.</a:t>
            </a:r>
          </a:p>
          <a:p>
            <a:pPr lvl="1" defTabSz="457200"/>
            <a:r>
              <a:rPr lang="en-US" dirty="0"/>
              <a:t>Two large owls flew by the house sometime after sundown.</a:t>
            </a:r>
          </a:p>
          <a:p>
            <a:pPr lvl="1" defTabSz="457200"/>
            <a:r>
              <a:rPr lang="en-US" dirty="0"/>
              <a:t>My friend and I were sure to get downtown in time for the </a:t>
            </a:r>
            <a:br>
              <a:rPr lang="en-US" dirty="0"/>
            </a:br>
            <a:r>
              <a:rPr lang="en-US" dirty="0"/>
              <a:t>concert, though we rushed.</a:t>
            </a:r>
          </a:p>
          <a:p>
            <a:pPr lvl="1" defTabSz="457200"/>
            <a:r>
              <a:rPr lang="en-US" dirty="0"/>
              <a:t>“Let’s meet somewhere and have clam chowder,” Candis said </a:t>
            </a:r>
            <a:br>
              <a:rPr lang="en-US" dirty="0"/>
            </a:br>
            <a:r>
              <a:rPr lang="en-US" dirty="0"/>
              <a:t>after work.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248.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2114266"/>
            <a:ext cx="6528546" cy="73864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Lots of Talent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4950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99935"/>
            <a:ext cx="6763651" cy="10672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talent show is an opportunity for people to show </a:t>
            </a:r>
            <a:br>
              <a:rPr lang="en-US" sz="1600" dirty="0"/>
            </a:br>
            <a:r>
              <a:rPr lang="en-US" sz="1600" dirty="0"/>
              <a:t>off their special skills, such as singing a song, dancing, or playing an </a:t>
            </a:r>
            <a:br>
              <a:rPr lang="en-US" sz="1600" dirty="0"/>
            </a:br>
            <a:r>
              <a:rPr lang="en-US" sz="1600" dirty="0"/>
              <a:t>instrument. Talent shows may be put on to raise money for a good cause. </a:t>
            </a:r>
            <a:br>
              <a:rPr lang="en-US" sz="1600" dirty="0"/>
            </a:br>
            <a:r>
              <a:rPr lang="en-US" sz="1600" dirty="0"/>
              <a:t>Let’s read about one talent show.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365850"/>
            <a:ext cx="6528547" cy="189207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“This talent show is way more work than I thought it </a:t>
            </a:r>
            <a:br>
              <a:rPr lang="en-US" sz="1800" dirty="0"/>
            </a:br>
            <a:r>
              <a:rPr lang="en-US" sz="1800" dirty="0"/>
              <a:t>would be,” Jasmin said to Marcus with a frown. “I thought </a:t>
            </a:r>
            <a:br>
              <a:rPr lang="en-US" sz="1800" dirty="0"/>
            </a:br>
            <a:r>
              <a:rPr lang="en-US" sz="1800" dirty="0"/>
              <a:t>all I’d have to do is judge the acts on stage and proclaim the </a:t>
            </a:r>
            <a:br>
              <a:rPr lang="en-US" sz="1800" dirty="0"/>
            </a:br>
            <a:r>
              <a:rPr lang="en-US" sz="1800" dirty="0"/>
              <a:t>winner. But I have been holding tryouts all week and there </a:t>
            </a:r>
            <a:br>
              <a:rPr lang="en-US" sz="1800" dirty="0"/>
            </a:br>
            <a:r>
              <a:rPr lang="en-US" sz="1800" dirty="0"/>
              <a:t>are still more to come.”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“Hold on, hold on,” said Marcus, trying to speak up.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405724"/>
            <a:ext cx="598579" cy="1908427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36</a:t>
            </a:r>
          </a:p>
          <a:p>
            <a:r>
              <a:rPr lang="en-US" dirty="0"/>
              <a:t>47</a:t>
            </a:r>
          </a:p>
          <a:p>
            <a:r>
              <a:rPr lang="en-US" dirty="0"/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Jasmin kept going. “I also have to talk Ms. Powers </a:t>
            </a:r>
            <a:br>
              <a:rPr lang="en-US" sz="1800" dirty="0"/>
            </a:br>
            <a:r>
              <a:rPr lang="en-US" sz="1800" dirty="0"/>
              <a:t>into printing the tickets for a low price. And I need to </a:t>
            </a:r>
            <a:br>
              <a:rPr lang="en-US" sz="1800" dirty="0"/>
            </a:br>
            <a:r>
              <a:rPr lang="en-US" sz="1800" dirty="0"/>
              <a:t>find someone to work the lights. I could really use your </a:t>
            </a:r>
            <a:br>
              <a:rPr lang="en-US" sz="1800" dirty="0"/>
            </a:br>
            <a:r>
              <a:rPr lang="en-US" sz="1800" dirty="0"/>
              <a:t>assistance, Marcus.”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don’t know exactly what I can do, Jasmin,” Marcus said, </a:t>
            </a:r>
            <a:br>
              <a:rPr lang="en-US" sz="1800" dirty="0"/>
            </a:br>
            <a:r>
              <a:rPr lang="en-US" sz="1800" dirty="0"/>
              <a:t>“but I will help any way I can. Ms. Powers owns Comics Plus, </a:t>
            </a:r>
            <a:br>
              <a:rPr lang="en-US" sz="1800" dirty="0"/>
            </a:br>
            <a:r>
              <a:rPr lang="en-US" sz="1800" dirty="0"/>
              <a:t>that store downtown on Page Street, right? I can go down </a:t>
            </a:r>
            <a:br>
              <a:rPr lang="en-US" sz="1800" dirty="0"/>
            </a:br>
            <a:r>
              <a:rPr lang="en-US" sz="1800" dirty="0"/>
              <a:t>there after school. Maybe I can convince her to print the </a:t>
            </a:r>
            <a:br>
              <a:rPr lang="en-US" sz="1800" dirty="0"/>
            </a:br>
            <a:r>
              <a:rPr lang="en-US" sz="1800" dirty="0"/>
              <a:t>tickets at a discount. After all, it is for a good cause.”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62</a:t>
            </a:r>
          </a:p>
          <a:p>
            <a:r>
              <a:rPr lang="en-US" dirty="0"/>
              <a:t>72</a:t>
            </a:r>
          </a:p>
          <a:p>
            <a:r>
              <a:rPr lang="en-US" dirty="0"/>
              <a:t>84</a:t>
            </a:r>
          </a:p>
          <a:p>
            <a:r>
              <a:rPr lang="en-US" dirty="0"/>
              <a:t>95</a:t>
            </a:r>
          </a:p>
          <a:p>
            <a:r>
              <a:rPr lang="en-US" dirty="0"/>
              <a:t>97</a:t>
            </a:r>
          </a:p>
          <a:p>
            <a:r>
              <a:rPr lang="en-US" dirty="0"/>
              <a:t>108</a:t>
            </a:r>
          </a:p>
          <a:p>
            <a:r>
              <a:rPr lang="en-US" dirty="0"/>
              <a:t>121</a:t>
            </a:r>
          </a:p>
          <a:p>
            <a:r>
              <a:rPr lang="en-US" dirty="0"/>
              <a:t>132</a:t>
            </a:r>
          </a:p>
          <a:p>
            <a:r>
              <a:rPr lang="en-US" dirty="0"/>
              <a:t>143</a:t>
            </a:r>
          </a:p>
        </p:txBody>
      </p:sp>
    </p:spTree>
    <p:extLst>
      <p:ext uri="{BB962C8B-B14F-4D97-AF65-F5344CB8AC3E}">
        <p14:creationId xmlns:p14="http://schemas.microsoft.com/office/powerpoint/2010/main" val="3472686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E7FEB5-46ED-4D15-B4A0-91DAE8636C9C}"/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69548</TotalTime>
  <Words>1938</Words>
  <Application>Microsoft Macintosh PowerPoint</Application>
  <PresentationFormat>Widescreen</PresentationFormat>
  <Paragraphs>276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Decodable Narrative Text (Part 2) — cont’d </vt:lpstr>
      <vt:lpstr>Comprehension Questions Part 2 </vt:lpstr>
      <vt:lpstr>Decodable Narrative Text (Part 3)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6894</cp:revision>
  <dcterms:created xsi:type="dcterms:W3CDTF">2023-03-21T18:49:30Z</dcterms:created>
  <dcterms:modified xsi:type="dcterms:W3CDTF">2024-02-22T12:58:56Z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