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6"/>
  </p:notesMasterIdLst>
  <p:handoutMasterIdLst>
    <p:handoutMasterId r:id="rId27"/>
  </p:handoutMasterIdLst>
  <p:sldIdLst>
    <p:sldId id="265" r:id="rId5"/>
    <p:sldId id="282" r:id="rId6"/>
    <p:sldId id="270" r:id="rId7"/>
    <p:sldId id="297" r:id="rId8"/>
    <p:sldId id="283" r:id="rId9"/>
    <p:sldId id="298" r:id="rId10"/>
    <p:sldId id="266" r:id="rId11"/>
    <p:sldId id="316" r:id="rId12"/>
    <p:sldId id="334" r:id="rId13"/>
    <p:sldId id="321" r:id="rId14"/>
    <p:sldId id="317" r:id="rId15"/>
    <p:sldId id="322" r:id="rId16"/>
    <p:sldId id="328" r:id="rId17"/>
    <p:sldId id="323" r:id="rId18"/>
    <p:sldId id="302" r:id="rId19"/>
    <p:sldId id="303" r:id="rId20"/>
    <p:sldId id="333" r:id="rId21"/>
    <p:sldId id="307" r:id="rId22"/>
    <p:sldId id="329" r:id="rId23"/>
    <p:sldId id="330" r:id="rId24"/>
    <p:sldId id="331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4560" userDrawn="1">
          <p15:clr>
            <a:srgbClr val="A4A3A4"/>
          </p15:clr>
        </p15:guide>
        <p15:guide id="5" pos="1920" userDrawn="1">
          <p15:clr>
            <a:srgbClr val="A4A3A4"/>
          </p15:clr>
        </p15:guide>
        <p15:guide id="6" orient="horz" pos="408" userDrawn="1">
          <p15:clr>
            <a:srgbClr val="A4A3A4"/>
          </p15:clr>
        </p15:guide>
        <p15:guide id="7" orient="horz" pos="360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0AD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C18FA65-F15E-2ED8-B138-413A2D6B234C}" v="1" dt="2024-04-11T15:55:55.36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100" autoAdjust="0"/>
    <p:restoredTop sz="86381"/>
  </p:normalViewPr>
  <p:slideViewPr>
    <p:cSldViewPr snapToGrid="0">
      <p:cViewPr varScale="1">
        <p:scale>
          <a:sx n="160" d="100"/>
          <a:sy n="160" d="100"/>
        </p:scale>
        <p:origin x="1616" y="176"/>
      </p:cViewPr>
      <p:guideLst>
        <p:guide pos="4560"/>
        <p:guide pos="1920"/>
        <p:guide orient="horz" pos="408"/>
        <p:guide orient="horz" pos="3600"/>
      </p:guideLst>
    </p:cSldViewPr>
  </p:slideViewPr>
  <p:outlineViewPr>
    <p:cViewPr>
      <p:scale>
        <a:sx n="33" d="100"/>
        <a:sy n="33" d="100"/>
      </p:scale>
      <p:origin x="0" y="-1260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158" d="100"/>
          <a:sy n="158" d="100"/>
        </p:scale>
        <p:origin x="5392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Relationship Id="rId8" Type="http://schemas.openxmlformats.org/officeDocument/2006/relationships/slide" Target="slides/slide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Zelinke" userId="S::szelinke@cainc.com::d5a61b94-e317-40d3-bef2-b59288a0210b" providerId="AD" clId="Web-{9C18FA65-F15E-2ED8-B138-413A2D6B234C}"/>
    <pc:docChg chg="modSld">
      <pc:chgData name="Sarah Zelinke" userId="S::szelinke@cainc.com::d5a61b94-e317-40d3-bef2-b59288a0210b" providerId="AD" clId="Web-{9C18FA65-F15E-2ED8-B138-413A2D6B234C}" dt="2024-04-11T15:55:55.360" v="0" actId="20577"/>
      <pc:docMkLst>
        <pc:docMk/>
      </pc:docMkLst>
      <pc:sldChg chg="modSp">
        <pc:chgData name="Sarah Zelinke" userId="S::szelinke@cainc.com::d5a61b94-e317-40d3-bef2-b59288a0210b" providerId="AD" clId="Web-{9C18FA65-F15E-2ED8-B138-413A2D6B234C}" dt="2024-04-11T15:55:55.360" v="0" actId="20577"/>
        <pc:sldMkLst>
          <pc:docMk/>
          <pc:sldMk cId="3780168770" sldId="265"/>
        </pc:sldMkLst>
        <pc:spChg chg="mod">
          <ac:chgData name="Sarah Zelinke" userId="S::szelinke@cainc.com::d5a61b94-e317-40d3-bef2-b59288a0210b" providerId="AD" clId="Web-{9C18FA65-F15E-2ED8-B138-413A2D6B234C}" dt="2024-04-11T15:55:55.360" v="0" actId="20577"/>
          <ac:spMkLst>
            <pc:docMk/>
            <pc:sldMk cId="3780168770" sldId="265"/>
            <ac:spMk id="2" creationId="{86730726-6869-F03A-F029-8BA0B7B82364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C3C874-89D9-4741-9D9D-C88EF6912B00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2DF604-032C-45B2-8111-F9AFA436F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1137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DB1A04-B407-154B-AB7D-D3660A5164E6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61F25C-0892-7148-B0F8-AB4CB7B83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35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7500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8978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59936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95412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6572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31428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65725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741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4166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1732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8392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7331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7331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06F047B1-E442-34B1-9271-DABEC0A8075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</p:spTree>
    <p:extLst>
      <p:ext uri="{BB962C8B-B14F-4D97-AF65-F5344CB8AC3E}">
        <p14:creationId xmlns:p14="http://schemas.microsoft.com/office/powerpoint/2010/main" val="314056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BBFE2-EEFE-FD86-2970-493550B93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9875F2-C82E-88FB-5909-80CDE2E559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E1AE16-2054-60F3-5ABC-16DE70D260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114DB5-6F4A-26E5-A680-1C4584710E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C3BCD9-1026-EB52-B4E1-1BC50F7C2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576654-9205-12E2-6A9C-2FC8F0ADF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867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2B256-279C-2EB0-9A40-EDDD887D9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F6A3F4-793D-1CE4-5766-6F49604D3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53D69E-E9DB-7914-AB16-8BDB7CD0C9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61AA2D-A587-6848-C86D-F5AB55FC9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31760B-54DF-D787-D05C-C7889F058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1035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2313CA-1740-1FDD-52F4-6DA68174F0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B4436-0E97-0503-969E-16C1F95260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5EE01B-5EA1-A523-FD49-D3359789C8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4F44EA-393B-9024-F99F-F914F0934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5787F4-D605-C999-FCE8-D52926269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2685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3598040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2726772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5455342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12122694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2983322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353128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0F0FA233-5599-F3D7-9118-CE5CF3BE370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754743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48590717-5722-CCAD-4697-2967F4FF7A7D}"/>
              </a:ext>
            </a:extLst>
          </p:cNvPr>
          <p:cNvSpPr>
            <a:spLocks noGrp="1"/>
          </p:cNvSpPr>
          <p:nvPr>
            <p:ph type="body" sz="half" idx="13" hasCustomPrompt="1"/>
          </p:nvPr>
        </p:nvSpPr>
        <p:spPr>
          <a:xfrm>
            <a:off x="3403600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FF0D0443-6709-33A4-B6A0-D37825CB40B6}"/>
              </a:ext>
            </a:extLst>
          </p:cNvPr>
          <p:cNvSpPr>
            <a:spLocks noGrp="1"/>
          </p:cNvSpPr>
          <p:nvPr>
            <p:ph type="body" sz="half" idx="14" hasCustomPrompt="1"/>
          </p:nvPr>
        </p:nvSpPr>
        <p:spPr>
          <a:xfrm>
            <a:off x="6052456" y="2016031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669110"/>
          </a:xfrm>
        </p:spPr>
        <p:txBody>
          <a:bodyPr/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BA950C04-0E32-354E-5C3E-2056757025F4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4" name="Title Placeholder 8">
            <a:extLst>
              <a:ext uri="{FF2B5EF4-FFF2-40B4-BE49-F238E27FC236}">
                <a16:creationId xmlns:a16="http://schemas.microsoft.com/office/drawing/2014/main" id="{6D8674B9-4D0F-B6E1-0650-F9E477CA4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33262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A8F444E-C254-16A6-0D65-0BE25648028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85800" y="1065905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D976DD3-2320-5ED7-2F9F-C26A265738CB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3216091" y="2023970"/>
            <a:ext cx="6528546" cy="449262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 algn="ctr">
              <a:buNone/>
              <a:defRPr sz="4000"/>
            </a:lvl2pPr>
          </a:lstStyle>
          <a:p>
            <a:pPr marL="0" indent="0" algn="ctr">
              <a:buNone/>
            </a:pPr>
            <a:r>
              <a:rPr lang="en-US" sz="4000" b="1" dirty="0">
                <a:effectLst/>
                <a:latin typeface="Arial" panose="020B0604020202020204" pitchFamily="34" charset="0"/>
              </a:rPr>
              <a:t>At the Ranch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91F105-CA9B-7213-F070-F785D30DF0DE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216090" y="2473232"/>
            <a:ext cx="6528546" cy="288955"/>
          </a:xfrm>
        </p:spPr>
        <p:txBody>
          <a:bodyPr lIns="0" tIns="0" r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pPr lvl="0"/>
            <a:r>
              <a:rPr lang="en-US" dirty="0"/>
              <a:t>Part #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3B84EA3-DE13-F454-87B2-4C53DC69E57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216091" y="2824906"/>
            <a:ext cx="6528547" cy="1182314"/>
          </a:xfrm>
        </p:spPr>
        <p:txBody>
          <a:bodyPr lIns="0" rIns="0">
            <a:noAutofit/>
          </a:bodyPr>
          <a:lstStyle>
            <a:lvl1pPr>
              <a:buAutoNum type="alphaUcPeriod"/>
              <a:defRPr/>
            </a:lvl1pPr>
            <a:lvl2pPr marL="0" indent="0">
              <a:lnSpc>
                <a:spcPts val="2000"/>
              </a:lnSpc>
              <a:spcBef>
                <a:spcPts val="0"/>
              </a:spcBef>
              <a:buNone/>
              <a:defRPr sz="1600"/>
            </a:lvl2pPr>
          </a:lstStyle>
          <a:p>
            <a:pPr lvl="1"/>
            <a:r>
              <a:rPr lang="en-US" dirty="0"/>
              <a:t>Teacher Reads You could take a class field trip to many different places. You might visit a ranch, which is a large farm where animals are raised. Farm animals are fed grain, which are seeds, and hay, a kind of grass. Let’s learn what it would be like to visit a ranch.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9B8F6FB-4ADC-1239-0D59-48E32EE698FA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3216090" y="4034115"/>
            <a:ext cx="6528547" cy="2304288"/>
          </a:xfrm>
        </p:spPr>
        <p:txBody>
          <a:bodyPr lIns="0" tIns="0" rIns="0">
            <a:noAutofit/>
          </a:bodyPr>
          <a:lstStyle>
            <a:lvl1pPr>
              <a:buAutoNum type="alphaUcPeriod"/>
              <a:defRPr/>
            </a:lvl1pPr>
            <a:lvl2pPr marL="0" indent="457200">
              <a:lnSpc>
                <a:spcPts val="2600"/>
              </a:lnSpc>
              <a:spcBef>
                <a:spcPts val="0"/>
              </a:spcBef>
              <a:buNone/>
              <a:defRPr sz="1800"/>
            </a:lvl2pPr>
          </a:lstStyle>
          <a:p>
            <a:pPr lvl="1"/>
            <a:r>
              <a:rPr lang="en-US" dirty="0"/>
              <a:t>“Mom, this is the day my class will visit Bay</a:t>
            </a:r>
            <a:br>
              <a:rPr lang="en-US" dirty="0"/>
            </a:br>
            <a:r>
              <a:rPr lang="en-US" dirty="0"/>
              <a:t>Ranch,” Fay said. “Mr. Ross said that we will see </a:t>
            </a:r>
            <a:br>
              <a:rPr lang="en-US" dirty="0"/>
            </a:br>
            <a:r>
              <a:rPr lang="en-US" dirty="0"/>
              <a:t>grain and hay. We may get to see pigs. After we see </a:t>
            </a:r>
            <a:br>
              <a:rPr lang="en-US" dirty="0"/>
            </a:br>
            <a:r>
              <a:rPr lang="en-US" dirty="0"/>
              <a:t>the ranch, we will stay and have a picnic lunch. The</a:t>
            </a:r>
            <a:br>
              <a:rPr lang="en-US" dirty="0"/>
            </a:br>
            <a:r>
              <a:rPr lang="en-US" dirty="0"/>
              <a:t>bus will bring us back at 3:00.”</a:t>
            </a:r>
          </a:p>
          <a:p>
            <a:pPr lvl="1"/>
            <a:r>
              <a:rPr lang="en-US" dirty="0"/>
              <a:t>“Have fun at the ranch, Fay,” Mom said. “I will see you</a:t>
            </a:r>
            <a:br>
              <a:rPr lang="en-US" dirty="0"/>
            </a:br>
            <a:r>
              <a:rPr lang="en-US" dirty="0"/>
              <a:t>when you get back.”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3E76E84B-865A-DD5E-8379-1689FC78D15A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4033838"/>
            <a:ext cx="598579" cy="2305050"/>
          </a:xfrm>
        </p:spPr>
        <p:txBody>
          <a:bodyPr lIns="0" tIns="0" rIns="0">
            <a:normAutofit/>
          </a:bodyPr>
          <a:lstStyle>
            <a:lvl1pPr marL="0" indent="0" algn="r">
              <a:lnSpc>
                <a:spcPts val="2600"/>
              </a:lnSpc>
              <a:spcBef>
                <a:spcPts val="0"/>
              </a:spcBef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11</a:t>
            </a:r>
          </a:p>
          <a:p>
            <a:pPr lvl="0"/>
            <a:r>
              <a:rPr lang="en-US" dirty="0"/>
              <a:t>23</a:t>
            </a:r>
          </a:p>
          <a:p>
            <a:pPr lvl="0"/>
            <a:r>
              <a:rPr lang="en-US" dirty="0"/>
              <a:t>36</a:t>
            </a:r>
          </a:p>
          <a:p>
            <a:pPr lvl="0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311C3593-70D1-557A-83FD-4927EE085940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137BFE6B-D8AC-FC4B-9044-03FC5A11F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769519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1C3E57A-4A5C-6BA0-9454-2519D3F5C57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5" name="Title Placeholder 8">
            <a:extLst>
              <a:ext uri="{FF2B5EF4-FFF2-40B4-BE49-F238E27FC236}">
                <a16:creationId xmlns:a16="http://schemas.microsoft.com/office/drawing/2014/main" id="{3E79F2BF-8541-00D1-49E0-B5C8237DC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95547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E429D-C75E-E568-5F34-8F361B601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FE3419-7DA6-8D90-C5FC-1D683DC82E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C122EF-F1E8-EAB4-D27E-0337D27180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A1FA69-8AE8-A4EA-D3CF-06DE7918D5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F69622-8A64-A669-DABD-7E78279BF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1F01E0-EF8D-AB42-7A1B-8F4E1C7CE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788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0A774-84A6-66A7-FB38-A9B7BFE1C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920F4F-8F64-75B9-DF99-40F957EDFF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E048D4-B3D0-0986-895B-3E543FA551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58F529-9E2D-67B3-F58B-87062897C2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888347-4E53-CF56-E924-D0642C233A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FF4318-455C-C086-D072-53511E927F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6929678-DEB9-11D8-E227-383DF3B27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345E2E5-9AF5-1F84-47F2-28A78DAB1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470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E22BD-2BBC-4652-E176-397D100AB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5B2CD8-129F-83AC-BD54-A76C8647C2B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41E129-2666-B288-6912-D32326A32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077BF0-725E-EC5A-DB85-61D64977B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541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1AB76-A962-1C17-BDD4-4A22527A3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DCA5F8-EB8E-4ED1-E8A1-FDE5C8D56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DDD106-A64B-FA81-AB4E-A36073E4A1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FEE8AF-0CCA-D324-3583-055E65AE8B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12FD8D-07CD-95C9-C125-E29EFBC51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318EDA-CE88-4538-A82C-D9B34908E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655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0ED9ED-A7AE-7A79-DCED-0137C5AD80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1073426"/>
            <a:ext cx="10668000" cy="5120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5A5957-3532-7326-15C2-FC04ACC753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3651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4">
            <a:extLst>
              <a:ext uri="{FF2B5EF4-FFF2-40B4-BE49-F238E27FC236}">
                <a16:creationId xmlns:a16="http://schemas.microsoft.com/office/drawing/2014/main" id="{6F2669D9-6DB7-B41C-6C21-AE1CFB75F310}"/>
              </a:ext>
            </a:extLst>
          </p:cNvPr>
          <p:cNvSpPr txBox="1"/>
          <p:nvPr userDrawn="1"/>
        </p:nvSpPr>
        <p:spPr>
          <a:xfrm>
            <a:off x="685800" y="6477002"/>
            <a:ext cx="4358487" cy="2286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indent="12700">
              <a:defRPr lang="en-US"/>
            </a:pPr>
            <a:r>
              <a:rPr sz="1200" dirty="0">
                <a:latin typeface="Arial Regular" charset="77"/>
                <a:ea typeface="Arial Regular" charset="77"/>
                <a:cs typeface="Arial Regular" charset="77"/>
              </a:rPr>
              <a:t>©Curriculum Associates, LLC Copying is not permitted.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9A3B283-2822-6C88-4F59-9A1EFA9CA8E0}"/>
              </a:ext>
            </a:extLst>
          </p:cNvPr>
          <p:cNvCxnSpPr/>
          <p:nvPr userDrawn="1"/>
        </p:nvCxnSpPr>
        <p:spPr>
          <a:xfrm>
            <a:off x="0" y="750128"/>
            <a:ext cx="121920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itle Placeholder 8">
            <a:extLst>
              <a:ext uri="{FF2B5EF4-FFF2-40B4-BE49-F238E27FC236}">
                <a16:creationId xmlns:a16="http://schemas.microsoft.com/office/drawing/2014/main" id="{4E8B2659-D924-F26B-203C-2006E913BE56}"/>
              </a:ext>
            </a:extLst>
          </p:cNvPr>
          <p:cNvSpPr txBox="1">
            <a:spLocks/>
          </p:cNvSpPr>
          <p:nvPr userDrawn="1"/>
        </p:nvSpPr>
        <p:spPr>
          <a:xfrm>
            <a:off x="687600" y="-22032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10 Lesson 31</a:t>
            </a:r>
          </a:p>
        </p:txBody>
      </p:sp>
    </p:spTree>
    <p:extLst>
      <p:ext uri="{BB962C8B-B14F-4D97-AF65-F5344CB8AC3E}">
        <p14:creationId xmlns:p14="http://schemas.microsoft.com/office/powerpoint/2010/main" val="1645712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60" r:id="rId2"/>
    <p:sldLayoutId id="2147483661" r:id="rId3"/>
    <p:sldLayoutId id="2147483662" r:id="rId4"/>
    <p:sldLayoutId id="2147483663" r:id="rId5"/>
    <p:sldLayoutId id="2147483652" r:id="rId6"/>
    <p:sldLayoutId id="2147483653" r:id="rId7"/>
    <p:sldLayoutId id="2147483654" r:id="rId8"/>
    <p:sldLayoutId id="2147483656" r:id="rId9"/>
    <p:sldLayoutId id="2147483657" r:id="rId10"/>
    <p:sldLayoutId id="2147483658" r:id="rId11"/>
    <p:sldLayoutId id="2147483659" r:id="rId12"/>
    <p:sldLayoutId id="2147483665" r:id="rId13"/>
    <p:sldLayoutId id="2147483666" r:id="rId14"/>
    <p:sldLayoutId id="2147483667" r:id="rId15"/>
    <p:sldLayoutId id="2147483668" r:id="rId16"/>
    <p:sldLayoutId id="2147483669" r:id="rId1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18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lnSpc>
          <a:spcPts val="3400"/>
        </a:lnSpc>
        <a:spcBef>
          <a:spcPts val="2200"/>
        </a:spcBef>
        <a:buFont typeface="+mj-lt"/>
        <a:buAutoNum type="alphaU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400" indent="-457200" algn="l" defTabSz="914400" rtl="0" eaLnBrk="1" latinLnBrk="0" hangingPunct="1">
        <a:lnSpc>
          <a:spcPts val="3400"/>
        </a:lnSpc>
        <a:spcBef>
          <a:spcPts val="500"/>
        </a:spcBef>
        <a:buFont typeface="+mj-lt"/>
        <a:buAutoNum type="arabi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Say Sounds (A–B)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Say Sounds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2"/>
            <a:ext cx="10668000" cy="4149641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b="1" dirty="0"/>
              <a:t>Phonemic Awareness </a:t>
            </a:r>
            <a:r>
              <a:rPr lang="en-US" dirty="0"/>
              <a:t>You will blend and segment sounds as </a:t>
            </a:r>
            <a:br>
              <a:rPr lang="en-US" dirty="0"/>
            </a:br>
            <a:r>
              <a:rPr lang="en-US" dirty="0"/>
              <a:t>you read and spell words.</a:t>
            </a:r>
          </a:p>
          <a:p>
            <a:pPr>
              <a:buFont typeface="+mj-lt"/>
              <a:buAutoNum type="alphaUcPeriod" startAt="2"/>
            </a:pPr>
            <a:r>
              <a:rPr lang="en-US" b="1" dirty="0"/>
              <a:t>Letter/Sound Associations </a:t>
            </a:r>
            <a:r>
              <a:rPr lang="en-US" dirty="0"/>
              <a:t>Look at the letters. Say the sounds.</a:t>
            </a:r>
          </a:p>
          <a:p>
            <a:pPr lvl="1" defTabSz="457200"/>
            <a:r>
              <a:rPr lang="pt-BR" dirty="0"/>
              <a:t>ar		ur			ir		ck</a:t>
            </a:r>
          </a:p>
          <a:p>
            <a:pPr lvl="1" defTabSz="457200"/>
            <a:r>
              <a:rPr lang="pt-BR" dirty="0"/>
              <a:t>or		u			ar		i_e</a:t>
            </a:r>
          </a:p>
          <a:p>
            <a:pPr lvl="1" defTabSz="457200"/>
            <a:r>
              <a:rPr lang="pt-BR" dirty="0">
                <a:latin typeface="Arial"/>
                <a:cs typeface="Arial"/>
              </a:rPr>
              <a:t>ai		ir			or	</a:t>
            </a:r>
            <a:r>
              <a:rPr lang="pt-BR" b="1" dirty="0">
                <a:latin typeface="Arial"/>
                <a:cs typeface="Arial"/>
              </a:rPr>
              <a:t>	e</a:t>
            </a:r>
          </a:p>
          <a:p>
            <a:pPr lvl="1" defTabSz="457200"/>
            <a:r>
              <a:rPr lang="pt-BR" dirty="0"/>
              <a:t>ur		ch			th		ar</a:t>
            </a:r>
          </a:p>
          <a:p>
            <a:pPr lvl="1" defTabSz="457200"/>
            <a:r>
              <a:rPr lang="pt-BR" dirty="0"/>
              <a:t>er		a_e		ir		or</a:t>
            </a:r>
          </a:p>
        </p:txBody>
      </p:sp>
    </p:spTree>
    <p:extLst>
      <p:ext uri="{BB962C8B-B14F-4D97-AF65-F5344CB8AC3E}">
        <p14:creationId xmlns:p14="http://schemas.microsoft.com/office/powerpoint/2010/main" val="37801687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1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10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Why does a fish swish its tail side to side?</a:t>
            </a:r>
          </a:p>
          <a:p>
            <a:pPr marL="0" indent="0">
              <a:buNone/>
            </a:pPr>
            <a:r>
              <a:rPr lang="en-US" dirty="0"/>
              <a:t>	 A fish swishes its tail side to side to ________________.</a:t>
            </a:r>
          </a:p>
          <a:p>
            <a:pPr marL="0" indent="0">
              <a:buNone/>
            </a:pPr>
            <a:r>
              <a:rPr lang="en-US" b="1" dirty="0"/>
              <a:t>What does a whale’s tail help it do?</a:t>
            </a:r>
          </a:p>
          <a:p>
            <a:pPr marL="0" indent="0">
              <a:buNone/>
            </a:pPr>
            <a:r>
              <a:rPr lang="en-US" dirty="0"/>
              <a:t>	 A whale’s tail helps it ________________.</a:t>
            </a:r>
          </a:p>
          <a:p>
            <a:pPr marL="0" indent="0">
              <a:buNone/>
            </a:pPr>
            <a:r>
              <a:rPr lang="en-US" b="1" dirty="0"/>
              <a:t>Why do some experts think whales may do this </a:t>
            </a:r>
            <a:br>
              <a:rPr lang="en-US" b="1" dirty="0"/>
            </a:br>
            <a:r>
              <a:rPr lang="en-US" b="1" dirty="0"/>
              <a:t>(burst from the water with a high leap)?</a:t>
            </a:r>
          </a:p>
          <a:p>
            <a:pPr marL="0" indent="0">
              <a:buNone/>
            </a:pPr>
            <a:r>
              <a:rPr lang="en-US" dirty="0"/>
              <a:t>	 Some experts think whales may do this to ________________.</a:t>
            </a:r>
          </a:p>
          <a:p>
            <a:pPr marL="0" indent="0">
              <a:spcBef>
                <a:spcPts val="2000"/>
              </a:spcBef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40195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Informative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2)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252854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2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1540919"/>
            <a:ext cx="6871807" cy="497431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 Some animals use their tails as fly swatters, tools that </a:t>
            </a:r>
            <a:br>
              <a:rPr lang="en-US" sz="1600" dirty="0"/>
            </a:br>
            <a:r>
              <a:rPr lang="en-US" sz="1600" dirty="0"/>
              <a:t>slap at annoying and harmful insects.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245574"/>
            <a:ext cx="6528547" cy="3666993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When bugs get close to </a:t>
            </a:r>
            <a:r>
              <a:rPr lang="en-US" sz="1800" b="1" dirty="0"/>
              <a:t>elephants</a:t>
            </a:r>
            <a:r>
              <a:rPr lang="en-US" sz="1800" dirty="0"/>
              <a:t>, it’s not a problem </a:t>
            </a:r>
            <a:br>
              <a:rPr lang="en-US" sz="1800" dirty="0"/>
            </a:br>
            <a:r>
              <a:rPr lang="en-US" sz="1800" dirty="0"/>
              <a:t>for elephants. These animals have long, thin tails with </a:t>
            </a:r>
            <a:br>
              <a:rPr lang="en-US" sz="1800" dirty="0"/>
            </a:br>
            <a:r>
              <a:rPr lang="en-US" sz="1800" dirty="0"/>
              <a:t>a thick bunch of fur at the end. They can flip and swirl </a:t>
            </a:r>
            <a:br>
              <a:rPr lang="en-US" sz="1800" dirty="0"/>
            </a:br>
            <a:r>
              <a:rPr lang="en-US" sz="1800" dirty="0"/>
              <a:t>that tail back and forth so bugs can’t bite or hurt them.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An elephant has another use for its tail. When </a:t>
            </a:r>
            <a:br>
              <a:rPr lang="en-US" sz="1800" dirty="0"/>
            </a:br>
            <a:r>
              <a:rPr lang="en-US" sz="1800" dirty="0"/>
              <a:t>elephants march in a line, each elephant grips </a:t>
            </a:r>
            <a:br>
              <a:rPr lang="en-US" sz="1800" dirty="0"/>
            </a:br>
            <a:r>
              <a:rPr lang="en-US" sz="1800" dirty="0"/>
              <a:t>another’s tail with its trunk. </a:t>
            </a:r>
            <a:br>
              <a:rPr lang="en-US" sz="1800" dirty="0"/>
            </a:br>
            <a:r>
              <a:rPr lang="en-US" sz="1800" dirty="0"/>
              <a:t>That way, the elephants </a:t>
            </a:r>
            <a:br>
              <a:rPr lang="en-US" sz="1800" dirty="0"/>
            </a:br>
            <a:r>
              <a:rPr lang="en-US" sz="1800" dirty="0"/>
              <a:t>stay together. The first </a:t>
            </a:r>
            <a:br>
              <a:rPr lang="en-US" sz="1800" dirty="0"/>
            </a:br>
            <a:r>
              <a:rPr lang="en-US" sz="1800" dirty="0"/>
              <a:t>elephant in line leads </a:t>
            </a:r>
            <a:br>
              <a:rPr lang="en-US" sz="1800" dirty="0"/>
            </a:br>
            <a:r>
              <a:rPr lang="en-US" sz="1800" dirty="0"/>
              <a:t>the rest of the herd.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257623"/>
            <a:ext cx="598579" cy="3626061"/>
          </a:xfrm>
        </p:spPr>
        <p:txBody>
          <a:bodyPr>
            <a:noAutofit/>
          </a:bodyPr>
          <a:lstStyle/>
          <a:p>
            <a:r>
              <a:rPr lang="en-US" dirty="0"/>
              <a:t>78</a:t>
            </a:r>
          </a:p>
          <a:p>
            <a:r>
              <a:rPr lang="en-US" dirty="0"/>
              <a:t>88</a:t>
            </a:r>
          </a:p>
          <a:p>
            <a:r>
              <a:rPr lang="en-US" dirty="0"/>
              <a:t>97</a:t>
            </a:r>
          </a:p>
          <a:p>
            <a:r>
              <a:rPr lang="en-US" dirty="0"/>
              <a:t>110</a:t>
            </a:r>
          </a:p>
          <a:p>
            <a:r>
              <a:rPr lang="en-US" dirty="0"/>
              <a:t>122</a:t>
            </a:r>
          </a:p>
          <a:p>
            <a:r>
              <a:rPr lang="en-US" dirty="0"/>
              <a:t>131</a:t>
            </a:r>
          </a:p>
          <a:p>
            <a:r>
              <a:rPr lang="en-US" dirty="0"/>
              <a:t>139</a:t>
            </a:r>
          </a:p>
          <a:p>
            <a:r>
              <a:rPr lang="en-US" dirty="0"/>
              <a:t>144</a:t>
            </a:r>
          </a:p>
          <a:p>
            <a:r>
              <a:rPr lang="en-US" dirty="0"/>
              <a:t>148</a:t>
            </a:r>
          </a:p>
          <a:p>
            <a:r>
              <a:rPr lang="en-US" dirty="0"/>
              <a:t>152</a:t>
            </a:r>
          </a:p>
          <a:p>
            <a:r>
              <a:rPr lang="en-US" dirty="0"/>
              <a:t>156</a:t>
            </a:r>
          </a:p>
        </p:txBody>
      </p:sp>
    </p:spTree>
    <p:extLst>
      <p:ext uri="{BB962C8B-B14F-4D97-AF65-F5344CB8AC3E}">
        <p14:creationId xmlns:p14="http://schemas.microsoft.com/office/powerpoint/2010/main" val="32358035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2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12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How can elephants use their tails to keep bugs away?</a:t>
            </a:r>
          </a:p>
          <a:p>
            <a:pPr marL="0" indent="0">
              <a:buNone/>
            </a:pPr>
            <a:r>
              <a:rPr lang="en-US" dirty="0"/>
              <a:t>	 Elephants can ________________.</a:t>
            </a:r>
          </a:p>
          <a:p>
            <a:pPr marL="0" indent="0">
              <a:buNone/>
            </a:pPr>
            <a:r>
              <a:rPr lang="en-US" b="1" dirty="0"/>
              <a:t>What is another way an elephant can use its tail?</a:t>
            </a:r>
          </a:p>
          <a:p>
            <a:pPr marL="0" indent="0">
              <a:buNone/>
            </a:pPr>
            <a:r>
              <a:rPr lang="en-US" dirty="0"/>
              <a:t>	 Another way an elephant can use its tail is to ________________.</a:t>
            </a:r>
          </a:p>
          <a:p>
            <a:pPr marL="0" indent="0">
              <a:spcBef>
                <a:spcPts val="2000"/>
              </a:spcBef>
              <a:buNone/>
            </a:pP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5050297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Informative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3)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026711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3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1314777"/>
            <a:ext cx="6842309" cy="818824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 Some animals use their tails to grab things or for balance </a:t>
            </a:r>
            <a:br>
              <a:rPr lang="en-US" sz="1600" dirty="0"/>
            </a:br>
            <a:r>
              <a:rPr lang="en-US" sz="1600" dirty="0"/>
              <a:t>when they sit.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069206"/>
            <a:ext cx="6528547" cy="4017269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An </a:t>
            </a:r>
            <a:r>
              <a:rPr lang="en-US" sz="1800" b="1" dirty="0"/>
              <a:t>opossum</a:t>
            </a:r>
            <a:r>
              <a:rPr lang="en-US" sz="1800" dirty="0"/>
              <a:t> can grab onto things with its tail. </a:t>
            </a:r>
            <a:br>
              <a:rPr lang="en-US" sz="1800" dirty="0"/>
            </a:br>
            <a:r>
              <a:rPr lang="en-US" sz="1800" dirty="0"/>
              <a:t>An opossum’s tail can curl onto a branch to help </a:t>
            </a:r>
            <a:br>
              <a:rPr lang="en-US" sz="1800" dirty="0"/>
            </a:br>
            <a:r>
              <a:rPr lang="en-US" sz="1800" dirty="0"/>
              <a:t>the opossum. Its tail acts like a fifth leg. It helps the </a:t>
            </a:r>
            <a:br>
              <a:rPr lang="en-US" sz="1800" dirty="0"/>
            </a:br>
            <a:r>
              <a:rPr lang="en-US" sz="1800" dirty="0"/>
              <a:t>opossum go up a tree and then come back down.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A </a:t>
            </a:r>
            <a:r>
              <a:rPr lang="en-US" sz="1800" b="1" dirty="0"/>
              <a:t>kangaroo</a:t>
            </a:r>
            <a:r>
              <a:rPr lang="en-US" sz="1800" dirty="0"/>
              <a:t> has a tail that is very strong. It helps </a:t>
            </a:r>
            <a:br>
              <a:rPr lang="en-US" sz="1800" dirty="0"/>
            </a:br>
            <a:r>
              <a:rPr lang="en-US" sz="1800" dirty="0"/>
              <a:t>the kangaroo leap as far as 30 feet. A kangaroo can </a:t>
            </a:r>
            <a:br>
              <a:rPr lang="en-US" sz="1800" dirty="0"/>
            </a:br>
            <a:r>
              <a:rPr lang="en-US" sz="1800" dirty="0"/>
              <a:t>lean on its tail to sit down.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A tail serves and helps an animal in lots of ways. </a:t>
            </a:r>
            <a:br>
              <a:rPr lang="en-US" sz="1800" dirty="0"/>
            </a:br>
            <a:r>
              <a:rPr lang="en-US" sz="1800" dirty="0"/>
              <a:t>The next time you see an animal with a tail, ask this: </a:t>
            </a:r>
            <a:br>
              <a:rPr lang="en-US" sz="1800" dirty="0"/>
            </a:br>
            <a:r>
              <a:rPr lang="en-US" sz="1800" dirty="0"/>
              <a:t>What can the tail do to help the animal?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062621"/>
            <a:ext cx="598579" cy="4128630"/>
          </a:xfrm>
        </p:spPr>
        <p:txBody>
          <a:bodyPr>
            <a:noAutofit/>
          </a:bodyPr>
          <a:lstStyle/>
          <a:p>
            <a:r>
              <a:rPr lang="en-US" dirty="0"/>
              <a:t>161</a:t>
            </a:r>
          </a:p>
          <a:p>
            <a:r>
              <a:rPr lang="en-US" dirty="0"/>
              <a:t>170</a:t>
            </a:r>
          </a:p>
          <a:p>
            <a:r>
              <a:rPr lang="en-US" dirty="0"/>
              <a:t>180</a:t>
            </a:r>
          </a:p>
          <a:p>
            <a:r>
              <a:rPr lang="en-US" dirty="0"/>
              <a:t>192</a:t>
            </a:r>
          </a:p>
          <a:p>
            <a:r>
              <a:rPr lang="en-US" dirty="0"/>
              <a:t>202</a:t>
            </a:r>
          </a:p>
          <a:p>
            <a:r>
              <a:rPr lang="en-US" dirty="0"/>
              <a:t>213</a:t>
            </a:r>
          </a:p>
          <a:p>
            <a:r>
              <a:rPr lang="en-US" dirty="0"/>
              <a:t>224</a:t>
            </a:r>
          </a:p>
          <a:p>
            <a:r>
              <a:rPr lang="en-US" dirty="0"/>
              <a:t>231</a:t>
            </a:r>
          </a:p>
          <a:p>
            <a:r>
              <a:rPr lang="en-US" dirty="0"/>
              <a:t>242</a:t>
            </a:r>
          </a:p>
          <a:p>
            <a:r>
              <a:rPr lang="en-US" dirty="0"/>
              <a:t>254</a:t>
            </a:r>
          </a:p>
          <a:p>
            <a:r>
              <a:rPr lang="en-US" dirty="0"/>
              <a:t>263</a:t>
            </a:r>
          </a:p>
        </p:txBody>
      </p:sp>
    </p:spTree>
    <p:extLst>
      <p:ext uri="{BB962C8B-B14F-4D97-AF65-F5344CB8AC3E}">
        <p14:creationId xmlns:p14="http://schemas.microsoft.com/office/powerpoint/2010/main" val="37167579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3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14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What does an opossum’s tail help the opossum do?</a:t>
            </a:r>
          </a:p>
          <a:p>
            <a:pPr marL="0" indent="0">
              <a:buNone/>
            </a:pPr>
            <a:r>
              <a:rPr lang="en-US" dirty="0"/>
              <a:t>	 An opossum’s tail helps the opossum ________________.</a:t>
            </a:r>
          </a:p>
          <a:p>
            <a:pPr marL="0" indent="0">
              <a:buNone/>
            </a:pPr>
            <a:r>
              <a:rPr lang="en-US" b="1" dirty="0"/>
              <a:t>What does a kangaroo’s tail help the kangaroo do?</a:t>
            </a:r>
          </a:p>
          <a:p>
            <a:pPr marL="0" indent="0">
              <a:buNone/>
            </a:pPr>
            <a:r>
              <a:rPr lang="en-US" dirty="0"/>
              <a:t>	 A kangaroo’s tail helps the kangaroo ________________.</a:t>
            </a:r>
          </a:p>
          <a:p>
            <a:pPr marL="0" indent="0">
              <a:buNone/>
            </a:pPr>
            <a:r>
              <a:rPr lang="en-US" b="1" dirty="0"/>
              <a:t>Why are tails important to the animals that have them?</a:t>
            </a:r>
          </a:p>
          <a:p>
            <a:pPr marL="0" indent="0">
              <a:buNone/>
            </a:pPr>
            <a:r>
              <a:rPr lang="en-US" dirty="0"/>
              <a:t>	 Tails are important to the animals that have them because </a:t>
            </a:r>
            <a:br>
              <a:rPr lang="en-US" dirty="0"/>
            </a:br>
            <a:r>
              <a:rPr lang="en-US" dirty="0"/>
              <a:t>	 ________________.</a:t>
            </a: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2096296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74DEB105-4F56-5710-1635-7604A4E3517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1" latinLnBrk="0" hangingPunct="1">
              <a:lnSpc>
                <a:spcPts val="2100"/>
              </a:lnSpc>
              <a:spcBef>
                <a:spcPts val="0"/>
              </a:spcBef>
              <a:buFont typeface="+mj-lt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914400" indent="-4572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AutoNum type="arabi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en-US" dirty="0"/>
              <a:t>Picture Match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15</a:t>
            </a:fld>
            <a:endParaRPr lang="en-US"/>
          </a:p>
        </p:txBody>
      </p:sp>
      <p:pic>
        <p:nvPicPr>
          <p:cNvPr id="12" name="Picture 2" descr="A leaping kangaroo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802" y="2301639"/>
            <a:ext cx="3105150" cy="3105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FC6B19D1-AEA1-63A6-6632-D73C1D5B4D57}"/>
              </a:ext>
            </a:extLst>
          </p:cNvPr>
          <p:cNvSpPr txBox="1"/>
          <p:nvPr/>
        </p:nvSpPr>
        <p:spPr>
          <a:xfrm>
            <a:off x="855133" y="5553765"/>
            <a:ext cx="291253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  <p:pic>
        <p:nvPicPr>
          <p:cNvPr id="13" name="Picture 3" descr="A very large mammal that lives in the sea bursting from the water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4773" y="2275952"/>
            <a:ext cx="3124200" cy="3162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24935AB3-1300-5B2E-26AD-D9BF5C3BF37B}"/>
              </a:ext>
            </a:extLst>
          </p:cNvPr>
          <p:cNvSpPr txBox="1"/>
          <p:nvPr/>
        </p:nvSpPr>
        <p:spPr>
          <a:xfrm>
            <a:off x="4148666" y="5548593"/>
            <a:ext cx="293793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  <p:pic>
        <p:nvPicPr>
          <p:cNvPr id="15" name="Picture 4" descr="A very large animal with a long, flexible nose holds the end part of another's body with its long nose.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3908" y="2250020"/>
            <a:ext cx="3133725" cy="312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F7827D7F-6DEE-C6CA-29AA-D67FEA9DCF28}"/>
              </a:ext>
            </a:extLst>
          </p:cNvPr>
          <p:cNvSpPr txBox="1"/>
          <p:nvPr/>
        </p:nvSpPr>
        <p:spPr>
          <a:xfrm>
            <a:off x="7535333" y="5544116"/>
            <a:ext cx="2895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</p:spTree>
    <p:extLst>
      <p:ext uri="{BB962C8B-B14F-4D97-AF65-F5344CB8AC3E}">
        <p14:creationId xmlns:p14="http://schemas.microsoft.com/office/powerpoint/2010/main" val="22229250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 Part 1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6" y="1180953"/>
            <a:ext cx="3017520" cy="430887"/>
          </a:xfrm>
          <a:prstGeom prst="roundRect">
            <a:avLst/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3" y="1180953"/>
            <a:ext cx="3017523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>
              <a:defRPr/>
            </a:pP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Independent Practice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8" y="1789805"/>
            <a:ext cx="10191751" cy="101276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2"/>
            </a:pPr>
            <a:r>
              <a:rPr lang="en-US" b="1" dirty="0"/>
              <a:t>Text Comprehension </a:t>
            </a:r>
            <a:r>
              <a:rPr lang="en-US" dirty="0"/>
              <a:t>Read each question. Think of the answer or look back </a:t>
            </a:r>
            <a:br>
              <a:rPr lang="en-US" dirty="0"/>
            </a:br>
            <a:r>
              <a:rPr lang="en-US" dirty="0"/>
              <a:t>at the text. Fill in the blank. Be sure the sentence makes sense.</a:t>
            </a:r>
          </a:p>
        </p:txBody>
      </p:sp>
      <p:sp>
        <p:nvSpPr>
          <p:cNvPr id="7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2852667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2725159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3067601"/>
            <a:ext cx="10363200" cy="332049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0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1. WHY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do fish swish 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their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tails side to side?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Fish swish their tails side to side to ________________________________.</a:t>
            </a:r>
          </a:p>
          <a:p>
            <a:pPr marL="0" lvl="1">
              <a:lnSpc>
                <a:spcPct val="150000"/>
              </a:lnSpc>
              <a:spcAft>
                <a:spcPts val="10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2. WHAT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can a whale’s tail help it do?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A whale’s tail can help it 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0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3. WHY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do some experts think a whale may do this?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Some experts think a whale may do this to 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4082471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 Part 2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1244155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111664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459089"/>
            <a:ext cx="10363200" cy="4570236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4. HOW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can an 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elephant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use its tail to get rid of bugs?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An elephant can use its tail by ___________________________________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____________________________________________________________.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5.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is another way an elephant can use its tail?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Another way is to _____________________________________________.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7393793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 Part 3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1244155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111664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3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459089"/>
            <a:ext cx="10363200" cy="461786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6.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can an 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opossum’s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tail help the opossum do?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An opossum’s tail can help it 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7.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can a 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kangaroo’s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tail help the kangaroo do?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A kangaroo’s tail can help it 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8. WHY</a:t>
            </a:r>
            <a:r>
              <a:rPr lang="en-US" sz="2200" dirty="0">
                <a:latin typeface="Arial" pitchFamily="34" charset="0"/>
                <a:cs typeface="Arial" panose="020B0604020202020204" pitchFamily="34" charset="0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are tails important to the </a:t>
            </a:r>
            <a:r>
              <a:rPr lang="en-US" sz="24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animals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that have them?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Tails are important because 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20836820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B8846B84-A5BF-F5BD-F846-4A7281D46FE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(M) Story 1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16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805078"/>
            <a:ext cx="10062714" cy="60916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3"/>
            </a:pPr>
            <a:r>
              <a:rPr lang="en-US" b="1" dirty="0"/>
              <a:t>More Practice </a:t>
            </a:r>
            <a:r>
              <a:rPr lang="en-US" dirty="0"/>
              <a:t>Read each story. Answer the questions.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F234593-B109-88BA-1771-65C1371B550C}"/>
              </a:ext>
            </a:extLst>
          </p:cNvPr>
          <p:cNvSpPr txBox="1"/>
          <p:nvPr/>
        </p:nvSpPr>
        <p:spPr>
          <a:xfrm>
            <a:off x="755594" y="1414245"/>
            <a:ext cx="10391791" cy="1748056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1"/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Story 1: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You can turn your yard into a feeding spot for birds. This is what to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do. First, see a clerk at a garden store. The clerk will help you pick feeders,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seeds, and other things you might need. In your yard, put a feeder up high.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Put another feeder in a different spot. Fill the feeders with seeds. Then wait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for birds to come eat in your yard and burst into chirps!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3190876"/>
            <a:ext cx="10363200" cy="194064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1. WHERE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can you feed birds?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You can feed birds ______________________________________________.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30170782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(C)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2B4D2D30-831D-7DF2-5863-4C4C000048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F70309D-44E8-3332-5283-F1CD4E27A03E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09454"/>
            <a:ext cx="10668000" cy="347033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3"/>
            </a:pPr>
            <a:r>
              <a:rPr lang="en-US" b="1" dirty="0"/>
              <a:t>New Words </a:t>
            </a:r>
            <a:r>
              <a:rPr lang="en-US" dirty="0"/>
              <a:t>Say the sound. Sound out the word. Read the word.</a:t>
            </a:r>
          </a:p>
          <a:p>
            <a:pPr lvl="1" defTabSz="457200"/>
            <a:r>
              <a:rPr lang="en-US" dirty="0"/>
              <a:t>s</a:t>
            </a:r>
            <a:r>
              <a:rPr lang="en-US" u="sng" dirty="0"/>
              <a:t>ir</a:t>
            </a:r>
            <a:r>
              <a:rPr lang="en-US" dirty="0"/>
              <a:t>			b</a:t>
            </a:r>
            <a:r>
              <a:rPr lang="en-US" u="sng" dirty="0"/>
              <a:t>ir</a:t>
            </a:r>
            <a:r>
              <a:rPr lang="en-US" dirty="0"/>
              <a:t>d		b</a:t>
            </a:r>
            <a:r>
              <a:rPr lang="en-US" u="sng" dirty="0"/>
              <a:t>ea</a:t>
            </a:r>
            <a:r>
              <a:rPr lang="en-US" dirty="0"/>
              <a:t>d</a:t>
            </a:r>
          </a:p>
          <a:p>
            <a:pPr lvl="1" defTabSz="457200"/>
            <a:r>
              <a:rPr lang="en-US" dirty="0"/>
              <a:t>sh</a:t>
            </a:r>
            <a:r>
              <a:rPr lang="en-US" u="sng" dirty="0"/>
              <a:t>ir</a:t>
            </a:r>
            <a:r>
              <a:rPr lang="en-US" dirty="0"/>
              <a:t>t		c</a:t>
            </a:r>
            <a:r>
              <a:rPr lang="en-US" u="sng" dirty="0"/>
              <a:t>ur</a:t>
            </a:r>
            <a:r>
              <a:rPr lang="en-US" dirty="0"/>
              <a:t>b		sh</a:t>
            </a:r>
            <a:r>
              <a:rPr lang="en-US" u="sng" dirty="0"/>
              <a:t>ee</a:t>
            </a:r>
            <a:r>
              <a:rPr lang="en-US" dirty="0"/>
              <a:t>t</a:t>
            </a:r>
          </a:p>
          <a:p>
            <a:pPr lvl="1" defTabSz="457200"/>
            <a:r>
              <a:rPr lang="en-US" dirty="0"/>
              <a:t>th</a:t>
            </a:r>
            <a:r>
              <a:rPr lang="en-US" u="sng" dirty="0"/>
              <a:t>ir</a:t>
            </a:r>
            <a:r>
              <a:rPr lang="en-US" dirty="0"/>
              <a:t>st		sk</a:t>
            </a:r>
            <a:r>
              <a:rPr lang="en-US" u="sng" dirty="0"/>
              <a:t>ir</a:t>
            </a:r>
            <a:r>
              <a:rPr lang="en-US" dirty="0"/>
              <a:t>t		sh</a:t>
            </a:r>
            <a:r>
              <a:rPr lang="en-US" u="sng" dirty="0"/>
              <a:t>ar</a:t>
            </a:r>
            <a:r>
              <a:rPr lang="en-US" dirty="0"/>
              <a:t>p</a:t>
            </a:r>
          </a:p>
          <a:p>
            <a:pPr lvl="1" defTabSz="457200"/>
            <a:r>
              <a:rPr lang="en-US" dirty="0"/>
              <a:t>p</a:t>
            </a:r>
            <a:r>
              <a:rPr lang="en-US" u="sng" dirty="0"/>
              <a:t>ur</a:t>
            </a:r>
            <a:r>
              <a:rPr lang="en-US" dirty="0"/>
              <a:t>r		ch</a:t>
            </a:r>
            <a:r>
              <a:rPr lang="en-US" u="sng" dirty="0"/>
              <a:t>ai</a:t>
            </a:r>
            <a:r>
              <a:rPr lang="en-US" dirty="0"/>
              <a:t>n		ch</a:t>
            </a:r>
            <a:r>
              <a:rPr lang="en-US" u="sng" dirty="0"/>
              <a:t>ur</a:t>
            </a:r>
            <a:r>
              <a:rPr lang="en-US" dirty="0"/>
              <a:t>n</a:t>
            </a:r>
          </a:p>
          <a:p>
            <a:pPr lvl="1" defTabSz="457200"/>
            <a:r>
              <a:rPr lang="en-US" dirty="0"/>
              <a:t>start		blur		purse</a:t>
            </a:r>
          </a:p>
          <a:p>
            <a:pPr lvl="1" defTabSz="457200"/>
            <a:r>
              <a:rPr lang="en-US" dirty="0"/>
              <a:t>hurl		cheap		chirp</a:t>
            </a:r>
          </a:p>
        </p:txBody>
      </p:sp>
    </p:spTree>
    <p:extLst>
      <p:ext uri="{BB962C8B-B14F-4D97-AF65-F5344CB8AC3E}">
        <p14:creationId xmlns:p14="http://schemas.microsoft.com/office/powerpoint/2010/main" val="29427371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B8846B84-A5BF-F5BD-F846-4A7281D46FE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(M) Story 1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904611"/>
            <a:ext cx="10363200" cy="3598563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2. HOW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can a store clerk help you when you want to feed birds?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A store clerk can help you 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3.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will birds do after they eat in your yard?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After they eat, birds will 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35783880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12">
            <a:extLst>
              <a:ext uri="{FF2B5EF4-FFF2-40B4-BE49-F238E27FC236}">
                <a16:creationId xmlns:a16="http://schemas.microsoft.com/office/drawing/2014/main" id="{03A2F94D-271A-1B4E-24A7-8FD38D726F0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(M) Story 2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86CB922-7B0C-7128-8046-2A3626F32E20}"/>
              </a:ext>
            </a:extLst>
          </p:cNvPr>
          <p:cNvSpPr txBox="1"/>
          <p:nvPr/>
        </p:nvSpPr>
        <p:spPr>
          <a:xfrm>
            <a:off x="755596" y="845532"/>
            <a:ext cx="11188754" cy="1861618"/>
          </a:xfrm>
          <a:prstGeom prst="rect">
            <a:avLst/>
          </a:prstGeom>
          <a:noFill/>
        </p:spPr>
        <p:txBody>
          <a:bodyPr wrap="square" lIns="0">
            <a:noAutofit/>
          </a:bodyPr>
          <a:lstStyle/>
          <a:p>
            <a:pPr marL="0" lvl="1"/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Story 2: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The night was dark. Another storm was coming. A sharp wind was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swirling the dirt in the barnyard. The wind swept bursts of snow at the barn.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In the barn, the cats squirmed at first. Then they purred as they rested next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to each other. Little pigs curled up in the hay with the mother pig. They all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saw that things were safe in the barn.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2707149"/>
            <a:ext cx="10363200" cy="338885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1. WHY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the cats squirm?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The cats squirmed because 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2.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the cats do after they squirmed?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After the cats squirmed, they 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3.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the little pigs do?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The little pigs ________________________________________________.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7379510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C498C97-6632-36ED-B79E-16D28FEA0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(D)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A20ECA2-8A52-B700-3E3E-9045E5EF8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365125"/>
            <a:ext cx="2743200" cy="365125"/>
          </a:xfrm>
        </p:spPr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1262B841-BCC5-27FE-F4C2-3B5281AF8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8136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>
              <a:buFont typeface="+mj-lt"/>
              <a:buAutoNum type="alphaUcPeriod" startAt="4"/>
            </a:pPr>
            <a:r>
              <a:rPr lang="en-US" b="1" dirty="0">
                <a:effectLst/>
              </a:rPr>
              <a:t>Word Families</a:t>
            </a:r>
            <a:r>
              <a:rPr lang="en-US" b="1" dirty="0"/>
              <a:t> </a:t>
            </a:r>
            <a:r>
              <a:rPr lang="en-US" dirty="0"/>
              <a:t>Read down. Read rapidly.</a:t>
            </a:r>
            <a:endParaRPr lang="en-US" dirty="0">
              <a:effectLst/>
            </a:endParaRPr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51760B50-4EC1-0552-121A-4A0CC6197E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54743" y="1990580"/>
            <a:ext cx="2126343" cy="2969623"/>
          </a:xfrm>
        </p:spPr>
        <p:txBody>
          <a:bodyPr>
            <a:noAutofit/>
          </a:bodyPr>
          <a:lstStyle/>
          <a:p>
            <a:r>
              <a:rPr lang="en-US" b="1" dirty="0"/>
              <a:t>ash</a:t>
            </a:r>
          </a:p>
          <a:p>
            <a:r>
              <a:rPr lang="en-US" dirty="0"/>
              <a:t>cash</a:t>
            </a:r>
          </a:p>
          <a:p>
            <a:r>
              <a:rPr lang="en-US" dirty="0"/>
              <a:t>dash</a:t>
            </a:r>
          </a:p>
          <a:p>
            <a:r>
              <a:rPr lang="en-US" dirty="0"/>
              <a:t>trash</a:t>
            </a:r>
          </a:p>
          <a:p>
            <a:r>
              <a:rPr lang="en-US" dirty="0"/>
              <a:t>splash</a:t>
            </a:r>
            <a:endParaRPr lang="pl-PL" dirty="0"/>
          </a:p>
        </p:txBody>
      </p:sp>
      <p:sp>
        <p:nvSpPr>
          <p:cNvPr id="35" name="Text Placeholder 26">
            <a:extLst>
              <a:ext uri="{FF2B5EF4-FFF2-40B4-BE49-F238E27FC236}">
                <a16:creationId xmlns:a16="http://schemas.microsoft.com/office/drawing/2014/main" id="{F26E453C-FBE8-821E-A68F-79C89CE9D588}"/>
              </a:ext>
            </a:extLst>
          </p:cNvPr>
          <p:cNvSpPr txBox="1">
            <a:spLocks/>
          </p:cNvSpPr>
          <p:nvPr/>
        </p:nvSpPr>
        <p:spPr>
          <a:xfrm>
            <a:off x="3394527" y="2007564"/>
            <a:ext cx="2126343" cy="2969623"/>
          </a:xfrm>
          <a:prstGeom prst="rect">
            <a:avLst/>
          </a:prstGeom>
        </p:spPr>
        <p:txBody>
          <a:bodyPr vert="horz" wrap="none" lIns="137160" tIns="91440" rIns="137160" bIns="45720" rtlCol="0">
            <a:noAutofit/>
          </a:bodyPr>
          <a:lstStyle>
            <a:lvl1pPr marL="0" indent="0" algn="l" defTabSz="914400" rtl="0" eaLnBrk="1" latinLnBrk="0" hangingPunct="1">
              <a:lnSpc>
                <a:spcPts val="4200"/>
              </a:lnSpc>
              <a:spcBef>
                <a:spcPts val="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None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b-NO" b="1" dirty="0"/>
              <a:t>mine</a:t>
            </a:r>
          </a:p>
          <a:p>
            <a:r>
              <a:rPr lang="nb-NO" dirty="0"/>
              <a:t>pine</a:t>
            </a:r>
          </a:p>
          <a:p>
            <a:r>
              <a:rPr lang="nb-NO" dirty="0"/>
              <a:t>dine</a:t>
            </a:r>
          </a:p>
          <a:p>
            <a:r>
              <a:rPr lang="nb-NO" dirty="0"/>
              <a:t>shine</a:t>
            </a:r>
          </a:p>
          <a:p>
            <a:r>
              <a:rPr lang="nb-NO" dirty="0"/>
              <a:t>twine</a:t>
            </a:r>
            <a:endParaRPr lang="en-US" dirty="0"/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5F00A9C6-ED01-66C5-23EA-7A3FFFEA2E3B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6052456" y="1990579"/>
            <a:ext cx="2126343" cy="2969623"/>
          </a:xfrm>
        </p:spPr>
        <p:txBody>
          <a:bodyPr>
            <a:noAutofit/>
          </a:bodyPr>
          <a:lstStyle/>
          <a:p>
            <a:r>
              <a:rPr lang="en-US" b="1" dirty="0"/>
              <a:t>more</a:t>
            </a:r>
          </a:p>
          <a:p>
            <a:r>
              <a:rPr lang="en-US" dirty="0"/>
              <a:t>tore</a:t>
            </a:r>
          </a:p>
          <a:p>
            <a:r>
              <a:rPr lang="en-US" dirty="0"/>
              <a:t>chore</a:t>
            </a:r>
          </a:p>
          <a:p>
            <a:r>
              <a:rPr lang="en-US" dirty="0"/>
              <a:t>score</a:t>
            </a:r>
          </a:p>
          <a:p>
            <a:r>
              <a:rPr lang="en-US" dirty="0"/>
              <a:t>store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20EDDB1-7A29-7E1C-11EA-B4E305FF906E}"/>
              </a:ext>
            </a:extLst>
          </p:cNvPr>
          <p:cNvSpPr txBox="1"/>
          <p:nvPr/>
        </p:nvSpPr>
        <p:spPr>
          <a:xfrm>
            <a:off x="8417860" y="3530476"/>
            <a:ext cx="2955366" cy="36933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10 Second Challenge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A7B3B88-7296-5C30-4621-F7A2AD141D2C}"/>
              </a:ext>
            </a:extLst>
          </p:cNvPr>
          <p:cNvSpPr txBox="1"/>
          <p:nvPr/>
        </p:nvSpPr>
        <p:spPr>
          <a:xfrm>
            <a:off x="8417859" y="3942012"/>
            <a:ext cx="2955366" cy="892552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Cold Timing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Practice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Hot Timing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EBAF246-5E98-6FFD-E97E-38462FFFFC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54743" y="1990583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F9A83D5-A653-0990-28D7-53684854CA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03600" y="1990582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C85DA66-176E-8415-DA6F-A563BB20E6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52457" y="1990581"/>
            <a:ext cx="2126343" cy="296962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740381BB-ADDA-0105-04C6-942A5228D3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17860" y="3403476"/>
            <a:ext cx="2955366" cy="1556726"/>
          </a:xfrm>
          <a:prstGeom prst="roundRect">
            <a:avLst/>
          </a:prstGeom>
          <a:noFill/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60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DA93FA91-A0F9-0D51-1811-BF97C85FEB6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4800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Read Words (E–F)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5"/>
            </a:pPr>
            <a:r>
              <a:rPr lang="en-US" b="1" dirty="0"/>
              <a:t>Review Words </a:t>
            </a:r>
            <a:r>
              <a:rPr lang="en-US" dirty="0"/>
              <a:t>Read a line of words. When your teacher </a:t>
            </a:r>
            <a:br>
              <a:rPr lang="en-US" dirty="0"/>
            </a:br>
            <a:r>
              <a:rPr lang="en-US" dirty="0"/>
              <a:t>gives a meaning, circle the correct word.</a:t>
            </a:r>
          </a:p>
          <a:p>
            <a:pPr lvl="1" defTabSz="457200"/>
            <a:r>
              <a:rPr lang="en-US" dirty="0"/>
              <a:t>globe		glob		prize		sweet</a:t>
            </a:r>
          </a:p>
          <a:p>
            <a:pPr lvl="1" defTabSz="457200"/>
            <a:r>
              <a:rPr lang="en-US" dirty="0"/>
              <a:t>chase		clap		plan		plain</a:t>
            </a:r>
          </a:p>
          <a:p>
            <a:pPr lvl="1" defTabSz="457200"/>
            <a:r>
              <a:rPr lang="en-US" dirty="0"/>
              <a:t>bright		swift		boats		boast</a:t>
            </a:r>
          </a:p>
          <a:p>
            <a:pPr lvl="1" defTabSz="457200"/>
            <a:r>
              <a:rPr lang="en-US" dirty="0"/>
              <a:t>frail			braid		yeast		fail</a:t>
            </a:r>
          </a:p>
          <a:p>
            <a:pPr>
              <a:buFont typeface="+mj-lt"/>
              <a:buAutoNum type="alphaUcPeriod" startAt="5"/>
              <a:tabLst>
                <a:tab pos="2595563" algn="l"/>
              </a:tabLst>
            </a:pPr>
            <a:r>
              <a:rPr lang="en-US" b="1" dirty="0"/>
              <a:t>Words with Endings </a:t>
            </a:r>
            <a:r>
              <a:rPr lang="en-US" dirty="0"/>
              <a:t>Read words with endings.</a:t>
            </a:r>
            <a:br>
              <a:rPr lang="en-US" dirty="0"/>
            </a:br>
            <a:r>
              <a:rPr lang="en-US" dirty="0"/>
              <a:t>1. cha</a:t>
            </a:r>
            <a:r>
              <a:rPr lang="en-US" u="sng" dirty="0"/>
              <a:t>s</a:t>
            </a:r>
            <a:r>
              <a:rPr lang="en-US" dirty="0"/>
              <a:t>ing	2. cha</a:t>
            </a:r>
            <a:r>
              <a:rPr lang="en-US" u="sng" dirty="0"/>
              <a:t>s</a:t>
            </a:r>
            <a:r>
              <a:rPr lang="en-US" dirty="0"/>
              <a:t>er	3. pla</a:t>
            </a:r>
            <a:r>
              <a:rPr lang="en-US" u="sng" dirty="0"/>
              <a:t>nn</a:t>
            </a:r>
            <a:r>
              <a:rPr lang="en-US" dirty="0"/>
              <a:t>er	4. cla</a:t>
            </a:r>
            <a:r>
              <a:rPr lang="en-US" u="sng" dirty="0"/>
              <a:t>pp</a:t>
            </a:r>
            <a:r>
              <a:rPr lang="en-US" dirty="0"/>
              <a:t>ed	5. si</a:t>
            </a:r>
            <a:r>
              <a:rPr lang="en-US" u="sng" dirty="0"/>
              <a:t>z</a:t>
            </a:r>
            <a:r>
              <a:rPr lang="en-US" dirty="0"/>
              <a:t>ed</a:t>
            </a:r>
            <a:br>
              <a:rPr lang="en-US" dirty="0"/>
            </a:br>
            <a:r>
              <a:rPr lang="en-US" dirty="0"/>
              <a:t>6. </a:t>
            </a:r>
            <a:r>
              <a:rPr lang="en-US" u="sng" dirty="0"/>
              <a:t>sharp</a:t>
            </a:r>
            <a:r>
              <a:rPr lang="en-US" dirty="0"/>
              <a:t>er	7. </a:t>
            </a:r>
            <a:r>
              <a:rPr lang="en-US" u="sng" dirty="0"/>
              <a:t>cheap</a:t>
            </a:r>
            <a:r>
              <a:rPr lang="en-US" dirty="0"/>
              <a:t>er	8. </a:t>
            </a:r>
            <a:r>
              <a:rPr lang="en-US" u="sng" dirty="0"/>
              <a:t>splash</a:t>
            </a:r>
            <a:r>
              <a:rPr lang="en-US" dirty="0"/>
              <a:t>ing	9. </a:t>
            </a:r>
            <a:r>
              <a:rPr lang="en-US" u="sng" dirty="0"/>
              <a:t>churn</a:t>
            </a:r>
            <a:r>
              <a:rPr lang="en-US" dirty="0"/>
              <a:t>ed	10. </a:t>
            </a:r>
            <a:r>
              <a:rPr lang="en-US" u="sng" dirty="0"/>
              <a:t>swirl</a:t>
            </a:r>
            <a:r>
              <a:rPr lang="en-US" dirty="0"/>
              <a:t>ed</a:t>
            </a:r>
          </a:p>
        </p:txBody>
      </p:sp>
    </p:spTree>
    <p:extLst>
      <p:ext uri="{BB962C8B-B14F-4D97-AF65-F5344CB8AC3E}">
        <p14:creationId xmlns:p14="http://schemas.microsoft.com/office/powerpoint/2010/main" val="21133771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(G–H)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7"/>
            </a:pPr>
            <a:r>
              <a:rPr lang="en-US" b="1" dirty="0"/>
              <a:t>Multisyllabic Challenge Words </a:t>
            </a:r>
            <a:r>
              <a:rPr lang="en-US" dirty="0"/>
              <a:t>Sound out the syllables. </a:t>
            </a:r>
            <a:br>
              <a:rPr lang="en-US" dirty="0"/>
            </a:br>
            <a:r>
              <a:rPr lang="en-US" dirty="0"/>
              <a:t>Read the whole word.</a:t>
            </a:r>
          </a:p>
          <a:p>
            <a:pPr marL="457200" lvl="1" indent="0" defTabSz="604838">
              <a:lnSpc>
                <a:spcPts val="5600"/>
              </a:lnSpc>
              <a:spcBef>
                <a:spcPts val="0"/>
              </a:spcBef>
              <a:buNone/>
            </a:pPr>
            <a:r>
              <a:rPr lang="en-US" dirty="0"/>
              <a:t>Thursday		whirlwind		sharpen		disturb		burden</a:t>
            </a:r>
          </a:p>
          <a:p>
            <a:pPr marL="457200" lvl="1" indent="0" defTabSz="604838">
              <a:lnSpc>
                <a:spcPts val="5600"/>
              </a:lnSpc>
              <a:spcBef>
                <a:spcPts val="0"/>
              </a:spcBef>
              <a:buNone/>
            </a:pPr>
            <a:r>
              <a:rPr lang="en-US" dirty="0"/>
              <a:t>farther		birthday		cheeseburger		hurricane		together</a:t>
            </a:r>
          </a:p>
          <a:p>
            <a:pPr>
              <a:buFont typeface="+mj-lt"/>
              <a:buAutoNum type="alphaUcPeriod" startAt="7"/>
            </a:pPr>
            <a:r>
              <a:rPr lang="en-US" b="1" dirty="0"/>
              <a:t>High-Frequency Words </a:t>
            </a:r>
            <a:r>
              <a:rPr lang="en-US" dirty="0"/>
              <a:t>Say. Spell. Read.</a:t>
            </a:r>
          </a:p>
          <a:p>
            <a:pPr marL="457200" lvl="1" indent="0" defTabSz="457200">
              <a:buNone/>
            </a:pPr>
            <a:r>
              <a:rPr lang="en-US" b="1" dirty="0"/>
              <a:t>other		another		mother	</a:t>
            </a:r>
            <a:r>
              <a:rPr lang="en-US" dirty="0"/>
              <a:t>	do			to</a:t>
            </a:r>
          </a:p>
          <a:p>
            <a:pPr marL="457200" lvl="1" indent="0" defTabSz="457200">
              <a:buNone/>
            </a:pPr>
            <a:r>
              <a:rPr lang="en-US" dirty="0"/>
              <a:t>after		things			your			put			who</a:t>
            </a:r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34440" y="2590240"/>
            <a:ext cx="721551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960753" y="2592326"/>
            <a:ext cx="431927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147060" y="2600072"/>
            <a:ext cx="626275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778104" y="2606921"/>
            <a:ext cx="617578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007770" y="2600072"/>
            <a:ext cx="685148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696094" y="2605333"/>
            <a:ext cx="346566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819899" y="2600072"/>
            <a:ext cx="375195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195094" y="2602158"/>
            <a:ext cx="446894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3" name="Freeform 32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596313" y="2620715"/>
            <a:ext cx="445041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8" name="Freeform 37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041352" y="2631433"/>
            <a:ext cx="491267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7" name="Freeform 14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34440" y="3298039"/>
            <a:ext cx="317752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552191" y="3302833"/>
            <a:ext cx="500962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200400" y="3293179"/>
            <a:ext cx="543802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9" name="Freeform 16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744200" y="3299914"/>
            <a:ext cx="439179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045869" y="3316304"/>
            <a:ext cx="851641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897511" y="3324291"/>
            <a:ext cx="573140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1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470651" y="3340114"/>
            <a:ext cx="236065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8" name="Freeform 1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419975" y="3329841"/>
            <a:ext cx="405926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5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825901" y="3340115"/>
            <a:ext cx="170974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6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996875" y="3350838"/>
            <a:ext cx="580388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2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245077" y="3340115"/>
            <a:ext cx="232299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4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477376" y="3346747"/>
            <a:ext cx="564292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0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045818" y="3359753"/>
            <a:ext cx="260232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614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2">
            <a:extLst>
              <a:ext uri="{FF2B5EF4-FFF2-40B4-BE49-F238E27FC236}">
                <a16:creationId xmlns:a16="http://schemas.microsoft.com/office/drawing/2014/main" id="{0B2B0CB6-A886-A94B-153A-9E95D7AEC67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(I)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2375049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2375050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9"/>
            </a:pPr>
            <a:r>
              <a:rPr lang="en-US" b="1" dirty="0"/>
              <a:t>Sentences </a:t>
            </a:r>
            <a:r>
              <a:rPr lang="en-US" dirty="0"/>
              <a:t>Read the sentences with phrasing.</a:t>
            </a:r>
          </a:p>
          <a:p>
            <a:pPr lvl="1" defTabSz="457200"/>
            <a:r>
              <a:rPr lang="en-US" dirty="0"/>
              <a:t>Who would like to come to my backyard to grill cheeseburgers?</a:t>
            </a:r>
          </a:p>
          <a:p>
            <a:pPr lvl="1" defTabSz="457200"/>
            <a:r>
              <a:rPr lang="en-US" dirty="0"/>
              <a:t>The cat purrs when you put your hand on its back.</a:t>
            </a:r>
          </a:p>
          <a:p>
            <a:pPr lvl="1" defTabSz="457200"/>
            <a:r>
              <a:rPr lang="en-US" dirty="0"/>
              <a:t>After </a:t>
            </a:r>
            <a:r>
              <a:rPr lang="en-US" dirty="0" err="1"/>
              <a:t>Kendee</a:t>
            </a:r>
            <a:r>
              <a:rPr lang="en-US" dirty="0"/>
              <a:t> fixed the other sink, she saw that her shirt </a:t>
            </a:r>
            <a:br>
              <a:rPr lang="en-US" dirty="0"/>
            </a:br>
            <a:r>
              <a:rPr lang="en-US" dirty="0"/>
              <a:t>was torn.</a:t>
            </a:r>
          </a:p>
          <a:p>
            <a:pPr lvl="1" defTabSz="457200"/>
            <a:r>
              <a:rPr lang="en-US" dirty="0"/>
              <a:t>Conrad let me use his car to take my pet bird to the vet.</a:t>
            </a:r>
          </a:p>
          <a:p>
            <a:pPr lvl="1" defTabSz="457200"/>
            <a:r>
              <a:rPr lang="en-US" dirty="0"/>
              <a:t>Please do not disturb your sister while she is doing her work.</a:t>
            </a:r>
          </a:p>
        </p:txBody>
      </p:sp>
    </p:spTree>
    <p:extLst>
      <p:ext uri="{BB962C8B-B14F-4D97-AF65-F5344CB8AC3E}">
        <p14:creationId xmlns:p14="http://schemas.microsoft.com/office/powerpoint/2010/main" val="18356063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 (J)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7</a:t>
            </a:fld>
            <a:endParaRPr lang="en-US" dirty="0"/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935211" cy="430887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935212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</a:t>
            </a:r>
          </a:p>
        </p:txBody>
      </p:sp>
      <p:sp>
        <p:nvSpPr>
          <p:cNvPr id="25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0"/>
            </a:pPr>
            <a:r>
              <a:rPr lang="en-US" b="1" dirty="0"/>
              <a:t>Spelling Journal </a:t>
            </a:r>
            <a:r>
              <a:rPr lang="en-US" dirty="0"/>
              <a:t>Turn to the Spelling Journal on page 202.</a:t>
            </a:r>
          </a:p>
        </p:txBody>
      </p:sp>
    </p:spTree>
    <p:extLst>
      <p:ext uri="{BB962C8B-B14F-4D97-AF65-F5344CB8AC3E}">
        <p14:creationId xmlns:p14="http://schemas.microsoft.com/office/powerpoint/2010/main" val="9153093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Decodable Informative Text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(Part 1)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17CD2F-3921-908C-778D-421220B92F5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85800" y="861656"/>
            <a:ext cx="10668000" cy="87335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1"/>
            </a:pPr>
            <a:r>
              <a:rPr lang="en-US" b="1" dirty="0">
                <a:solidFill>
                  <a:prstClr val="black"/>
                </a:solidFill>
              </a:rPr>
              <a:t>Decodable Informative Text</a:t>
            </a:r>
            <a:r>
              <a:rPr lang="en-US" b="1" dirty="0"/>
              <a:t> </a:t>
            </a:r>
            <a:r>
              <a:rPr lang="en-US" dirty="0"/>
              <a:t>Read each part. Answer your </a:t>
            </a:r>
            <a:br>
              <a:rPr lang="en-US" dirty="0"/>
            </a:br>
            <a:r>
              <a:rPr lang="en-US" dirty="0"/>
              <a:t>teacher’s questions and select the picture that goes with each part.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6A5EB56E-15A8-0ED5-56E0-458C86F9350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3216091" y="1942646"/>
            <a:ext cx="6528546" cy="449262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b="1" dirty="0"/>
              <a:t>Animal Tails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2470346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1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2791281"/>
            <a:ext cx="6763651" cy="1256844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 We often read about how parts of animal </a:t>
            </a:r>
            <a:br>
              <a:rPr lang="en-US" sz="1600" dirty="0"/>
            </a:br>
            <a:r>
              <a:rPr lang="en-US" sz="1600" dirty="0"/>
              <a:t>bodies help them—eyes, ears, nose, and teeth. But tails are </a:t>
            </a:r>
            <a:br>
              <a:rPr lang="en-US" sz="1600" dirty="0"/>
            </a:br>
            <a:r>
              <a:rPr lang="en-US" sz="1600" dirty="0"/>
              <a:t>important too. Many animals have a tail, and they use it for </a:t>
            </a:r>
            <a:br>
              <a:rPr lang="en-US" sz="1600" dirty="0"/>
            </a:br>
            <a:r>
              <a:rPr lang="en-US" sz="1600" dirty="0"/>
              <a:t>different purposes. Let’s learn about the purposes of </a:t>
            </a:r>
            <a:br>
              <a:rPr lang="en-US" sz="1600" dirty="0"/>
            </a:br>
            <a:r>
              <a:rPr lang="en-US" sz="1600" dirty="0"/>
              <a:t>some animals’ tails.</a:t>
            </a:r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4211545"/>
            <a:ext cx="6528547" cy="2227355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Sea </a:t>
            </a:r>
            <a:r>
              <a:rPr lang="en-US" sz="1800" b="1" dirty="0"/>
              <a:t>animals</a:t>
            </a:r>
            <a:r>
              <a:rPr lang="en-US" sz="1800" dirty="0"/>
              <a:t> with tails can use the tails </a:t>
            </a:r>
            <a:br>
              <a:rPr lang="en-US" sz="1800" dirty="0"/>
            </a:br>
            <a:r>
              <a:rPr lang="en-US" sz="1800" dirty="0"/>
              <a:t>to do lots of things. When a fish swishes its tail from </a:t>
            </a:r>
            <a:br>
              <a:rPr lang="en-US" sz="1800" dirty="0"/>
            </a:br>
            <a:r>
              <a:rPr lang="en-US" sz="1800" dirty="0"/>
              <a:t>side to side, its </a:t>
            </a:r>
            <a:r>
              <a:rPr lang="en-US" sz="1800" b="1" dirty="0"/>
              <a:t>body</a:t>
            </a:r>
            <a:r>
              <a:rPr lang="en-US" sz="1800" dirty="0"/>
              <a:t> curves. That helps a fish swim </a:t>
            </a:r>
            <a:br>
              <a:rPr lang="en-US" sz="1800" dirty="0"/>
            </a:br>
            <a:r>
              <a:rPr lang="en-US" sz="1800" dirty="0"/>
              <a:t>fast in water.</a:t>
            </a:r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4222846"/>
            <a:ext cx="598579" cy="2225580"/>
          </a:xfrm>
        </p:spPr>
        <p:txBody>
          <a:bodyPr>
            <a:noAutofit/>
          </a:bodyPr>
          <a:lstStyle/>
          <a:p>
            <a:endParaRPr lang="en-US" dirty="0"/>
          </a:p>
          <a:p>
            <a:r>
              <a:rPr lang="en-US" dirty="0"/>
              <a:t>8</a:t>
            </a:r>
          </a:p>
          <a:p>
            <a:r>
              <a:rPr lang="en-US" dirty="0"/>
              <a:t>20</a:t>
            </a:r>
          </a:p>
          <a:p>
            <a:r>
              <a:rPr lang="en-US" dirty="0"/>
              <a:t>31</a:t>
            </a:r>
          </a:p>
        </p:txBody>
      </p:sp>
    </p:spTree>
    <p:extLst>
      <p:ext uri="{BB962C8B-B14F-4D97-AF65-F5344CB8AC3E}">
        <p14:creationId xmlns:p14="http://schemas.microsoft.com/office/powerpoint/2010/main" val="14623703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Decodable Informative Text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(Part 1)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943241"/>
            <a:ext cx="6528547" cy="2675030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Whales have big, firm tails that help the whales </a:t>
            </a:r>
            <a:br>
              <a:rPr lang="en-US" sz="1800" dirty="0"/>
            </a:br>
            <a:r>
              <a:rPr lang="en-US" sz="1800" dirty="0"/>
              <a:t>burst from the water with a high leap. When they </a:t>
            </a:r>
            <a:br>
              <a:rPr lang="en-US" sz="1800" dirty="0"/>
            </a:br>
            <a:r>
              <a:rPr lang="en-US" sz="1800" dirty="0"/>
              <a:t>come back down, they make a big splash and stir up </a:t>
            </a:r>
            <a:br>
              <a:rPr lang="en-US" sz="1800" dirty="0"/>
            </a:br>
            <a:r>
              <a:rPr lang="en-US" sz="1800" dirty="0"/>
              <a:t>the water. Some experts think whales may do this to </a:t>
            </a:r>
            <a:br>
              <a:rPr lang="en-US" sz="1800" dirty="0"/>
            </a:br>
            <a:r>
              <a:rPr lang="en-US" sz="1800" b="1" dirty="0"/>
              <a:t>communicate</a:t>
            </a:r>
            <a:r>
              <a:rPr lang="en-US" sz="1800" dirty="0"/>
              <a:t> with other whales.</a:t>
            </a:r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954541"/>
            <a:ext cx="598579" cy="2568479"/>
          </a:xfrm>
        </p:spPr>
        <p:txBody>
          <a:bodyPr>
            <a:noAutofit/>
          </a:bodyPr>
          <a:lstStyle/>
          <a:p>
            <a:r>
              <a:rPr lang="en-US" dirty="0"/>
              <a:t>34</a:t>
            </a:r>
          </a:p>
          <a:p>
            <a:r>
              <a:rPr lang="en-US" dirty="0"/>
              <a:t>43</a:t>
            </a:r>
          </a:p>
          <a:p>
            <a:r>
              <a:rPr lang="en-US" dirty="0"/>
              <a:t>53</a:t>
            </a:r>
          </a:p>
          <a:p>
            <a:r>
              <a:rPr lang="en-US" dirty="0"/>
              <a:t>64</a:t>
            </a:r>
          </a:p>
          <a:p>
            <a:r>
              <a:rPr lang="en-US" dirty="0"/>
              <a:t>74</a:t>
            </a:r>
          </a:p>
        </p:txBody>
      </p:sp>
    </p:spTree>
    <p:extLst>
      <p:ext uri="{BB962C8B-B14F-4D97-AF65-F5344CB8AC3E}">
        <p14:creationId xmlns:p14="http://schemas.microsoft.com/office/powerpoint/2010/main" val="7754369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0" tIns="0" rIns="0" bIns="0" rtlCol="0">
        <a:noAutofit/>
      </a:bodyPr>
      <a:lstStyle>
        <a:defPPr marL="0" indent="0" defTabSz="457200">
          <a:lnSpc>
            <a:spcPct val="100000"/>
          </a:lnSpc>
          <a:spcBef>
            <a:spcPts val="0"/>
          </a:spcBef>
          <a:buNone/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691C2FCC19C844BDA0554F37FDE5B4" ma:contentTypeVersion="18" ma:contentTypeDescription="Create a new document." ma:contentTypeScope="" ma:versionID="58fe67b45e8f12787276d5d7eaacdf89">
  <xsd:schema xmlns:xsd="http://www.w3.org/2001/XMLSchema" xmlns:xs="http://www.w3.org/2001/XMLSchema" xmlns:p="http://schemas.microsoft.com/office/2006/metadata/properties" xmlns:ns2="031d766f-b14e-4c0e-af7a-21ee3738300f" xmlns:ns3="7849a367-8f54-4d0d-a4b3-416402156675" targetNamespace="http://schemas.microsoft.com/office/2006/metadata/properties" ma:root="true" ma:fieldsID="029048d22d635aca9c28d4686cd78c67" ns2:_="" ns3:_="">
    <xsd:import namespace="031d766f-b14e-4c0e-af7a-21ee3738300f"/>
    <xsd:import namespace="7849a367-8f54-4d0d-a4b3-41640215667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1d766f-b14e-4c0e-af7a-21ee3738300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59a07e1-635c-4dc3-af17-f8dfbdb3d077}" ma:internalName="TaxCatchAll" ma:showField="CatchAllData" ma:web="031d766f-b14e-4c0e-af7a-21ee3738300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49a367-8f54-4d0d-a4b3-4164021566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ddc6715-9392-4c7b-b038-9c308e5b14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31d766f-b14e-4c0e-af7a-21ee3738300f" xsi:nil="true"/>
    <lcf76f155ced4ddcb4097134ff3c332f xmlns="7849a367-8f54-4d0d-a4b3-41640215667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4DCD05E-3A6C-4ABD-ACA6-9E8A9F962B5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1d766f-b14e-4c0e-af7a-21ee3738300f"/>
    <ds:schemaRef ds:uri="7849a367-8f54-4d0d-a4b3-41640215667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3618234-75DD-4058-9CA2-B53D2567534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AD546A0-D67F-4D60-8691-AF0C7C031EE6}">
  <ds:schemaRefs>
    <ds:schemaRef ds:uri="http://purl.org/dc/terms/"/>
    <ds:schemaRef ds:uri="http://schemas.openxmlformats.org/package/2006/metadata/core-properties"/>
    <ds:schemaRef ds:uri="031d766f-b14e-4c0e-af7a-21ee3738300f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7849a367-8f54-4d0d-a4b3-416402156675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67041</TotalTime>
  <Words>1809</Words>
  <Application>Microsoft Office PowerPoint</Application>
  <PresentationFormat>Widescreen</PresentationFormat>
  <Paragraphs>208</Paragraphs>
  <Slides>21</Slides>
  <Notes>21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Say Sounds (A–B)</vt:lpstr>
      <vt:lpstr>Read Words (C) </vt:lpstr>
      <vt:lpstr>Read Words (D) </vt:lpstr>
      <vt:lpstr>Read Words (E–F)</vt:lpstr>
      <vt:lpstr>Read Words (G–H) </vt:lpstr>
      <vt:lpstr>Read Sentences  (I)</vt:lpstr>
      <vt:lpstr>Spell Words (J) </vt:lpstr>
      <vt:lpstr>Decodable Informative Text (Part 1)</vt:lpstr>
      <vt:lpstr>Decodable Informative Text (Part 1) — cont’d</vt:lpstr>
      <vt:lpstr>Comprehension Questions Part 1 </vt:lpstr>
      <vt:lpstr>Decodable Informative Text (Part 2) </vt:lpstr>
      <vt:lpstr>Comprehension Questions Part 2 </vt:lpstr>
      <vt:lpstr>Decodable Informative Text (Part 3) </vt:lpstr>
      <vt:lpstr>Comprehension Questions Part 3 </vt:lpstr>
      <vt:lpstr>Picture Match</vt:lpstr>
      <vt:lpstr>Independent Practice (L) Part 1</vt:lpstr>
      <vt:lpstr>Independent Practice (L) Part 2</vt:lpstr>
      <vt:lpstr>Independent Practice (L) Part 3</vt:lpstr>
      <vt:lpstr>Independent Practice (M) Story 1</vt:lpstr>
      <vt:lpstr>Independent Practice (M) Story 1 — cont’d</vt:lpstr>
      <vt:lpstr>Independent Practice (M) Story 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Megan Ellis</dc:creator>
  <cp:lastModifiedBy>Microsoft Office User</cp:lastModifiedBy>
  <cp:revision>3568</cp:revision>
  <dcterms:created xsi:type="dcterms:W3CDTF">2023-03-21T18:49:30Z</dcterms:created>
  <dcterms:modified xsi:type="dcterms:W3CDTF">2024-04-11T15:56:00Z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0x01010021691C2FCC19C844BDA0554F37FDE5B4</vt:lpwstr>
  </property>
  <property fmtid="{D5CDD505-2E9C-101B-9397-08002B2CF9AE}" pid="3" name="MediaServiceImageTags">
    <vt:lpwstr/>
  </property>
</Properties>
</file>