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9"/>
  </p:notesMasterIdLst>
  <p:handoutMasterIdLst>
    <p:handoutMasterId r:id="rId30"/>
  </p:handoutMasterIdLst>
  <p:sldIdLst>
    <p:sldId id="265" r:id="rId5"/>
    <p:sldId id="282" r:id="rId6"/>
    <p:sldId id="270" r:id="rId7"/>
    <p:sldId id="297" r:id="rId8"/>
    <p:sldId id="283" r:id="rId9"/>
    <p:sldId id="298" r:id="rId10"/>
    <p:sldId id="266" r:id="rId11"/>
    <p:sldId id="316" r:id="rId12"/>
    <p:sldId id="342" r:id="rId13"/>
    <p:sldId id="321" r:id="rId14"/>
    <p:sldId id="317" r:id="rId15"/>
    <p:sldId id="322" r:id="rId16"/>
    <p:sldId id="328" r:id="rId17"/>
    <p:sldId id="347" r:id="rId18"/>
    <p:sldId id="323" r:id="rId19"/>
    <p:sldId id="302" r:id="rId20"/>
    <p:sldId id="303" r:id="rId21"/>
    <p:sldId id="333" r:id="rId22"/>
    <p:sldId id="341" r:id="rId23"/>
    <p:sldId id="307" r:id="rId24"/>
    <p:sldId id="343" r:id="rId25"/>
    <p:sldId id="345" r:id="rId26"/>
    <p:sldId id="346" r:id="rId27"/>
    <p:sldId id="338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4560" userDrawn="1">
          <p15:clr>
            <a:srgbClr val="A4A3A4"/>
          </p15:clr>
        </p15:guide>
        <p15:guide id="5" pos="1920" userDrawn="1">
          <p15:clr>
            <a:srgbClr val="A4A3A4"/>
          </p15:clr>
        </p15:guide>
        <p15:guide id="6" orient="horz" pos="408" userDrawn="1">
          <p15:clr>
            <a:srgbClr val="A4A3A4"/>
          </p15:clr>
        </p15:guide>
        <p15:guide id="7" orient="horz" pos="36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492" autoAdjust="0"/>
    <p:restoredTop sz="86403"/>
  </p:normalViewPr>
  <p:slideViewPr>
    <p:cSldViewPr snapToGrid="0">
      <p:cViewPr varScale="1">
        <p:scale>
          <a:sx n="158" d="100"/>
          <a:sy n="158" d="100"/>
        </p:scale>
        <p:origin x="1272" y="192"/>
      </p:cViewPr>
      <p:guideLst>
        <p:guide pos="4560"/>
        <p:guide pos="1920"/>
        <p:guide orient="horz" pos="408"/>
        <p:guide orient="horz" pos="3600"/>
      </p:guideLst>
    </p:cSldViewPr>
  </p:slideViewPr>
  <p:outlineViewPr>
    <p:cViewPr>
      <p:scale>
        <a:sx n="33" d="100"/>
        <a:sy n="33" d="100"/>
      </p:scale>
      <p:origin x="0" y="-1260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58" d="100"/>
          <a:sy n="158" d="100"/>
        </p:scale>
        <p:origin x="539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C3C874-89D9-4741-9D9D-C88EF6912B00}" type="datetimeFigureOut">
              <a:rPr lang="en-US" smtClean="0"/>
              <a:t>2/21/24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DF604-032C-45B2-8111-F9AFA436F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13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B1A04-B407-154B-AB7D-D3660A5164E6}" type="datetimeFigureOut">
              <a:rPr lang="en-US" smtClean="0"/>
              <a:t>2/21/24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1F25C-0892-7148-B0F8-AB4CB7B83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500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59936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95412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142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27786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05804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98406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0580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16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73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392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06F047B1-E442-34B1-9271-DABEC0A8075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14056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BBFE2-EEFE-FD86-2970-493550B93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9875F2-C82E-88FB-5909-80CDE2E559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E1AE16-2054-60F3-5ABC-16DE70D26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114DB5-6F4A-26E5-A680-1C4584710E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C3BCD9-1026-EB52-B4E1-1BC50F7C2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576654-9205-12E2-6A9C-2FC8F0ADF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867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2B256-279C-2EB0-9A40-EDDD887D9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F6A3F4-793D-1CE4-5766-6F49604D3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3D69E-E9DB-7914-AB16-8BDB7CD0C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61AA2D-A587-6848-C86D-F5AB55FC9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31760B-54DF-D787-D05C-C7889F058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03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2313CA-1740-1FDD-52F4-6DA68174F0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B4436-0E97-0503-969E-16C1F95260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EE01B-5EA1-A523-FD49-D3359789C8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F44EA-393B-9024-F99F-F914F0934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787F4-D605-C999-FCE8-D5292626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68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3598040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2726772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326491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17359096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2820962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353128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0F0FA233-5599-F3D7-9118-CE5CF3BE370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54743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48590717-5722-CCAD-4697-2967F4FF7A7D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3403600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F0D0443-6709-33A4-B6A0-D37825CB40B6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6052456" y="2016031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669110"/>
          </a:xfrm>
        </p:spPr>
        <p:txBody>
          <a:bodyPr/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BA950C04-0E32-354E-5C3E-2056757025F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4" name="Title Placeholder 8">
            <a:extLst>
              <a:ext uri="{FF2B5EF4-FFF2-40B4-BE49-F238E27FC236}">
                <a16:creationId xmlns:a16="http://schemas.microsoft.com/office/drawing/2014/main" id="{6D8674B9-4D0F-B6E1-0650-F9E477CA4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3326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8F444E-C254-16A6-0D65-0BE25648028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85800" y="1065905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D976DD3-2320-5ED7-2F9F-C26A265738CB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3216091" y="2023970"/>
            <a:ext cx="6528546" cy="449262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 algn="ctr">
              <a:buNone/>
              <a:defRPr sz="4000"/>
            </a:lvl2pPr>
          </a:lstStyle>
          <a:p>
            <a:pPr marL="0" indent="0" algn="ctr">
              <a:buNone/>
            </a:pPr>
            <a:r>
              <a:rPr lang="en-US" sz="4000" b="1" dirty="0">
                <a:effectLst/>
                <a:latin typeface="Arial" panose="020B0604020202020204" pitchFamily="34" charset="0"/>
              </a:rPr>
              <a:t>At the Ranch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91F105-CA9B-7213-F070-F785D30DF0D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16090" y="2473232"/>
            <a:ext cx="6528546" cy="288955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pPr lvl="0"/>
            <a:r>
              <a:rPr lang="en-US" dirty="0"/>
              <a:t>Part #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3B84EA3-DE13-F454-87B2-4C53DC69E57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216091" y="2824906"/>
            <a:ext cx="6528547" cy="1182314"/>
          </a:xfrm>
        </p:spPr>
        <p:txBody>
          <a:bodyPr lIns="0" rIns="0">
            <a:noAutofit/>
          </a:bodyPr>
          <a:lstStyle>
            <a:lvl1pPr>
              <a:buAutoNum type="alphaUcPeriod"/>
              <a:defRPr/>
            </a:lvl1pPr>
            <a:lvl2pPr marL="0" indent="0">
              <a:lnSpc>
                <a:spcPts val="2000"/>
              </a:lnSpc>
              <a:spcBef>
                <a:spcPts val="0"/>
              </a:spcBef>
              <a:buNone/>
              <a:defRPr sz="1600"/>
            </a:lvl2pPr>
          </a:lstStyle>
          <a:p>
            <a:pPr lvl="1"/>
            <a:r>
              <a:rPr lang="en-US" dirty="0"/>
              <a:t>Teacher Reads You could take a class field trip to many different places. You might visit a ranch, which is a large farm where animals are raised. Farm animals are fed grain, which are seeds, and hay, a kind of grass. Let’s learn what it would be like to visit a ranch.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9B8F6FB-4ADC-1239-0D59-48E32EE698FA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3216090" y="4034115"/>
            <a:ext cx="6528547" cy="2304288"/>
          </a:xfrm>
        </p:spPr>
        <p:txBody>
          <a:bodyPr lIns="0" tIns="0" rIns="0">
            <a:noAutofit/>
          </a:bodyPr>
          <a:lstStyle>
            <a:lvl1pPr>
              <a:buAutoNum type="alphaUcPeriod"/>
              <a:defRPr/>
            </a:lvl1pPr>
            <a:lvl2pPr marL="0" indent="457200">
              <a:lnSpc>
                <a:spcPts val="2600"/>
              </a:lnSpc>
              <a:spcBef>
                <a:spcPts val="0"/>
              </a:spcBef>
              <a:buNone/>
              <a:defRPr sz="1800"/>
            </a:lvl2pPr>
          </a:lstStyle>
          <a:p>
            <a:pPr lvl="1"/>
            <a:r>
              <a:rPr lang="en-US" dirty="0"/>
              <a:t>“Mom, this is the day my class will visit Bay</a:t>
            </a:r>
            <a:br>
              <a:rPr lang="en-US" dirty="0"/>
            </a:br>
            <a:r>
              <a:rPr lang="en-US" dirty="0"/>
              <a:t>Ranch,” Fay said. “Mr. Ross said that we will see </a:t>
            </a:r>
            <a:br>
              <a:rPr lang="en-US" dirty="0"/>
            </a:br>
            <a:r>
              <a:rPr lang="en-US" dirty="0"/>
              <a:t>grain and hay. We may get to see pigs. After we see </a:t>
            </a:r>
            <a:br>
              <a:rPr lang="en-US" dirty="0"/>
            </a:br>
            <a:r>
              <a:rPr lang="en-US" dirty="0"/>
              <a:t>the ranch, we will stay and have a picnic lunch. The</a:t>
            </a:r>
            <a:br>
              <a:rPr lang="en-US" dirty="0"/>
            </a:br>
            <a:r>
              <a:rPr lang="en-US" dirty="0"/>
              <a:t>bus will bring us back at 3:00.”</a:t>
            </a:r>
          </a:p>
          <a:p>
            <a:pPr lvl="1"/>
            <a:r>
              <a:rPr lang="en-US" dirty="0"/>
              <a:t>“Have fun at the ranch, Fay,” Mom said. “I will see you</a:t>
            </a:r>
            <a:br>
              <a:rPr lang="en-US" dirty="0"/>
            </a:br>
            <a:r>
              <a:rPr lang="en-US" dirty="0"/>
              <a:t>when you get back.”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3E76E84B-865A-DD5E-8379-1689FC78D15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033838"/>
            <a:ext cx="598579" cy="2305050"/>
          </a:xfrm>
        </p:spPr>
        <p:txBody>
          <a:bodyPr lIns="0" tIns="0" rIns="0">
            <a:normAutofit/>
          </a:bodyPr>
          <a:lstStyle>
            <a:lvl1pPr marL="0" indent="0" algn="r">
              <a:lnSpc>
                <a:spcPts val="2600"/>
              </a:lnSpc>
              <a:spcBef>
                <a:spcPts val="0"/>
              </a:spcBef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11</a:t>
            </a:r>
          </a:p>
          <a:p>
            <a:pPr lvl="0"/>
            <a:r>
              <a:rPr lang="en-US" dirty="0"/>
              <a:t>23</a:t>
            </a:r>
          </a:p>
          <a:p>
            <a:pPr lvl="0"/>
            <a:r>
              <a:rPr lang="en-US" dirty="0"/>
              <a:t>36</a:t>
            </a:r>
          </a:p>
          <a:p>
            <a:pPr lvl="0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311C3593-70D1-557A-83FD-4927EE08594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137BFE6B-D8AC-FC4B-9044-03FC5A11F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769519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1C3E57A-4A5C-6BA0-9454-2519D3F5C57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5" name="Title Placeholder 8">
            <a:extLst>
              <a:ext uri="{FF2B5EF4-FFF2-40B4-BE49-F238E27FC236}">
                <a16:creationId xmlns:a16="http://schemas.microsoft.com/office/drawing/2014/main" id="{3E79F2BF-8541-00D1-49E0-B5C8237DC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95547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E429D-C75E-E568-5F34-8F361B601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E3419-7DA6-8D90-C5FC-1D683DC82E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C122EF-F1E8-EAB4-D27E-0337D2718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1FA69-8AE8-A4EA-D3CF-06DE7918D5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F69622-8A64-A669-DABD-7E78279BF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1F01E0-EF8D-AB42-7A1B-8F4E1C7CE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8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0A774-84A6-66A7-FB38-A9B7BFE1C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20F4F-8F64-75B9-DF99-40F957EDF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E048D4-B3D0-0986-895B-3E543FA55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58F529-9E2D-67B3-F58B-87062897C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888347-4E53-CF56-E924-D0642C233A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FF4318-455C-C086-D072-53511E927F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929678-DEB9-11D8-E227-383DF3B27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45E2E5-9AF5-1F84-47F2-28A78DAB1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70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E22BD-2BBC-4652-E176-397D100AB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5B2CD8-129F-83AC-BD54-A76C8647C2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1E129-2666-B288-6912-D32326A3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077BF0-725E-EC5A-DB85-61D64977B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41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1AB76-A962-1C17-BDD4-4A22527A3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CA5F8-EB8E-4ED1-E8A1-FDE5C8D56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DDD106-A64B-FA81-AB4E-A36073E4A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FEE8AF-0CCA-D324-3583-055E65AE8B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12FD8D-07CD-95C9-C125-E29EFBC51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318EDA-CE88-4538-A82C-D9B34908E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55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0ED9ED-A7AE-7A79-DCED-0137C5AD8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073426"/>
            <a:ext cx="10668000" cy="512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A5957-3532-7326-15C2-FC04ACC753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3651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6F2669D9-6DB7-B41C-6C21-AE1CFB75F310}"/>
              </a:ext>
            </a:extLst>
          </p:cNvPr>
          <p:cNvSpPr txBox="1"/>
          <p:nvPr userDrawn="1"/>
        </p:nvSpPr>
        <p:spPr>
          <a:xfrm>
            <a:off x="685800" y="6477002"/>
            <a:ext cx="4358487" cy="2286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indent="12700">
              <a:defRPr lang="en-US"/>
            </a:pPr>
            <a:r>
              <a:rPr sz="1200" dirty="0">
                <a:latin typeface="Arial Regular" charset="77"/>
                <a:ea typeface="Arial Regular" charset="77"/>
                <a:cs typeface="Arial Regular" charset="77"/>
              </a:rPr>
              <a:t>©Curriculum Associates, LLC Copying is not permitted.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9A3B283-2822-6C88-4F59-9A1EFA9CA8E0}"/>
              </a:ext>
            </a:extLst>
          </p:cNvPr>
          <p:cNvCxnSpPr/>
          <p:nvPr userDrawn="1"/>
        </p:nvCxnSpPr>
        <p:spPr>
          <a:xfrm>
            <a:off x="0" y="750128"/>
            <a:ext cx="12192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itle Placeholder 8">
            <a:extLst>
              <a:ext uri="{FF2B5EF4-FFF2-40B4-BE49-F238E27FC236}">
                <a16:creationId xmlns:a16="http://schemas.microsoft.com/office/drawing/2014/main" id="{4E8B2659-D924-F26B-203C-2006E913BE56}"/>
              </a:ext>
            </a:extLst>
          </p:cNvPr>
          <p:cNvSpPr txBox="1">
            <a:spLocks/>
          </p:cNvSpPr>
          <p:nvPr userDrawn="1"/>
        </p:nvSpPr>
        <p:spPr>
          <a:xfrm>
            <a:off x="687600" y="-22032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4 Lesson 11</a:t>
            </a:r>
          </a:p>
        </p:txBody>
      </p:sp>
    </p:spTree>
    <p:extLst>
      <p:ext uri="{BB962C8B-B14F-4D97-AF65-F5344CB8AC3E}">
        <p14:creationId xmlns:p14="http://schemas.microsoft.com/office/powerpoint/2010/main" val="164571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0" r:id="rId2"/>
    <p:sldLayoutId id="2147483661" r:id="rId3"/>
    <p:sldLayoutId id="2147483662" r:id="rId4"/>
    <p:sldLayoutId id="2147483663" r:id="rId5"/>
    <p:sldLayoutId id="2147483652" r:id="rId6"/>
    <p:sldLayoutId id="2147483653" r:id="rId7"/>
    <p:sldLayoutId id="2147483654" r:id="rId8"/>
    <p:sldLayoutId id="2147483656" r:id="rId9"/>
    <p:sldLayoutId id="2147483657" r:id="rId10"/>
    <p:sldLayoutId id="2147483658" r:id="rId11"/>
    <p:sldLayoutId id="2147483659" r:id="rId12"/>
    <p:sldLayoutId id="2147483665" r:id="rId13"/>
    <p:sldLayoutId id="2147483666" r:id="rId14"/>
    <p:sldLayoutId id="2147483670" r:id="rId15"/>
    <p:sldLayoutId id="2147483671" r:id="rId16"/>
    <p:sldLayoutId id="2147483672" r:id="rId1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ts val="3400"/>
        </a:lnSpc>
        <a:spcBef>
          <a:spcPts val="2200"/>
        </a:spcBef>
        <a:buFont typeface="+mj-lt"/>
        <a:buAutoNum type="alphaU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914400" rtl="0" eaLnBrk="1" latinLnBrk="0" hangingPunct="1">
        <a:lnSpc>
          <a:spcPts val="3400"/>
        </a:lnSpc>
        <a:spcBef>
          <a:spcPts val="500"/>
        </a:spcBef>
        <a:buFont typeface="+mj-lt"/>
        <a:buAutoNum type="arabi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Say Sounds (A)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Say Sounds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2"/>
            <a:ext cx="10668000" cy="4149641"/>
          </a:xfrm>
        </p:spPr>
        <p:txBody>
          <a:bodyPr>
            <a:noAutofit/>
          </a:bodyPr>
          <a:lstStyle/>
          <a:p>
            <a:r>
              <a:rPr lang="en-US" b="1" dirty="0"/>
              <a:t>Letter/Sound Associations </a:t>
            </a:r>
            <a:r>
              <a:rPr lang="en-US" dirty="0"/>
              <a:t>Look at the letters. Say the sounds.</a:t>
            </a:r>
          </a:p>
          <a:p>
            <a:pPr lvl="1" defTabSz="457200"/>
            <a:r>
              <a:rPr lang="pt-BR" dirty="0"/>
              <a:t>ew		oo		ay		oy</a:t>
            </a:r>
          </a:p>
          <a:p>
            <a:pPr lvl="1" defTabSz="457200"/>
            <a:r>
              <a:rPr lang="pt-BR" dirty="0"/>
              <a:t>ow		ea		ew		igh</a:t>
            </a:r>
          </a:p>
          <a:p>
            <a:pPr lvl="1" defTabSz="457200"/>
            <a:r>
              <a:rPr lang="pt-BR" dirty="0"/>
              <a:t>oi		ew		au		oa</a:t>
            </a:r>
          </a:p>
          <a:p>
            <a:pPr lvl="1" defTabSz="457200"/>
            <a:r>
              <a:rPr lang="pt-BR" dirty="0"/>
              <a:t>aw		ai		ee		ew</a:t>
            </a:r>
          </a:p>
        </p:txBody>
      </p:sp>
    </p:spTree>
    <p:extLst>
      <p:ext uri="{BB962C8B-B14F-4D97-AF65-F5344CB8AC3E}">
        <p14:creationId xmlns:p14="http://schemas.microsoft.com/office/powerpoint/2010/main" val="3780168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1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10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is the setting in this part of the story?</a:t>
            </a:r>
          </a:p>
          <a:p>
            <a:pPr marL="0" indent="0">
              <a:buNone/>
            </a:pPr>
            <a:r>
              <a:rPr lang="en-US" dirty="0"/>
              <a:t>	 The setting in this part of the story is ________________.</a:t>
            </a:r>
          </a:p>
          <a:p>
            <a:pPr marL="0" indent="0">
              <a:buNone/>
            </a:pPr>
            <a:r>
              <a:rPr lang="en-US" b="1" dirty="0"/>
              <a:t>What was </a:t>
            </a:r>
            <a:r>
              <a:rPr lang="en-US" b="1" dirty="0" err="1"/>
              <a:t>Reema’s</a:t>
            </a:r>
            <a:r>
              <a:rPr lang="en-US" b="1" dirty="0"/>
              <a:t> problem?</a:t>
            </a:r>
          </a:p>
          <a:p>
            <a:pPr marL="0" indent="0">
              <a:buNone/>
            </a:pPr>
            <a:r>
              <a:rPr lang="en-US" dirty="0"/>
              <a:t>	 </a:t>
            </a:r>
            <a:r>
              <a:rPr lang="en-US" dirty="0" err="1"/>
              <a:t>Reema’s</a:t>
            </a:r>
            <a:r>
              <a:rPr lang="en-US" dirty="0"/>
              <a:t> problem was ________________.</a:t>
            </a:r>
          </a:p>
          <a:p>
            <a:pPr marL="0" indent="0">
              <a:buNone/>
            </a:pPr>
            <a:r>
              <a:rPr lang="en-US" b="1" dirty="0"/>
              <a:t>How did </a:t>
            </a:r>
            <a:r>
              <a:rPr lang="en-US" b="1" dirty="0" err="1"/>
              <a:t>Reema’s</a:t>
            </a:r>
            <a:r>
              <a:rPr lang="en-US" b="1" dirty="0"/>
              <a:t> mom help with her problem?</a:t>
            </a:r>
          </a:p>
          <a:p>
            <a:pPr marL="0" indent="0">
              <a:buNone/>
            </a:pPr>
            <a:r>
              <a:rPr lang="en-US" dirty="0"/>
              <a:t>	 </a:t>
            </a:r>
            <a:r>
              <a:rPr lang="en-US" dirty="0" err="1"/>
              <a:t>Reema’s</a:t>
            </a:r>
            <a:r>
              <a:rPr lang="en-US" dirty="0"/>
              <a:t> mom helped with her problem by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2840195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2)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195704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2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483769"/>
            <a:ext cx="6871807" cy="787483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 Watching the news gave </a:t>
            </a:r>
            <a:r>
              <a:rPr lang="en-US" sz="1600" dirty="0" err="1"/>
              <a:t>Reema</a:t>
            </a:r>
            <a:r>
              <a:rPr lang="en-US" sz="1600" dirty="0"/>
              <a:t> an idea. Read on to find </a:t>
            </a:r>
            <a:br>
              <a:rPr lang="en-US" sz="1600" dirty="0"/>
            </a:br>
            <a:r>
              <a:rPr lang="en-US" sz="1600" dirty="0"/>
              <a:t>out what she tells her friends about it.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177590"/>
            <a:ext cx="6528547" cy="4063552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On Thursday, </a:t>
            </a:r>
            <a:r>
              <a:rPr lang="en-US" sz="1800" dirty="0" err="1"/>
              <a:t>Reema</a:t>
            </a:r>
            <a:r>
              <a:rPr lang="en-US" sz="1800" dirty="0"/>
              <a:t> joined Carla and Lewis on the </a:t>
            </a:r>
            <a:br>
              <a:rPr lang="en-US" sz="1800" dirty="0"/>
            </a:br>
            <a:r>
              <a:rPr lang="en-US" sz="1800" dirty="0"/>
              <a:t>steps of the school. They each had a news report to turn </a:t>
            </a:r>
            <a:br>
              <a:rPr lang="en-US" sz="1800" dirty="0"/>
            </a:br>
            <a:r>
              <a:rPr lang="en-US" sz="1800" dirty="0"/>
              <a:t>in to Ms. Sanchez. “It’s about time,” Carla said to </a:t>
            </a:r>
            <a:r>
              <a:rPr lang="en-US" sz="1800" dirty="0" err="1"/>
              <a:t>Reema</a:t>
            </a:r>
            <a:r>
              <a:rPr lang="en-US" sz="1800" dirty="0"/>
              <a:t>. </a:t>
            </a:r>
            <a:br>
              <a:rPr lang="en-US" sz="1800" dirty="0"/>
            </a:br>
            <a:r>
              <a:rPr lang="en-US" sz="1800" dirty="0"/>
              <a:t>“I see you have your news report. What’s it about?” </a:t>
            </a:r>
            <a:br>
              <a:rPr lang="en-US" sz="1800" dirty="0"/>
            </a:br>
            <a:r>
              <a:rPr lang="en-US" sz="1800" dirty="0"/>
              <a:t>she asked brightly.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“You will have to wait and see,” </a:t>
            </a:r>
            <a:r>
              <a:rPr lang="en-US" sz="1800" dirty="0" err="1"/>
              <a:t>Reema</a:t>
            </a:r>
            <a:r>
              <a:rPr lang="en-US" sz="1800" dirty="0"/>
              <a:t> said. “I admit </a:t>
            </a:r>
            <a:br>
              <a:rPr lang="en-US" sz="1800" dirty="0"/>
            </a:br>
            <a:r>
              <a:rPr lang="en-US" sz="1800" dirty="0"/>
              <a:t>that’s a sneaky thing to say, but I intend to keep it to myself,” </a:t>
            </a:r>
            <a:br>
              <a:rPr lang="en-US" sz="1800" dirty="0"/>
            </a:br>
            <a:r>
              <a:rPr lang="en-US" sz="1800" dirty="0"/>
              <a:t>she said with a grin. “Ms. Sanchez said she would read </a:t>
            </a:r>
            <a:br>
              <a:rPr lang="en-US" sz="1800" dirty="0"/>
            </a:br>
            <a:r>
              <a:rPr lang="en-US" sz="1800" dirty="0"/>
              <a:t>them all in class. You will have to wait until then.”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Carla and Lewis looked at each other and smiled. “OK, </a:t>
            </a:r>
            <a:br>
              <a:rPr lang="en-US" sz="1800" dirty="0"/>
            </a:br>
            <a:r>
              <a:rPr lang="en-US" sz="1800" dirty="0" err="1"/>
              <a:t>Reema</a:t>
            </a:r>
            <a:r>
              <a:rPr lang="en-US" sz="1800" dirty="0"/>
              <a:t>,” Carla said. “Have it your way. We will all wait until </a:t>
            </a:r>
            <a:br>
              <a:rPr lang="en-US" sz="1800" dirty="0"/>
            </a:br>
            <a:r>
              <a:rPr lang="en-US" sz="1800" dirty="0"/>
              <a:t>Ms. Sanchez reads them. Let’s go—class is about to start.”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208689"/>
            <a:ext cx="598579" cy="3959881"/>
          </a:xfrm>
        </p:spPr>
        <p:txBody>
          <a:bodyPr>
            <a:noAutofit/>
          </a:bodyPr>
          <a:lstStyle/>
          <a:p>
            <a:r>
              <a:rPr lang="en-US" dirty="0"/>
              <a:t>121</a:t>
            </a:r>
          </a:p>
          <a:p>
            <a:r>
              <a:rPr lang="en-US" dirty="0"/>
              <a:t>130</a:t>
            </a:r>
          </a:p>
          <a:p>
            <a:r>
              <a:rPr lang="en-US" dirty="0"/>
              <a:t>142</a:t>
            </a:r>
          </a:p>
          <a:p>
            <a:r>
              <a:rPr lang="en-US" dirty="0"/>
              <a:t>153</a:t>
            </a:r>
          </a:p>
          <a:p>
            <a:r>
              <a:rPr lang="en-US" dirty="0"/>
              <a:t>163</a:t>
            </a:r>
          </a:p>
          <a:p>
            <a:r>
              <a:rPr lang="en-US" dirty="0"/>
              <a:t>166</a:t>
            </a:r>
          </a:p>
          <a:p>
            <a:r>
              <a:rPr lang="en-US" dirty="0"/>
              <a:t>177</a:t>
            </a:r>
          </a:p>
          <a:p>
            <a:r>
              <a:rPr lang="en-US" dirty="0"/>
              <a:t>191</a:t>
            </a:r>
          </a:p>
          <a:p>
            <a:r>
              <a:rPr lang="en-US" dirty="0"/>
              <a:t>202</a:t>
            </a:r>
          </a:p>
          <a:p>
            <a:r>
              <a:rPr lang="en-IN" dirty="0"/>
              <a:t>213</a:t>
            </a:r>
          </a:p>
          <a:p>
            <a:r>
              <a:rPr lang="en-IN" dirty="0"/>
              <a:t>223</a:t>
            </a:r>
          </a:p>
          <a:p>
            <a:r>
              <a:rPr lang="en-IN" dirty="0"/>
              <a:t>235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58035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2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12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did </a:t>
            </a:r>
            <a:r>
              <a:rPr lang="en-US" b="1" dirty="0" err="1"/>
              <a:t>Reema</a:t>
            </a:r>
            <a:r>
              <a:rPr lang="en-US" b="1" dirty="0"/>
              <a:t>, Carla, and Lewis each have for Ms. Sanchez?</a:t>
            </a:r>
          </a:p>
          <a:p>
            <a:pPr marL="0" indent="0">
              <a:buNone/>
            </a:pPr>
            <a:r>
              <a:rPr lang="en-US" dirty="0"/>
              <a:t>	 </a:t>
            </a:r>
            <a:r>
              <a:rPr lang="en-US" dirty="0" err="1"/>
              <a:t>Reema</a:t>
            </a:r>
            <a:r>
              <a:rPr lang="en-US" dirty="0"/>
              <a:t>, Carla, and Lewis each had ________________.</a:t>
            </a:r>
          </a:p>
          <a:p>
            <a:pPr marL="0" indent="0">
              <a:buNone/>
            </a:pPr>
            <a:r>
              <a:rPr lang="en-US" b="1" dirty="0"/>
              <a:t>Why did </a:t>
            </a:r>
            <a:r>
              <a:rPr lang="en-US" b="1" dirty="0" err="1"/>
              <a:t>Reema</a:t>
            </a:r>
            <a:r>
              <a:rPr lang="en-US" b="1" dirty="0"/>
              <a:t> not tell Carla and Lewis her topic?</a:t>
            </a:r>
          </a:p>
          <a:p>
            <a:pPr marL="0" indent="0">
              <a:buNone/>
            </a:pPr>
            <a:r>
              <a:rPr lang="en-US" dirty="0"/>
              <a:t>	 </a:t>
            </a:r>
            <a:r>
              <a:rPr lang="en-US" dirty="0" err="1"/>
              <a:t>Reema</a:t>
            </a:r>
            <a:r>
              <a:rPr lang="en-US" dirty="0"/>
              <a:t> did not tell Carla and Lewis her topic because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5050297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3)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026711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3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314777"/>
            <a:ext cx="6842309" cy="573017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 Keep reading to find out what happens after all the </a:t>
            </a:r>
            <a:br>
              <a:rPr lang="en-US" sz="1600" dirty="0"/>
            </a:br>
            <a:r>
              <a:rPr lang="en-US" sz="1600" dirty="0"/>
              <a:t>stories are read.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029879"/>
            <a:ext cx="6528547" cy="3957968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“Well, class, the time has now come to read the reports. </a:t>
            </a:r>
            <a:br>
              <a:rPr lang="en-US" sz="1800" dirty="0"/>
            </a:br>
            <a:r>
              <a:rPr lang="en-US" sz="1800" dirty="0"/>
              <a:t>After I read them all to you, I will ask you to vote for the top </a:t>
            </a:r>
            <a:br>
              <a:rPr lang="en-US" sz="1800" dirty="0"/>
            </a:br>
            <a:r>
              <a:rPr lang="en-US" sz="1800" dirty="0"/>
              <a:t>three. That will help me choose the new school reporters. </a:t>
            </a:r>
            <a:br>
              <a:rPr lang="en-US" sz="1800" dirty="0"/>
            </a:br>
            <a:r>
              <a:rPr lang="en-US" sz="1800" dirty="0"/>
              <a:t>As I read, think about the important points that each report </a:t>
            </a:r>
            <a:br>
              <a:rPr lang="en-US" sz="1800" dirty="0"/>
            </a:br>
            <a:r>
              <a:rPr lang="en-US" sz="1800" dirty="0"/>
              <a:t>should mention: who, what, where, when, and why.” Then </a:t>
            </a:r>
            <a:br>
              <a:rPr lang="en-US" sz="1800" dirty="0"/>
            </a:br>
            <a:r>
              <a:rPr lang="en-US" sz="1800" dirty="0"/>
              <a:t>Ms. Sanchez started to read the reports.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Carla’s was about the food served at school. The paper </a:t>
            </a:r>
            <a:br>
              <a:rPr lang="en-US" sz="1800" dirty="0"/>
            </a:br>
            <a:r>
              <a:rPr lang="en-US" sz="1800" dirty="0"/>
              <a:t>Lewis turned in was about the school play. Another paper </a:t>
            </a:r>
            <a:br>
              <a:rPr lang="en-US" sz="1800" dirty="0"/>
            </a:br>
            <a:r>
              <a:rPr lang="en-US" sz="1800" dirty="0"/>
              <a:t>was about the new </a:t>
            </a:r>
            <a:r>
              <a:rPr lang="en-US" sz="1800" b="1" dirty="0"/>
              <a:t>fire station</a:t>
            </a:r>
            <a:r>
              <a:rPr lang="en-US" sz="1800" dirty="0"/>
              <a:t> down the street. One paper </a:t>
            </a:r>
            <a:br>
              <a:rPr lang="en-US" sz="1800" dirty="0"/>
            </a:br>
            <a:r>
              <a:rPr lang="en-US" sz="1800" dirty="0"/>
              <a:t>was on the art show in the park.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023293"/>
            <a:ext cx="598579" cy="4053044"/>
          </a:xfrm>
        </p:spPr>
        <p:txBody>
          <a:bodyPr>
            <a:noAutofit/>
          </a:bodyPr>
          <a:lstStyle/>
          <a:p>
            <a:r>
              <a:rPr lang="en-US" dirty="0"/>
              <a:t>246</a:t>
            </a:r>
          </a:p>
          <a:p>
            <a:r>
              <a:rPr lang="en-US" dirty="0"/>
              <a:t>257</a:t>
            </a:r>
          </a:p>
          <a:p>
            <a:r>
              <a:rPr lang="en-US" dirty="0"/>
              <a:t>273</a:t>
            </a:r>
          </a:p>
          <a:p>
            <a:r>
              <a:rPr lang="en-US" dirty="0"/>
              <a:t>283</a:t>
            </a:r>
          </a:p>
          <a:p>
            <a:r>
              <a:rPr lang="en-US" dirty="0"/>
              <a:t>294</a:t>
            </a:r>
          </a:p>
          <a:p>
            <a:r>
              <a:rPr lang="en-US" dirty="0"/>
              <a:t>303</a:t>
            </a:r>
          </a:p>
          <a:p>
            <a:r>
              <a:rPr lang="en-US" dirty="0"/>
              <a:t>310</a:t>
            </a:r>
          </a:p>
          <a:p>
            <a:r>
              <a:rPr lang="en-US" dirty="0"/>
              <a:t>320</a:t>
            </a:r>
          </a:p>
          <a:p>
            <a:r>
              <a:rPr lang="en-US" dirty="0"/>
              <a:t>330</a:t>
            </a:r>
          </a:p>
          <a:p>
            <a:r>
              <a:rPr lang="en-US" dirty="0"/>
              <a:t>341</a:t>
            </a:r>
          </a:p>
        </p:txBody>
      </p:sp>
    </p:spTree>
    <p:extLst>
      <p:ext uri="{BB962C8B-B14F-4D97-AF65-F5344CB8AC3E}">
        <p14:creationId xmlns:p14="http://schemas.microsoft.com/office/powerpoint/2010/main" val="37167579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3)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036550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3 continued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475288"/>
            <a:ext cx="6528547" cy="2988567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At last, Ms. Sanchez got to </a:t>
            </a:r>
            <a:r>
              <a:rPr lang="en-US" sz="1800" dirty="0" err="1"/>
              <a:t>Reema’s</a:t>
            </a:r>
            <a:r>
              <a:rPr lang="en-US" sz="1800" dirty="0"/>
              <a:t> report. It was about </a:t>
            </a:r>
            <a:br>
              <a:rPr lang="en-US" sz="1800" dirty="0"/>
            </a:br>
            <a:r>
              <a:rPr lang="en-US" sz="1800" dirty="0"/>
              <a:t>the seaplane crash. The crew of the boat that had towed the </a:t>
            </a:r>
            <a:br>
              <a:rPr lang="en-US" sz="1800" dirty="0"/>
            </a:br>
            <a:r>
              <a:rPr lang="en-US" sz="1800" dirty="0"/>
              <a:t>plane to shore had given </a:t>
            </a:r>
            <a:r>
              <a:rPr lang="en-US" sz="1800" dirty="0" err="1"/>
              <a:t>Reema</a:t>
            </a:r>
            <a:r>
              <a:rPr lang="en-US" sz="1800" dirty="0"/>
              <a:t> the facts. When Ms. Sanchez </a:t>
            </a:r>
            <a:br>
              <a:rPr lang="en-US" sz="1800" dirty="0"/>
            </a:br>
            <a:r>
              <a:rPr lang="en-US" sz="1800" dirty="0"/>
              <a:t>came to the end of </a:t>
            </a:r>
            <a:r>
              <a:rPr lang="en-US" sz="1800" dirty="0" err="1"/>
              <a:t>Reema’s</a:t>
            </a:r>
            <a:r>
              <a:rPr lang="en-US" sz="1800" dirty="0"/>
              <a:t> report, all of her classmates </a:t>
            </a:r>
            <a:br>
              <a:rPr lang="en-US" sz="1800" dirty="0"/>
            </a:br>
            <a:r>
              <a:rPr lang="en-US" sz="1800" dirty="0"/>
              <a:t>clapped and smiled at her. After the class voted, </a:t>
            </a:r>
            <a:r>
              <a:rPr lang="en-US" sz="1800" dirty="0" err="1"/>
              <a:t>Reema</a:t>
            </a:r>
            <a:r>
              <a:rPr lang="en-US" sz="1800" dirty="0"/>
              <a:t> was </a:t>
            </a:r>
            <a:br>
              <a:rPr lang="en-US" sz="1800" dirty="0"/>
            </a:br>
            <a:r>
              <a:rPr lang="en-US" sz="1800" dirty="0"/>
              <a:t>one of the new reporters.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1506388"/>
            <a:ext cx="598579" cy="2800152"/>
          </a:xfrm>
        </p:spPr>
        <p:txBody>
          <a:bodyPr>
            <a:noAutofit/>
          </a:bodyPr>
          <a:lstStyle/>
          <a:p>
            <a:r>
              <a:rPr lang="en-US" dirty="0"/>
              <a:t>349</a:t>
            </a:r>
          </a:p>
          <a:p>
            <a:r>
              <a:rPr lang="en-US" dirty="0"/>
              <a:t>360</a:t>
            </a:r>
          </a:p>
          <a:p>
            <a:r>
              <a:rPr lang="en-US" dirty="0"/>
              <a:t>372</a:t>
            </a:r>
          </a:p>
          <a:p>
            <a:r>
              <a:rPr lang="en-US" dirty="0"/>
              <a:t>383</a:t>
            </a:r>
          </a:p>
          <a:p>
            <a:r>
              <a:rPr lang="en-US" dirty="0"/>
              <a:t>394</a:t>
            </a:r>
          </a:p>
          <a:p>
            <a:r>
              <a:rPr lang="en-US" dirty="0"/>
              <a:t>405</a:t>
            </a:r>
          </a:p>
          <a:p>
            <a:r>
              <a:rPr lang="en-US" dirty="0"/>
              <a:t>410</a:t>
            </a:r>
          </a:p>
        </p:txBody>
      </p:sp>
    </p:spTree>
    <p:extLst>
      <p:ext uri="{BB962C8B-B14F-4D97-AF65-F5344CB8AC3E}">
        <p14:creationId xmlns:p14="http://schemas.microsoft.com/office/powerpoint/2010/main" val="33865991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3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15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did Ms. Sanchez do with all the reports she got?</a:t>
            </a:r>
          </a:p>
          <a:p>
            <a:pPr marL="0" indent="0">
              <a:buNone/>
            </a:pPr>
            <a:r>
              <a:rPr lang="en-US" dirty="0"/>
              <a:t>	 Ms. Sanchez ________________.</a:t>
            </a:r>
          </a:p>
          <a:p>
            <a:pPr marL="0" indent="0">
              <a:buNone/>
            </a:pPr>
            <a:r>
              <a:rPr lang="en-US" b="1" dirty="0"/>
              <a:t>What was </a:t>
            </a:r>
            <a:r>
              <a:rPr lang="en-US" b="1" dirty="0" err="1"/>
              <a:t>Reema’s</a:t>
            </a:r>
            <a:r>
              <a:rPr lang="en-US" b="1" dirty="0"/>
              <a:t> news report about?</a:t>
            </a:r>
          </a:p>
          <a:p>
            <a:pPr marL="0" indent="0">
              <a:buNone/>
            </a:pPr>
            <a:r>
              <a:rPr lang="en-US" dirty="0"/>
              <a:t>	 </a:t>
            </a:r>
            <a:r>
              <a:rPr lang="en-US" dirty="0" err="1"/>
              <a:t>Reema’s</a:t>
            </a:r>
            <a:r>
              <a:rPr lang="en-US" dirty="0"/>
              <a:t> news report was about ________________.</a:t>
            </a:r>
          </a:p>
          <a:p>
            <a:pPr marL="0" indent="0">
              <a:buNone/>
            </a:pPr>
            <a:r>
              <a:rPr lang="en-US" b="1" dirty="0"/>
              <a:t>What happened at the end of the story?</a:t>
            </a:r>
          </a:p>
          <a:p>
            <a:pPr marL="0" indent="0">
              <a:buNone/>
            </a:pPr>
            <a:r>
              <a:rPr lang="en-US" dirty="0"/>
              <a:t>	 At the end of the story,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2096296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74DEB105-4F56-5710-1635-7604A4E3517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lnSpc>
                <a:spcPts val="2100"/>
              </a:lnSpc>
              <a:spcBef>
                <a:spcPts val="0"/>
              </a:spcBef>
              <a:buFont typeface="+mj-lt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914400" indent="-4572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AutoNum type="arabi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dirty="0"/>
              <a:t>Picture Match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16</a:t>
            </a:fld>
            <a:endParaRPr lang="en-US"/>
          </a:p>
        </p:txBody>
      </p:sp>
      <p:pic>
        <p:nvPicPr>
          <p:cNvPr id="11" name="Picture 2" descr="A teacher standing at the front of a class of students sitting in their desks.&#10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163" y="2773894"/>
            <a:ext cx="2619375" cy="2628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FC6B19D1-AEA1-63A6-6632-D73C1D5B4D57}"/>
              </a:ext>
            </a:extLst>
          </p:cNvPr>
          <p:cNvSpPr txBox="1"/>
          <p:nvPr/>
        </p:nvSpPr>
        <p:spPr>
          <a:xfrm>
            <a:off x="566652" y="5553765"/>
            <a:ext cx="318135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4" name="Picture 3" descr="A girl and a woman sitting in chairs in the living room. The girl is pointing at the TV. &#10;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6118" y="2764369"/>
            <a:ext cx="2619375" cy="2628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24935AB3-1300-5B2E-26AD-D9BF5C3BF37B}"/>
              </a:ext>
            </a:extLst>
          </p:cNvPr>
          <p:cNvSpPr txBox="1"/>
          <p:nvPr/>
        </p:nvSpPr>
        <p:spPr>
          <a:xfrm>
            <a:off x="4119714" y="5548593"/>
            <a:ext cx="306520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6" name="Picture 4" descr="Three students outside of school talking.&#10;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8324" y="2764369"/>
            <a:ext cx="2628900" cy="2619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F7827D7F-6DEE-C6CA-29AA-D67FEA9DCF28}"/>
              </a:ext>
            </a:extLst>
          </p:cNvPr>
          <p:cNvSpPr txBox="1"/>
          <p:nvPr/>
        </p:nvSpPr>
        <p:spPr>
          <a:xfrm>
            <a:off x="7535333" y="5544116"/>
            <a:ext cx="31623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</p:spTree>
    <p:extLst>
      <p:ext uri="{BB962C8B-B14F-4D97-AF65-F5344CB8AC3E}">
        <p14:creationId xmlns:p14="http://schemas.microsoft.com/office/powerpoint/2010/main" val="22229250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6" y="1180953"/>
            <a:ext cx="3017520" cy="430887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3" y="1180953"/>
            <a:ext cx="3017523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Practice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8" y="1789805"/>
            <a:ext cx="10191751" cy="10127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1"/>
            </a:pPr>
            <a:r>
              <a:rPr lang="en-US" b="1" dirty="0"/>
              <a:t>Text Comprehension </a:t>
            </a:r>
            <a:r>
              <a:rPr lang="en-US" dirty="0"/>
              <a:t>Read each question. Think of the answer or look back </a:t>
            </a:r>
            <a:br>
              <a:rPr lang="en-US" dirty="0"/>
            </a:br>
            <a:r>
              <a:rPr lang="en-US" dirty="0"/>
              <a:t>at the text. Fill in the blank. Be sure the sentence makes sense.</a:t>
            </a:r>
          </a:p>
        </p:txBody>
      </p:sp>
      <p:sp>
        <p:nvSpPr>
          <p:cNvPr id="7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2772000"/>
            <a:ext cx="265392" cy="228785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266616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3008609"/>
            <a:ext cx="10363200" cy="332049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is the setting in this part of the story?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setting in this part of the story is 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2.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was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Reema’s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problem?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Reema’s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problem was _________________________________________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 ___________________________________________________________.</a:t>
            </a:r>
          </a:p>
          <a:p>
            <a:pPr marL="0" lvl="1">
              <a:lnSpc>
                <a:spcPct val="150000"/>
              </a:lnSpc>
            </a:pP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82471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1 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977309"/>
            <a:ext cx="10363200" cy="4570236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3. HOW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Reema’s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mom help with her problem?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Reema’s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mom helped by 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7393793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4570236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4.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Reema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Carla, and Lewis each have for Ms. Sanchez?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Reema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Carla, and Lewis each had ________________________________.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5. WHY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Reema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not tell Carla and Lewis her topic?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Reema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not tell them her topic because she 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 _____________________________________________________________.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26491265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(B)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2B4D2D30-831D-7DF2-5863-4C4C000048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70309D-44E8-3332-5283-F1CD4E27A03E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09454"/>
            <a:ext cx="10668000" cy="347033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2"/>
            </a:pPr>
            <a:r>
              <a:rPr lang="en-US" b="1" dirty="0"/>
              <a:t>New Words </a:t>
            </a:r>
            <a:r>
              <a:rPr lang="en-US" dirty="0"/>
              <a:t>Say the sound. Sound out the word. Read the word.</a:t>
            </a:r>
          </a:p>
          <a:p>
            <a:pPr lvl="1" defTabSz="457200"/>
            <a:r>
              <a:rPr lang="en-US" dirty="0"/>
              <a:t>ch</a:t>
            </a:r>
            <a:r>
              <a:rPr lang="en-US" u="sng" dirty="0"/>
              <a:t>ew</a:t>
            </a:r>
            <a:r>
              <a:rPr lang="en-US" dirty="0"/>
              <a:t>		p</a:t>
            </a:r>
            <a:r>
              <a:rPr lang="en-US" u="sng" dirty="0"/>
              <a:t>aw</a:t>
            </a:r>
            <a:r>
              <a:rPr lang="en-US" dirty="0"/>
              <a:t>		thr</a:t>
            </a:r>
            <a:r>
              <a:rPr lang="en-US" u="sng" dirty="0"/>
              <a:t>ew</a:t>
            </a:r>
          </a:p>
          <a:p>
            <a:pPr lvl="1" defTabSz="457200"/>
            <a:r>
              <a:rPr lang="en-US" dirty="0"/>
              <a:t>cr</a:t>
            </a:r>
            <a:r>
              <a:rPr lang="en-US" u="sng" dirty="0"/>
              <a:t>ew</a:t>
            </a:r>
            <a:r>
              <a:rPr lang="en-US" dirty="0"/>
              <a:t>		j</a:t>
            </a:r>
            <a:r>
              <a:rPr lang="en-US" u="sng" dirty="0"/>
              <a:t>oi</a:t>
            </a:r>
            <a:r>
              <a:rPr lang="en-US" dirty="0"/>
              <a:t>n			bl</a:t>
            </a:r>
            <a:r>
              <a:rPr lang="en-US" u="sng" dirty="0"/>
              <a:t>ew</a:t>
            </a:r>
          </a:p>
          <a:p>
            <a:pPr lvl="1" defTabSz="457200"/>
            <a:r>
              <a:rPr lang="en-US" dirty="0"/>
              <a:t>grew		brew		shown</a:t>
            </a:r>
          </a:p>
          <a:p>
            <a:pPr lvl="1" defTabSz="457200"/>
            <a:r>
              <a:rPr lang="en-US" dirty="0"/>
              <a:t>joy			crawl		drew</a:t>
            </a:r>
          </a:p>
        </p:txBody>
      </p:sp>
    </p:spTree>
    <p:extLst>
      <p:ext uri="{BB962C8B-B14F-4D97-AF65-F5344CB8AC3E}">
        <p14:creationId xmlns:p14="http://schemas.microsoft.com/office/powerpoint/2010/main" val="29427371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461786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6.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Ms. Sanchez do with the reports she got?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 Ms. Sanchez __________________________________________________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 _____________________________________________________________.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7.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was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Reema’s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news report about?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Reema’s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news report was about ___________________________________.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8.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happened at the end of the story?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 At the end of the story, __________________________________________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  ____________________________________________________________.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20836820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F2AB760C-299D-D57C-B2D5-5E4D1970F2E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065905"/>
            <a:ext cx="10581970" cy="536753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2"/>
            </a:pPr>
            <a:r>
              <a:rPr lang="en-US" b="1" dirty="0"/>
              <a:t>More Practice • Activity 1 </a:t>
            </a:r>
            <a:r>
              <a:rPr lang="en-US" dirty="0"/>
              <a:t>Fill in each blank with the best word.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2000" y="1859627"/>
            <a:ext cx="6622026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Each day the ________________ pups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 bigger and stronger.</a:t>
            </a:r>
            <a:endParaRPr lang="en-US" dirty="0"/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7567375" y="1835801"/>
            <a:ext cx="3179284" cy="82874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newborn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grew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2000" y="3125265"/>
            <a:ext cx="6622026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If you ____________ the beef ____________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slowly, it will taste good.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7567374" y="3101438"/>
            <a:ext cx="3926535" cy="88062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stew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heat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2000" y="4302289"/>
            <a:ext cx="6622026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I could not _______________ the top on the jar of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 nuts.</a:t>
            </a: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7567374" y="4278462"/>
            <a:ext cx="3926535" cy="88062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unscrew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cashew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2000" y="5509901"/>
            <a:ext cx="6622026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The _________ worked hard to fix the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 pipe that burst over the cold weekend.</a:t>
            </a:r>
          </a:p>
        </p:txBody>
      </p:sp>
      <p:sp>
        <p:nvSpPr>
          <p:cNvPr id="15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7567374" y="5486074"/>
            <a:ext cx="3926535" cy="88062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sewer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crew</a:t>
            </a:r>
          </a:p>
        </p:txBody>
      </p:sp>
    </p:spTree>
    <p:extLst>
      <p:ext uri="{BB962C8B-B14F-4D97-AF65-F5344CB8AC3E}">
        <p14:creationId xmlns:p14="http://schemas.microsoft.com/office/powerpoint/2010/main" val="26169133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2DE372A6-BD4D-78DE-5494-41D7731B884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2000" y="1063208"/>
            <a:ext cx="6622026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When I ________________ the ball, </a:t>
            </a:r>
          </a:p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 my dog ran after it with ________________.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7567375" y="1039382"/>
            <a:ext cx="3179284" cy="82874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joy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threw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2000" y="2328846"/>
            <a:ext cx="6622026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6. The wind ______________ the nest from the tree,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so the birds ____________ off to find a new home.</a:t>
            </a:r>
          </a:p>
        </p:txBody>
      </p:sp>
      <p:sp>
        <p:nvSpPr>
          <p:cNvPr id="15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7567374" y="2305019"/>
            <a:ext cx="3926535" cy="88062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flew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blew</a:t>
            </a:r>
          </a:p>
        </p:txBody>
      </p:sp>
    </p:spTree>
    <p:extLst>
      <p:ext uri="{BB962C8B-B14F-4D97-AF65-F5344CB8AC3E}">
        <p14:creationId xmlns:p14="http://schemas.microsoft.com/office/powerpoint/2010/main" val="41997017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294A573A-9609-F41C-3D02-58E9F0ED648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065905"/>
            <a:ext cx="9500191" cy="55113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3"/>
            </a:pPr>
            <a:r>
              <a:rPr lang="en-US" b="1" dirty="0"/>
              <a:t>More Practice • Activity 2 </a:t>
            </a:r>
            <a:r>
              <a:rPr lang="en-US" dirty="0"/>
              <a:t>Fill in each blank with the best word.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543F16B-C36C-6273-8F2D-D630568C0278}"/>
              </a:ext>
            </a:extLst>
          </p:cNvPr>
          <p:cNvSpPr txBox="1"/>
          <p:nvPr/>
        </p:nvSpPr>
        <p:spPr>
          <a:xfrm>
            <a:off x="2455960" y="1669339"/>
            <a:ext cx="5694982" cy="86750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457200">
              <a:lnSpc>
                <a:spcPct val="150000"/>
              </a:lnSpc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intend		invention		depend	sandy</a:t>
            </a:r>
          </a:p>
          <a:p>
            <a:pPr defTabSz="457200">
              <a:lnSpc>
                <a:spcPct val="150000"/>
              </a:lnSpc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noisy		exactly		brightly	slowly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3EFB8B34-B6CD-1B6E-34C2-933FF5C00F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001519" y="1669339"/>
            <a:ext cx="6503383" cy="1124661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45190" y="3281916"/>
            <a:ext cx="9863816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If you ride your bike in a slow way, you ride your bike ________________.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745190" y="3958601"/>
            <a:ext cx="9863816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If there is lots of noise in a room, the room is ________________.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DB64E43-DBDB-8BD9-CAFB-9D0DEAD42D66}"/>
              </a:ext>
            </a:extLst>
          </p:cNvPr>
          <p:cNvSpPr txBox="1"/>
          <p:nvPr/>
        </p:nvSpPr>
        <p:spPr>
          <a:xfrm>
            <a:off x="745190" y="4661365"/>
            <a:ext cx="9863816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If the moon is bright, it shines ________________.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745190" y="5378009"/>
            <a:ext cx="9863816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If you invent something, it is an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254847668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2DE372A6-BD4D-78DE-5494-41D7731B884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45190" y="951671"/>
            <a:ext cx="10375094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If you sit on the beach, you are likely to get ________________.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745190" y="1628356"/>
            <a:ext cx="10375094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6. If you follow each step to make the stew, you will get it ________________ right.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DB64E43-DBDB-8BD9-CAFB-9D0DEAD42D66}"/>
              </a:ext>
            </a:extLst>
          </p:cNvPr>
          <p:cNvSpPr txBox="1"/>
          <p:nvPr/>
        </p:nvSpPr>
        <p:spPr>
          <a:xfrm>
            <a:off x="745190" y="2331120"/>
            <a:ext cx="10375094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7. If you plan to do something, you ________________ to do it.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745190" y="3047764"/>
            <a:ext cx="10375094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8. If people need you very much, they ________________ on you.</a:t>
            </a:r>
          </a:p>
        </p:txBody>
      </p:sp>
    </p:spTree>
    <p:extLst>
      <p:ext uri="{BB962C8B-B14F-4D97-AF65-F5344CB8AC3E}">
        <p14:creationId xmlns:p14="http://schemas.microsoft.com/office/powerpoint/2010/main" val="38839076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C498C97-6632-36ED-B79E-16D28FEA0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(C)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20ECA2-8A52-B700-3E3E-9045E5EF8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365125"/>
            <a:ext cx="2743200" cy="365125"/>
          </a:xfrm>
        </p:spPr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1262B841-BCC5-27FE-F4C2-3B5281AF8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8136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>
              <a:buFont typeface="+mj-lt"/>
              <a:buAutoNum type="alphaUcPeriod" startAt="3"/>
            </a:pPr>
            <a:r>
              <a:rPr lang="en-US" b="1" dirty="0">
                <a:effectLst/>
              </a:rPr>
              <a:t>Word Families</a:t>
            </a:r>
            <a:r>
              <a:rPr lang="en-US" b="1" dirty="0"/>
              <a:t> </a:t>
            </a:r>
            <a:r>
              <a:rPr lang="en-US" dirty="0"/>
              <a:t>Read down. Read rapidly.</a:t>
            </a:r>
            <a:endParaRPr lang="en-US" dirty="0">
              <a:effectLst/>
            </a:endParaRPr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1760B50-4EC1-0552-121A-4A0CC6197E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4743" y="1990580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dew</a:t>
            </a:r>
          </a:p>
          <a:p>
            <a:r>
              <a:rPr lang="en-US" dirty="0"/>
              <a:t>flew</a:t>
            </a:r>
          </a:p>
          <a:p>
            <a:r>
              <a:rPr lang="en-US" dirty="0"/>
              <a:t>chew</a:t>
            </a:r>
          </a:p>
          <a:p>
            <a:r>
              <a:rPr lang="en-US" dirty="0"/>
              <a:t>crew</a:t>
            </a:r>
          </a:p>
          <a:p>
            <a:r>
              <a:rPr lang="en-US" dirty="0"/>
              <a:t>drew</a:t>
            </a:r>
            <a:endParaRPr lang="pl-PL" dirty="0"/>
          </a:p>
        </p:txBody>
      </p:sp>
      <p:sp>
        <p:nvSpPr>
          <p:cNvPr id="35" name="Text Placeholder 26">
            <a:extLst>
              <a:ext uri="{FF2B5EF4-FFF2-40B4-BE49-F238E27FC236}">
                <a16:creationId xmlns:a16="http://schemas.microsoft.com/office/drawing/2014/main" id="{F26E453C-FBE8-821E-A68F-79C89CE9D588}"/>
              </a:ext>
            </a:extLst>
          </p:cNvPr>
          <p:cNvSpPr txBox="1">
            <a:spLocks/>
          </p:cNvSpPr>
          <p:nvPr/>
        </p:nvSpPr>
        <p:spPr>
          <a:xfrm>
            <a:off x="3394527" y="2007564"/>
            <a:ext cx="2126343" cy="2969623"/>
          </a:xfrm>
          <a:prstGeom prst="rect">
            <a:avLst/>
          </a:prstGeom>
        </p:spPr>
        <p:txBody>
          <a:bodyPr vert="horz" wrap="none" lIns="137160" tIns="91440" rIns="137160" bIns="45720" rtlCol="0">
            <a:noAutofit/>
          </a:bodyPr>
          <a:lstStyle>
            <a:lvl1pPr marL="0" indent="0" algn="l" defTabSz="914400" rtl="0" eaLnBrk="1" latinLnBrk="0" hangingPunct="1">
              <a:lnSpc>
                <a:spcPts val="4200"/>
              </a:lnSpc>
              <a:spcBef>
                <a:spcPts val="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new</a:t>
            </a:r>
          </a:p>
          <a:p>
            <a:r>
              <a:rPr lang="en-US" dirty="0"/>
              <a:t>stew</a:t>
            </a:r>
          </a:p>
          <a:p>
            <a:r>
              <a:rPr lang="en-US" dirty="0"/>
              <a:t>blew</a:t>
            </a:r>
          </a:p>
          <a:p>
            <a:r>
              <a:rPr lang="en-US" dirty="0"/>
              <a:t>grew</a:t>
            </a:r>
          </a:p>
          <a:p>
            <a:r>
              <a:rPr lang="en-US" dirty="0"/>
              <a:t>threw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5F00A9C6-ED01-66C5-23EA-7A3FFFEA2E3B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6052456" y="1990579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coil</a:t>
            </a:r>
          </a:p>
          <a:p>
            <a:r>
              <a:rPr lang="en-US" dirty="0"/>
              <a:t>soil</a:t>
            </a:r>
          </a:p>
          <a:p>
            <a:r>
              <a:rPr lang="en-US" dirty="0"/>
              <a:t>boil</a:t>
            </a:r>
          </a:p>
          <a:p>
            <a:r>
              <a:rPr lang="en-US" dirty="0"/>
              <a:t>broil</a:t>
            </a:r>
          </a:p>
          <a:p>
            <a:r>
              <a:rPr lang="en-US" dirty="0"/>
              <a:t>spoil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20EDDB1-7A29-7E1C-11EA-B4E305FF906E}"/>
              </a:ext>
            </a:extLst>
          </p:cNvPr>
          <p:cNvSpPr txBox="1"/>
          <p:nvPr/>
        </p:nvSpPr>
        <p:spPr>
          <a:xfrm>
            <a:off x="8417860" y="3530476"/>
            <a:ext cx="2955366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10 Second Challenge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A7B3B88-7296-5C30-4621-F7A2AD141D2C}"/>
              </a:ext>
            </a:extLst>
          </p:cNvPr>
          <p:cNvSpPr txBox="1"/>
          <p:nvPr/>
        </p:nvSpPr>
        <p:spPr>
          <a:xfrm>
            <a:off x="8417859" y="3942012"/>
            <a:ext cx="2955366" cy="89255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Cold Timing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Practice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Hot Timing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EBAF246-5E98-6FFD-E97E-38462FFFFC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4743" y="1990583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F9A83D5-A653-0990-28D7-53684854CA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03600" y="1990582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C85DA66-176E-8415-DA6F-A563BB20E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52457" y="1990581"/>
            <a:ext cx="2126343" cy="296962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740381BB-ADDA-0105-04C6-942A5228D3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17860" y="3403476"/>
            <a:ext cx="2955366" cy="1556726"/>
          </a:xfrm>
          <a:prstGeom prst="round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0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DA93FA91-A0F9-0D51-1811-BF97C85FEB6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4800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Read Words (D–E)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4"/>
            </a:pPr>
            <a:r>
              <a:rPr lang="en-US" b="1" dirty="0"/>
              <a:t>Multisyllabic Challenge Words </a:t>
            </a:r>
            <a:r>
              <a:rPr lang="en-US" dirty="0"/>
              <a:t>Sound out the syllables. Read the whole word.</a:t>
            </a:r>
          </a:p>
          <a:p>
            <a:pPr lvl="1" defTabSz="457200">
              <a:spcBef>
                <a:spcPts val="0"/>
              </a:spcBef>
            </a:pPr>
            <a:r>
              <a:rPr lang="en-US" dirty="0"/>
              <a:t>sewer		cashew		unscrew		mildew		newborn</a:t>
            </a:r>
          </a:p>
          <a:p>
            <a:pPr lvl="1" defTabSz="482600">
              <a:spcBef>
                <a:spcPts val="2000"/>
              </a:spcBef>
            </a:pPr>
            <a:r>
              <a:rPr lang="en-US" dirty="0"/>
              <a:t>withdrew		crewmate		seaplane		jeweler		authorize</a:t>
            </a:r>
          </a:p>
          <a:p>
            <a:pPr lvl="1" defTabSz="457200">
              <a:spcBef>
                <a:spcPts val="2000"/>
              </a:spcBef>
            </a:pPr>
            <a:endParaRPr lang="en-US" dirty="0"/>
          </a:p>
          <a:p>
            <a:pPr>
              <a:buFont typeface="+mj-lt"/>
              <a:buAutoNum type="alphaUcPeriod" startAt="4"/>
            </a:pPr>
            <a:r>
              <a:rPr lang="en-US" b="1" dirty="0"/>
              <a:t>Prefixes and Suffixes </a:t>
            </a:r>
            <a:r>
              <a:rPr lang="en-US" dirty="0"/>
              <a:t>Say the word. Then say the prefix or suffix.</a:t>
            </a:r>
            <a:br>
              <a:rPr lang="en-US" dirty="0"/>
            </a:br>
            <a:endParaRPr lang="en-US" dirty="0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722120" y="1970807"/>
            <a:ext cx="455202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182084" y="1982724"/>
            <a:ext cx="363143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077210" y="1980639"/>
            <a:ext cx="564519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46499" y="1987488"/>
            <a:ext cx="383211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66640" y="1980639"/>
            <a:ext cx="329403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99218" y="1985900"/>
            <a:ext cx="75073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714489" y="1980639"/>
            <a:ext cx="385963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100453" y="1982725"/>
            <a:ext cx="46747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046276" y="1992491"/>
            <a:ext cx="53831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584584" y="2001282"/>
            <a:ext cx="621645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 1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84019" y="2678606"/>
            <a:ext cx="495757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179778" y="2683400"/>
            <a:ext cx="60914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95699" y="2673746"/>
            <a:ext cx="548383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Freeform 16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244081" y="2680481"/>
            <a:ext cx="647959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2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557379" y="2696871"/>
            <a:ext cx="474619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3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31999" y="2704858"/>
            <a:ext cx="66979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Freeform 1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462074" y="2710408"/>
            <a:ext cx="483325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945399" y="2720682"/>
            <a:ext cx="214454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3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170135" y="2737589"/>
            <a:ext cx="269015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7" name="Freeform 1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976654" y="2717040"/>
            <a:ext cx="318251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8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294907" y="2727314"/>
            <a:ext cx="458693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0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753600" y="2727620"/>
            <a:ext cx="38100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8915179"/>
              </p:ext>
            </p:extLst>
          </p:nvPr>
        </p:nvGraphicFramePr>
        <p:xfrm>
          <a:off x="1275505" y="4199910"/>
          <a:ext cx="8128000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PREFIXES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SUFFIXES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1. </a:t>
                      </a:r>
                      <a:r>
                        <a:rPr lang="en-US" sz="2200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in</a:t>
                      </a:r>
                      <a:r>
                        <a:rPr lang="en-US" sz="2200" u="non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spect    </a:t>
                      </a:r>
                      <a:r>
                        <a:rPr lang="en-US" sz="2200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ex</a:t>
                      </a:r>
                      <a:r>
                        <a:rPr lang="en-US" sz="2200" u="non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pand</a:t>
                      </a:r>
                      <a:endParaRPr lang="en-IN" sz="2200" u="non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bad</a:t>
                      </a:r>
                      <a:r>
                        <a:rPr lang="en-US" sz="2200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ly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    win</a:t>
                      </a:r>
                      <a:r>
                        <a:rPr lang="en-US" sz="2200" u="non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r>
                        <a:rPr lang="en-US" sz="2200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y</a:t>
                      </a:r>
                      <a:endParaRPr lang="en-IN" sz="2200" u="sng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2. de-    be-    pre-    re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tion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    -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sion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    -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ful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    -able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5" name="Rectangle 34">
            <a:extLst>
              <a:ext uri="{FF2B5EF4-FFF2-40B4-BE49-F238E27FC236}">
                <a16:creationId xmlns:a16="http://schemas.microsoft.com/office/drawing/2014/main" id="{EFBF3164-152B-FE34-B164-815AA5BCD0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19198" y="5622943"/>
            <a:ext cx="9075176" cy="79752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25C3EF2E-7D18-31E4-D215-55FA35CAEDCE}"/>
              </a:ext>
            </a:extLst>
          </p:cNvPr>
          <p:cNvSpPr txBox="1"/>
          <p:nvPr/>
        </p:nvSpPr>
        <p:spPr>
          <a:xfrm>
            <a:off x="1384299" y="5707348"/>
            <a:ext cx="8910075" cy="634459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Expert Tip: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The prefix </a:t>
            </a:r>
            <a:r>
              <a:rPr lang="en-US" sz="2200" i="1" dirty="0">
                <a:latin typeface="Arial" panose="020B0604020202020204" pitchFamily="34" charset="0"/>
                <a:cs typeface="Arial" panose="020B0604020202020204" pitchFamily="34" charset="0"/>
              </a:rPr>
              <a:t>ex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- means out in these words: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u="sng" dirty="0">
                <a:latin typeface="Arial" panose="020B0604020202020204" pitchFamily="34" charset="0"/>
                <a:cs typeface="Arial" panose="020B0604020202020204" pitchFamily="34" charset="0"/>
              </a:rPr>
              <a:t>ex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hale (breathe out), </a:t>
            </a:r>
            <a:r>
              <a:rPr lang="en-US" sz="2200" u="sng" dirty="0">
                <a:latin typeface="Arial" panose="020B0604020202020204" pitchFamily="34" charset="0"/>
                <a:cs typeface="Arial" panose="020B0604020202020204" pitchFamily="34" charset="0"/>
              </a:rPr>
              <a:t>ex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clude (keep out), </a:t>
            </a:r>
            <a:r>
              <a:rPr lang="en-US" sz="2200" u="sng" dirty="0">
                <a:latin typeface="Arial" panose="020B0604020202020204" pitchFamily="34" charset="0"/>
                <a:cs typeface="Arial" panose="020B0604020202020204" pitchFamily="34" charset="0"/>
              </a:rPr>
              <a:t>ex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claim (shout out).</a:t>
            </a:r>
            <a:endParaRPr lang="en-US" sz="22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3377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(F–G)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089788"/>
            <a:ext cx="11122743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6"/>
            </a:pPr>
            <a:r>
              <a:rPr lang="en-US" b="1" dirty="0"/>
              <a:t>Words with Prefixes and Suffixes </a:t>
            </a:r>
            <a:r>
              <a:rPr lang="en-US" dirty="0"/>
              <a:t>Say the underlined affix. Read the whole word.</a:t>
            </a:r>
          </a:p>
          <a:p>
            <a:pPr lvl="1" defTabSz="457200">
              <a:spcBef>
                <a:spcPts val="0"/>
              </a:spcBef>
            </a:pPr>
            <a:r>
              <a:rPr lang="en-US" u="sng" dirty="0"/>
              <a:t>be</a:t>
            </a:r>
            <a:r>
              <a:rPr lang="en-US" dirty="0"/>
              <a:t>moan		</a:t>
            </a:r>
            <a:r>
              <a:rPr lang="en-US" u="sng" dirty="0"/>
              <a:t>in</a:t>
            </a:r>
            <a:r>
              <a:rPr lang="en-US" dirty="0"/>
              <a:t>tend		</a:t>
            </a:r>
            <a:r>
              <a:rPr lang="en-US" u="sng" dirty="0"/>
              <a:t>de</a:t>
            </a:r>
            <a:r>
              <a:rPr lang="en-US" dirty="0"/>
              <a:t>pend		</a:t>
            </a:r>
            <a:r>
              <a:rPr lang="en-US" u="sng" dirty="0"/>
              <a:t>ex</a:t>
            </a:r>
            <a:r>
              <a:rPr lang="en-US" dirty="0"/>
              <a:t>claim</a:t>
            </a:r>
          </a:p>
          <a:p>
            <a:pPr lvl="1" defTabSz="457200">
              <a:spcBef>
                <a:spcPts val="0"/>
              </a:spcBef>
            </a:pPr>
            <a:r>
              <a:rPr lang="en-US" dirty="0"/>
              <a:t>nois</a:t>
            </a:r>
            <a:r>
              <a:rPr lang="en-US" u="sng" dirty="0"/>
              <a:t>y</a:t>
            </a:r>
            <a:r>
              <a:rPr lang="en-US" dirty="0"/>
              <a:t>		sand</a:t>
            </a:r>
            <a:r>
              <a:rPr lang="en-US" u="sng" dirty="0"/>
              <a:t>y</a:t>
            </a:r>
            <a:r>
              <a:rPr lang="en-US" dirty="0"/>
              <a:t>		bright</a:t>
            </a:r>
            <a:r>
              <a:rPr lang="en-US" u="sng" dirty="0"/>
              <a:t>ly</a:t>
            </a:r>
            <a:r>
              <a:rPr lang="en-US" dirty="0"/>
              <a:t>		slow</a:t>
            </a:r>
            <a:r>
              <a:rPr lang="en-US" u="sng" dirty="0"/>
              <a:t>ly</a:t>
            </a:r>
          </a:p>
          <a:p>
            <a:pPr lvl="1" defTabSz="457200">
              <a:spcBef>
                <a:spcPts val="0"/>
              </a:spcBef>
            </a:pPr>
            <a:r>
              <a:rPr lang="en-US" u="sng" dirty="0" err="1"/>
              <a:t>un</a:t>
            </a:r>
            <a:r>
              <a:rPr lang="en-US" dirty="0" err="1"/>
              <a:t>click</a:t>
            </a:r>
            <a:r>
              <a:rPr lang="en-US" u="sng" dirty="0" err="1"/>
              <a:t>able</a:t>
            </a:r>
            <a:r>
              <a:rPr lang="en-US" dirty="0"/>
              <a:t>		</a:t>
            </a:r>
            <a:r>
              <a:rPr lang="en-US" u="sng" dirty="0"/>
              <a:t>de</a:t>
            </a:r>
            <a:r>
              <a:rPr lang="en-US" dirty="0"/>
              <a:t>light</a:t>
            </a:r>
            <a:r>
              <a:rPr lang="en-US" u="sng" dirty="0"/>
              <a:t>ful</a:t>
            </a:r>
            <a:r>
              <a:rPr lang="en-US" dirty="0"/>
              <a:t>		</a:t>
            </a:r>
            <a:r>
              <a:rPr lang="en-US" u="sng" dirty="0"/>
              <a:t>ex</a:t>
            </a:r>
            <a:r>
              <a:rPr lang="en-US" dirty="0"/>
              <a:t>pert</a:t>
            </a:r>
            <a:r>
              <a:rPr lang="en-US" u="sng" dirty="0"/>
              <a:t>ly</a:t>
            </a:r>
            <a:r>
              <a:rPr lang="en-US" dirty="0"/>
              <a:t>		</a:t>
            </a:r>
            <a:r>
              <a:rPr lang="en-US" u="sng" dirty="0"/>
              <a:t>pre</a:t>
            </a:r>
            <a:r>
              <a:rPr lang="en-US" dirty="0"/>
              <a:t>scrip</a:t>
            </a:r>
            <a:r>
              <a:rPr lang="en-US" u="sng" dirty="0"/>
              <a:t>tion</a:t>
            </a:r>
          </a:p>
          <a:p>
            <a:pPr>
              <a:buFont typeface="+mj-lt"/>
              <a:buAutoNum type="alphaUcPeriod" startAt="6"/>
            </a:pPr>
            <a:r>
              <a:rPr lang="en-US" b="1" dirty="0"/>
              <a:t>High-Frequency Words </a:t>
            </a:r>
            <a:r>
              <a:rPr lang="en-US" dirty="0"/>
              <a:t>Say. Spell. Read.</a:t>
            </a:r>
          </a:p>
          <a:p>
            <a:pPr lvl="1" defTabSz="457200">
              <a:spcBef>
                <a:spcPts val="0"/>
              </a:spcBef>
            </a:pPr>
            <a:r>
              <a:rPr lang="en-US" b="1" u="sng" dirty="0"/>
              <a:t>find</a:t>
            </a:r>
            <a:r>
              <a:rPr lang="en-US" b="1" dirty="0"/>
              <a:t>		mind		kind		</a:t>
            </a:r>
            <a:r>
              <a:rPr lang="en-US" b="1" u="sng" dirty="0"/>
              <a:t>told</a:t>
            </a:r>
            <a:r>
              <a:rPr lang="en-US" b="1" dirty="0"/>
              <a:t>		cold		fold</a:t>
            </a:r>
          </a:p>
          <a:p>
            <a:pPr lvl="1" defTabSz="457200">
              <a:spcBef>
                <a:spcPts val="0"/>
              </a:spcBef>
            </a:pPr>
            <a:r>
              <a:rPr lang="en-US" b="1" u="sng" dirty="0"/>
              <a:t>a</a:t>
            </a:r>
            <a:r>
              <a:rPr lang="en-US" b="1" dirty="0"/>
              <a:t>g</a:t>
            </a:r>
            <a:r>
              <a:rPr lang="en-US" b="1" u="sng" dirty="0"/>
              <a:t>ai</a:t>
            </a:r>
            <a:r>
              <a:rPr lang="en-US" b="1" dirty="0"/>
              <a:t>n		d</a:t>
            </a:r>
            <a:r>
              <a:rPr lang="en-US" b="1" u="sng" dirty="0"/>
              <a:t>o</a:t>
            </a:r>
            <a:r>
              <a:rPr lang="en-US" b="1" dirty="0"/>
              <a:t>n</a:t>
            </a:r>
            <a:r>
              <a:rPr lang="en-US" b="1" u="sng" dirty="0"/>
              <a:t>e</a:t>
            </a:r>
          </a:p>
          <a:p>
            <a:pPr lvl="1" defTabSz="457200">
              <a:spcBef>
                <a:spcPts val="0"/>
              </a:spcBef>
            </a:pPr>
            <a:r>
              <a:rPr lang="en-US" dirty="0"/>
              <a:t>through		animals		over		who		your</a:t>
            </a:r>
          </a:p>
        </p:txBody>
      </p:sp>
    </p:spTree>
    <p:extLst>
      <p:ext uri="{BB962C8B-B14F-4D97-AF65-F5344CB8AC3E}">
        <p14:creationId xmlns:p14="http://schemas.microsoft.com/office/powerpoint/2010/main" val="252461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0B2B0CB6-A886-A94B-153A-9E95D7AEC67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(H)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2375049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2375050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8"/>
            </a:pPr>
            <a:r>
              <a:rPr lang="en-US" b="1" dirty="0"/>
              <a:t>Sentences </a:t>
            </a:r>
            <a:r>
              <a:rPr lang="en-US" dirty="0"/>
              <a:t>Read the sentences with phrasing.</a:t>
            </a:r>
          </a:p>
          <a:p>
            <a:pPr lvl="1" defTabSz="457200"/>
            <a:r>
              <a:rPr lang="en-US" dirty="0"/>
              <a:t>Where did you find that bag of cashew nuts?</a:t>
            </a:r>
          </a:p>
          <a:p>
            <a:pPr lvl="1" defTabSz="457200"/>
            <a:r>
              <a:rPr lang="en-US" dirty="0"/>
              <a:t>Did your dog chew up the map that I drew?</a:t>
            </a:r>
          </a:p>
          <a:p>
            <a:pPr lvl="1" defTabSz="457200"/>
            <a:r>
              <a:rPr lang="en-US" dirty="0"/>
              <a:t>The crew working to clean up the beach is done for the day.</a:t>
            </a:r>
          </a:p>
          <a:p>
            <a:pPr lvl="1" defTabSz="457200"/>
            <a:r>
              <a:rPr lang="en-US" dirty="0"/>
              <a:t>Who threw the ball over the roof into the next yard again?</a:t>
            </a:r>
          </a:p>
          <a:p>
            <a:pPr lvl="1" defTabSz="457200"/>
            <a:r>
              <a:rPr lang="en-US" dirty="0"/>
              <a:t>The cold wind blew so hard that many trees fell down.</a:t>
            </a:r>
          </a:p>
        </p:txBody>
      </p:sp>
    </p:spTree>
    <p:extLst>
      <p:ext uri="{BB962C8B-B14F-4D97-AF65-F5344CB8AC3E}">
        <p14:creationId xmlns:p14="http://schemas.microsoft.com/office/powerpoint/2010/main" val="1835606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 (I)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7</a:t>
            </a:fld>
            <a:endParaRPr lang="en-US" dirty="0"/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935211" cy="43088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935212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</a:t>
            </a:r>
          </a:p>
        </p:txBody>
      </p:sp>
      <p:sp>
        <p:nvSpPr>
          <p:cNvPr id="25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9"/>
            </a:pPr>
            <a:r>
              <a:rPr lang="en-US" b="1" dirty="0"/>
              <a:t>Spelling Journal </a:t>
            </a:r>
            <a:r>
              <a:rPr lang="en-US" dirty="0"/>
              <a:t>Turn to the Spelling Journal on page 242.</a:t>
            </a:r>
          </a:p>
        </p:txBody>
      </p:sp>
    </p:spTree>
    <p:extLst>
      <p:ext uri="{BB962C8B-B14F-4D97-AF65-F5344CB8AC3E}">
        <p14:creationId xmlns:p14="http://schemas.microsoft.com/office/powerpoint/2010/main" val="915309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Narrative Text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1)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17CD2F-3921-908C-778D-421220B92F5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85800" y="861656"/>
            <a:ext cx="10668000" cy="87335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0"/>
            </a:pPr>
            <a:r>
              <a:rPr lang="en-US" b="1" dirty="0">
                <a:solidFill>
                  <a:prstClr val="black"/>
                </a:solidFill>
              </a:rPr>
              <a:t>Decodable Narrative Text</a:t>
            </a:r>
            <a:r>
              <a:rPr lang="en-US" b="1" dirty="0"/>
              <a:t> </a:t>
            </a:r>
            <a:r>
              <a:rPr lang="en-US" dirty="0"/>
              <a:t>Read each part. Answer the questions and </a:t>
            </a:r>
            <a:br>
              <a:rPr lang="en-US" dirty="0"/>
            </a:br>
            <a:r>
              <a:rPr lang="en-US" dirty="0"/>
              <a:t>select the picture that goes with each part.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6A5EB56E-15A8-0ED5-56E0-458C86F9350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16091" y="1942646"/>
            <a:ext cx="6528546" cy="613741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b="1" dirty="0"/>
              <a:t>A Winning News Story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2561601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1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2882536"/>
            <a:ext cx="6763651" cy="1020870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 </a:t>
            </a:r>
            <a:r>
              <a:rPr lang="en-US" sz="1600" dirty="0" err="1"/>
              <a:t>Reema</a:t>
            </a:r>
            <a:r>
              <a:rPr lang="en-US" sz="1600" dirty="0"/>
              <a:t> wants to be chosen to work on the school </a:t>
            </a:r>
            <a:br>
              <a:rPr lang="en-US" sz="1600" dirty="0"/>
            </a:br>
            <a:r>
              <a:rPr lang="en-US" sz="1600" dirty="0"/>
              <a:t>newspaper. She takes some time to think about topics for her news </a:t>
            </a:r>
            <a:br>
              <a:rPr lang="en-US" sz="1600" dirty="0"/>
            </a:br>
            <a:r>
              <a:rPr lang="en-US" sz="1600" dirty="0"/>
              <a:t>story. A suggestion from her mom may help her figure out what she </a:t>
            </a:r>
            <a:br>
              <a:rPr lang="en-US" sz="1600" dirty="0"/>
            </a:br>
            <a:r>
              <a:rPr lang="en-US" sz="1600" dirty="0"/>
              <a:t>will write about.</a:t>
            </a:r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4088082"/>
            <a:ext cx="6528547" cy="2037416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During the week, </a:t>
            </a:r>
            <a:r>
              <a:rPr lang="en-US" sz="1800" dirty="0" err="1"/>
              <a:t>Reema</a:t>
            </a:r>
            <a:r>
              <a:rPr lang="en-US" sz="1800" dirty="0"/>
              <a:t> spent a lot of time thinking </a:t>
            </a:r>
            <a:br>
              <a:rPr lang="en-US" sz="1800" dirty="0"/>
            </a:br>
            <a:r>
              <a:rPr lang="en-US" sz="1800" dirty="0"/>
              <a:t>about topics and making notes. One by one she threw the </a:t>
            </a:r>
            <a:br>
              <a:rPr lang="en-US" sz="1800" dirty="0"/>
            </a:br>
            <a:r>
              <a:rPr lang="en-US" sz="1800" dirty="0"/>
              <a:t>papers into the trash can. “Chewing on your pen will not </a:t>
            </a:r>
            <a:br>
              <a:rPr lang="en-US" sz="1800" dirty="0"/>
            </a:br>
            <a:r>
              <a:rPr lang="en-US" sz="1800" dirty="0"/>
              <a:t>help, </a:t>
            </a:r>
            <a:r>
              <a:rPr lang="en-US" sz="1800" dirty="0" err="1"/>
              <a:t>Reema</a:t>
            </a:r>
            <a:r>
              <a:rPr lang="en-US" sz="1800" dirty="0"/>
              <a:t>,” her mother said one night. “There is not much </a:t>
            </a:r>
            <a:br>
              <a:rPr lang="en-US" sz="1800" dirty="0"/>
            </a:br>
            <a:r>
              <a:rPr lang="en-US" sz="1800" dirty="0"/>
              <a:t>time left,” she added, as she turned on the TV. “Let’s see what </a:t>
            </a:r>
            <a:br>
              <a:rPr lang="en-US" sz="1800" dirty="0"/>
            </a:br>
            <a:r>
              <a:rPr lang="en-US" sz="1800" dirty="0"/>
              <a:t>is on the nightly news. Maybe that will help you.” The TV </a:t>
            </a:r>
            <a:br>
              <a:rPr lang="en-US" sz="1800" dirty="0"/>
            </a:br>
            <a:endParaRPr lang="en-US" sz="1800" dirty="0"/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127957"/>
            <a:ext cx="598579" cy="2046702"/>
          </a:xfrm>
        </p:spPr>
        <p:txBody>
          <a:bodyPr>
            <a:noAutofit/>
          </a:bodyPr>
          <a:lstStyle/>
          <a:p>
            <a:endParaRPr lang="en-US" dirty="0"/>
          </a:p>
          <a:p>
            <a:r>
              <a:rPr lang="en-US" dirty="0"/>
              <a:t>10</a:t>
            </a:r>
          </a:p>
          <a:p>
            <a:r>
              <a:rPr lang="en-US" dirty="0"/>
              <a:t>21</a:t>
            </a:r>
          </a:p>
          <a:p>
            <a:r>
              <a:rPr lang="en-US" dirty="0"/>
              <a:t>32</a:t>
            </a:r>
          </a:p>
          <a:p>
            <a:r>
              <a:rPr lang="en-US" dirty="0"/>
              <a:t>43</a:t>
            </a:r>
          </a:p>
          <a:p>
            <a:r>
              <a:rPr lang="en-US" dirty="0"/>
              <a:t>56</a:t>
            </a:r>
          </a:p>
        </p:txBody>
      </p:sp>
    </p:spTree>
    <p:extLst>
      <p:ext uri="{BB962C8B-B14F-4D97-AF65-F5344CB8AC3E}">
        <p14:creationId xmlns:p14="http://schemas.microsoft.com/office/powerpoint/2010/main" val="1462370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1)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252854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1 continued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681760"/>
            <a:ext cx="6528547" cy="2988567"/>
          </a:xfrm>
        </p:spPr>
        <p:txBody>
          <a:bodyPr>
            <a:noAutofit/>
          </a:bodyPr>
          <a:lstStyle/>
          <a:p>
            <a:pPr marL="0" indent="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news team gave a report on a big storm that blew down trees, </a:t>
            </a:r>
            <a:br>
              <a:rPr lang="en-US" sz="1800" dirty="0"/>
            </a:br>
            <a:r>
              <a:rPr lang="en-US" sz="1800" dirty="0"/>
              <a:t>a jewel theft, and a seaplane that had crashed by the lake.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“That’s it!” </a:t>
            </a:r>
            <a:r>
              <a:rPr lang="en-US" sz="1800" dirty="0" err="1"/>
              <a:t>Reema</a:t>
            </a:r>
            <a:r>
              <a:rPr lang="en-US" sz="1800" dirty="0"/>
              <a:t> exclaimed. She started to grin. </a:t>
            </a:r>
            <a:br>
              <a:rPr lang="en-US" sz="1800" dirty="0"/>
            </a:br>
            <a:r>
              <a:rPr lang="en-US" sz="1800" dirty="0"/>
              <a:t>“I should have turned the news on last night,” she said. </a:t>
            </a:r>
            <a:br>
              <a:rPr lang="en-US" sz="1800" dirty="0"/>
            </a:br>
            <a:r>
              <a:rPr lang="en-US" sz="1800" dirty="0"/>
              <a:t>“Thanks, Mom. You have been a lot of help!”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1712860"/>
            <a:ext cx="598579" cy="2800152"/>
          </a:xfrm>
        </p:spPr>
        <p:txBody>
          <a:bodyPr>
            <a:noAutofit/>
          </a:bodyPr>
          <a:lstStyle/>
          <a:p>
            <a:r>
              <a:rPr lang="en-US" dirty="0"/>
              <a:t>68</a:t>
            </a:r>
          </a:p>
          <a:p>
            <a:r>
              <a:rPr lang="en-US" dirty="0"/>
              <a:t>81</a:t>
            </a:r>
          </a:p>
          <a:p>
            <a:r>
              <a:rPr lang="en-US" dirty="0"/>
              <a:t>93</a:t>
            </a:r>
          </a:p>
          <a:p>
            <a:r>
              <a:rPr lang="en-US" dirty="0"/>
              <a:t>101</a:t>
            </a:r>
          </a:p>
          <a:p>
            <a:r>
              <a:rPr lang="en-US" dirty="0"/>
              <a:t>112</a:t>
            </a:r>
          </a:p>
        </p:txBody>
      </p:sp>
    </p:spTree>
    <p:extLst>
      <p:ext uri="{BB962C8B-B14F-4D97-AF65-F5344CB8AC3E}">
        <p14:creationId xmlns:p14="http://schemas.microsoft.com/office/powerpoint/2010/main" val="38379389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0" tIns="0" rIns="0" bIns="0" rtlCol="0">
        <a:noAutofit/>
      </a:bodyPr>
      <a:lstStyle>
        <a:defPPr marL="0" indent="0" defTabSz="457200">
          <a:lnSpc>
            <a:spcPct val="100000"/>
          </a:lnSpc>
          <a:spcBef>
            <a:spcPts val="0"/>
          </a:spcBef>
          <a:buNone/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691C2FCC19C844BDA0554F37FDE5B4" ma:contentTypeVersion="18" ma:contentTypeDescription="Create a new document." ma:contentTypeScope="" ma:versionID="58fe67b45e8f12787276d5d7eaacdf89">
  <xsd:schema xmlns:xsd="http://www.w3.org/2001/XMLSchema" xmlns:xs="http://www.w3.org/2001/XMLSchema" xmlns:p="http://schemas.microsoft.com/office/2006/metadata/properties" xmlns:ns2="031d766f-b14e-4c0e-af7a-21ee3738300f" xmlns:ns3="7849a367-8f54-4d0d-a4b3-416402156675" targetNamespace="http://schemas.microsoft.com/office/2006/metadata/properties" ma:root="true" ma:fieldsID="029048d22d635aca9c28d4686cd78c67" ns2:_="" ns3:_="">
    <xsd:import namespace="031d766f-b14e-4c0e-af7a-21ee3738300f"/>
    <xsd:import namespace="7849a367-8f54-4d0d-a4b3-41640215667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1d766f-b14e-4c0e-af7a-21ee3738300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59a07e1-635c-4dc3-af17-f8dfbdb3d077}" ma:internalName="TaxCatchAll" ma:showField="CatchAllData" ma:web="031d766f-b14e-4c0e-af7a-21ee373830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49a367-8f54-4d0d-a4b3-4164021566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ddc6715-9392-4c7b-b038-9c308e5b14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1d766f-b14e-4c0e-af7a-21ee3738300f" xsi:nil="true"/>
    <lcf76f155ced4ddcb4097134ff3c332f xmlns="7849a367-8f54-4d0d-a4b3-41640215667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3618234-75DD-4058-9CA2-B53D2567534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8CED33C-7EE0-4712-8B6A-83FA9CB048AA}"/>
</file>

<file path=customXml/itemProps3.xml><?xml version="1.0" encoding="utf-8"?>
<ds:datastoreItem xmlns:ds="http://schemas.openxmlformats.org/officeDocument/2006/customXml" ds:itemID="{AAD546A0-D67F-4D60-8691-AF0C7C031EE6}">
  <ds:schemaRefs>
    <ds:schemaRef ds:uri="http://purl.org/dc/terms/"/>
    <ds:schemaRef ds:uri="http://schemas.openxmlformats.org/package/2006/metadata/core-properties"/>
    <ds:schemaRef ds:uri="031d766f-b14e-4c0e-af7a-21ee3738300f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7849a367-8f54-4d0d-a4b3-416402156675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67855</TotalTime>
  <Words>1966</Words>
  <Application>Microsoft Macintosh PowerPoint</Application>
  <PresentationFormat>Widescreen</PresentationFormat>
  <Paragraphs>260</Paragraphs>
  <Slides>24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Arial Regular</vt:lpstr>
      <vt:lpstr>Calibri</vt:lpstr>
      <vt:lpstr>Calibri Light</vt:lpstr>
      <vt:lpstr>Office Theme</vt:lpstr>
      <vt:lpstr>Say Sounds (A)</vt:lpstr>
      <vt:lpstr>Read Words (B) </vt:lpstr>
      <vt:lpstr>Read Words (C) </vt:lpstr>
      <vt:lpstr>Read Words (D–E)</vt:lpstr>
      <vt:lpstr>Read Words (F–G) </vt:lpstr>
      <vt:lpstr>Read Sentences  (H)</vt:lpstr>
      <vt:lpstr>Spell Words (I) </vt:lpstr>
      <vt:lpstr>Decodable Narrative Text (Part 1)</vt:lpstr>
      <vt:lpstr>Decodable Narrative Text (Part 1) — cont’d </vt:lpstr>
      <vt:lpstr>Comprehension Questions Part 1 </vt:lpstr>
      <vt:lpstr>Decodable Narrative Text (Part 2) </vt:lpstr>
      <vt:lpstr>Comprehension Questions Part 2 </vt:lpstr>
      <vt:lpstr>Decodable Narrative Text (Part 3) </vt:lpstr>
      <vt:lpstr>Decodable Narrative Text (Part 3) — cont’d </vt:lpstr>
      <vt:lpstr>Comprehension Questions Part 3 </vt:lpstr>
      <vt:lpstr>Picture Match</vt:lpstr>
      <vt:lpstr>Independent Practice (K) Part 1</vt:lpstr>
      <vt:lpstr>Independent Practice (K) Part 1  — cont’d</vt:lpstr>
      <vt:lpstr>Independent Practice (K) Part 2</vt:lpstr>
      <vt:lpstr>Independent Practice (K) Part 3</vt:lpstr>
      <vt:lpstr>Independent Practice (L)</vt:lpstr>
      <vt:lpstr>Independent Practice (L) — cont’d</vt:lpstr>
      <vt:lpstr>Independent Practice (M)</vt:lpstr>
      <vt:lpstr>Independent Practice (M) — cont’d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Ellis</dc:creator>
  <cp:lastModifiedBy>Microsoft Office User</cp:lastModifiedBy>
  <cp:revision>4704</cp:revision>
  <dcterms:created xsi:type="dcterms:W3CDTF">2023-03-21T18:49:30Z</dcterms:created>
  <dcterms:modified xsi:type="dcterms:W3CDTF">2024-02-21T15:26:57Z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0x01010021691C2FCC19C844BDA0554F37FDE5B4</vt:lpwstr>
  </property>
</Properties>
</file>