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9"/>
  </p:notesMasterIdLst>
  <p:handoutMasterIdLst>
    <p:handoutMasterId r:id="rId30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42" r:id="rId13"/>
    <p:sldId id="321" r:id="rId14"/>
    <p:sldId id="317" r:id="rId15"/>
    <p:sldId id="322" r:id="rId16"/>
    <p:sldId id="328" r:id="rId17"/>
    <p:sldId id="347" r:id="rId18"/>
    <p:sldId id="323" r:id="rId19"/>
    <p:sldId id="302" r:id="rId20"/>
    <p:sldId id="303" r:id="rId21"/>
    <p:sldId id="341" r:id="rId22"/>
    <p:sldId id="307" r:id="rId23"/>
    <p:sldId id="350" r:id="rId24"/>
    <p:sldId id="343" r:id="rId25"/>
    <p:sldId id="345" r:id="rId26"/>
    <p:sldId id="348" r:id="rId27"/>
    <p:sldId id="349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54" autoAdjust="0"/>
    <p:restoredTop sz="86442"/>
  </p:normalViewPr>
  <p:slideViewPr>
    <p:cSldViewPr snapToGrid="0">
      <p:cViewPr varScale="1">
        <p:scale>
          <a:sx n="159" d="100"/>
          <a:sy n="159" d="100"/>
        </p:scale>
        <p:origin x="968" y="176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32649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735909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15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0" r:id="rId15"/>
    <p:sldLayoutId id="2147483671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fr-FR" dirty="0" err="1"/>
              <a:t>ew</a:t>
            </a:r>
            <a:r>
              <a:rPr lang="fr-FR" dirty="0"/>
              <a:t>		ou		</a:t>
            </a:r>
            <a:r>
              <a:rPr lang="fr-FR" dirty="0" err="1"/>
              <a:t>oi</a:t>
            </a:r>
            <a:r>
              <a:rPr lang="fr-FR" dirty="0"/>
              <a:t>		</a:t>
            </a:r>
            <a:r>
              <a:rPr lang="fr-FR" dirty="0" err="1"/>
              <a:t>aw</a:t>
            </a:r>
            <a:endParaRPr lang="fr-FR" dirty="0"/>
          </a:p>
          <a:p>
            <a:pPr lvl="1" defTabSz="457200"/>
            <a:r>
              <a:rPr lang="fr-FR" dirty="0" err="1"/>
              <a:t>oo</a:t>
            </a:r>
            <a:r>
              <a:rPr lang="fr-FR" dirty="0"/>
              <a:t>		</a:t>
            </a:r>
            <a:r>
              <a:rPr lang="fr-FR" dirty="0" err="1"/>
              <a:t>ea</a:t>
            </a:r>
            <a:r>
              <a:rPr lang="fr-FR" dirty="0"/>
              <a:t>		ou		ay</a:t>
            </a:r>
          </a:p>
          <a:p>
            <a:pPr lvl="1" defTabSz="457200"/>
            <a:r>
              <a:rPr lang="fr-FR" dirty="0" err="1"/>
              <a:t>oa</a:t>
            </a:r>
            <a:r>
              <a:rPr lang="fr-FR" dirty="0"/>
              <a:t>		</a:t>
            </a:r>
            <a:r>
              <a:rPr lang="fr-FR" dirty="0" err="1"/>
              <a:t>ew</a:t>
            </a:r>
            <a:r>
              <a:rPr lang="fr-FR" dirty="0"/>
              <a:t>		</a:t>
            </a:r>
            <a:r>
              <a:rPr lang="fr-FR" dirty="0" err="1"/>
              <a:t>oy</a:t>
            </a:r>
            <a:r>
              <a:rPr lang="fr-FR" dirty="0"/>
              <a:t>		</a:t>
            </a:r>
            <a:r>
              <a:rPr lang="fr-FR" dirty="0" err="1"/>
              <a:t>ow</a:t>
            </a:r>
            <a:endParaRPr lang="fr-FR" dirty="0"/>
          </a:p>
          <a:p>
            <a:pPr lvl="1" defTabSz="457200"/>
            <a:r>
              <a:rPr lang="fr-FR" dirty="0"/>
              <a:t>au		</a:t>
            </a:r>
            <a:r>
              <a:rPr lang="fr-FR" dirty="0" err="1"/>
              <a:t>ee</a:t>
            </a:r>
            <a:r>
              <a:rPr lang="fr-FR" dirty="0"/>
              <a:t>		ai		ou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When a duckling hatches, the first thing it sees, hears, and smells is what?</a:t>
            </a:r>
          </a:p>
          <a:p>
            <a:pPr marL="0" indent="0">
              <a:buNone/>
            </a:pPr>
            <a:r>
              <a:rPr lang="en-US" dirty="0"/>
              <a:t>	 When a duckling hatches, the first thing it sees, hears, and smells is </a:t>
            </a:r>
            <a:br>
              <a:rPr lang="en-US" dirty="0"/>
            </a:br>
            <a:r>
              <a:rPr lang="en-US" dirty="0"/>
              <a:t>	 ________________.</a:t>
            </a:r>
          </a:p>
          <a:p>
            <a:pPr marL="0" indent="0">
              <a:buNone/>
            </a:pPr>
            <a:r>
              <a:rPr lang="en-US" b="1" dirty="0"/>
              <a:t>When a duckling attaches to its mother, what is it called?</a:t>
            </a:r>
          </a:p>
          <a:p>
            <a:pPr marL="0" indent="0">
              <a:buNone/>
            </a:pPr>
            <a:r>
              <a:rPr lang="en-US" dirty="0"/>
              <a:t>	 When a duckling attaches to its mother, it is called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9570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483769"/>
            <a:ext cx="6871807" cy="78748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 Keep reading to discover why imprinting is an essential,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or necessary, way of learning for some baby birds.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157927"/>
            <a:ext cx="6528547" cy="378075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Many birds imprint, such as ducks, chickens, and geese. </a:t>
            </a:r>
            <a:br>
              <a:rPr lang="en-US" sz="1800" dirty="0"/>
            </a:br>
            <a:r>
              <a:rPr lang="en-US" sz="1800" dirty="0"/>
              <a:t>Ducklings and other </a:t>
            </a:r>
            <a:r>
              <a:rPr lang="en-US" sz="1800" b="1" dirty="0"/>
              <a:t>baby</a:t>
            </a:r>
            <a:r>
              <a:rPr lang="en-US" sz="1800" dirty="0"/>
              <a:t> birds can walk soon after birth. </a:t>
            </a:r>
            <a:br>
              <a:rPr lang="en-US" sz="1800" dirty="0"/>
            </a:br>
            <a:r>
              <a:rPr lang="en-US" sz="1800" dirty="0"/>
              <a:t>That means they may roam away from </a:t>
            </a:r>
            <a:r>
              <a:rPr lang="en-US" sz="1800" b="1" dirty="0"/>
              <a:t>their</a:t>
            </a:r>
            <a:r>
              <a:rPr lang="en-US" sz="1800" dirty="0"/>
              <a:t> mothers on the </a:t>
            </a:r>
            <a:br>
              <a:rPr lang="en-US" sz="1800" dirty="0"/>
            </a:br>
            <a:r>
              <a:rPr lang="en-US" sz="1800" dirty="0"/>
              <a:t>ground, which is unsafe. The baby birds could be harmed by </a:t>
            </a:r>
            <a:br>
              <a:rPr lang="en-US" sz="1800" dirty="0"/>
            </a:br>
            <a:r>
              <a:rPr lang="en-US" sz="1800" dirty="0"/>
              <a:t>other animals. Baby birds need to imprint on their mothers </a:t>
            </a:r>
            <a:br>
              <a:rPr lang="en-US" sz="1800" dirty="0"/>
            </a:br>
            <a:r>
              <a:rPr lang="en-US" sz="1800" dirty="0"/>
              <a:t>to stay safe. This attachment helps baby birds learn life skills. </a:t>
            </a:r>
            <a:br>
              <a:rPr lang="en-US" sz="1800" dirty="0"/>
            </a:br>
            <a:r>
              <a:rPr lang="en-US" sz="1800" dirty="0"/>
              <a:t>They will learn who they are and what they need to do </a:t>
            </a:r>
            <a:br>
              <a:rPr lang="en-US" sz="1800" dirty="0"/>
            </a:br>
            <a:r>
              <a:rPr lang="en-US" sz="1800" dirty="0"/>
              <a:t>to survive.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endParaRPr lang="en-US" sz="1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189027"/>
            <a:ext cx="598579" cy="3684302"/>
          </a:xfrm>
        </p:spPr>
        <p:txBody>
          <a:bodyPr>
            <a:noAutofit/>
          </a:bodyPr>
          <a:lstStyle/>
          <a:p>
            <a:r>
              <a:rPr lang="en-US" dirty="0"/>
              <a:t>133</a:t>
            </a:r>
          </a:p>
          <a:p>
            <a:r>
              <a:rPr lang="en-US" dirty="0"/>
              <a:t>142</a:t>
            </a:r>
          </a:p>
          <a:p>
            <a:r>
              <a:rPr lang="en-US" dirty="0"/>
              <a:t>152</a:t>
            </a:r>
          </a:p>
          <a:p>
            <a:r>
              <a:rPr lang="en-US" dirty="0"/>
              <a:t>163</a:t>
            </a:r>
          </a:p>
          <a:p>
            <a:r>
              <a:rPr lang="en-US" dirty="0"/>
              <a:t>174</a:t>
            </a:r>
          </a:p>
          <a:p>
            <a:r>
              <a:rPr lang="en-US" dirty="0"/>
              <a:t>184</a:t>
            </a:r>
          </a:p>
          <a:p>
            <a:r>
              <a:rPr lang="en-US" dirty="0"/>
              <a:t>195</a:t>
            </a:r>
          </a:p>
          <a:p>
            <a:r>
              <a:rPr lang="en-US" dirty="0"/>
              <a:t>207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do baby birds need to imprint on their mothers?</a:t>
            </a:r>
          </a:p>
          <a:p>
            <a:pPr marL="0" indent="0">
              <a:buNone/>
            </a:pPr>
            <a:r>
              <a:rPr lang="en-US" dirty="0"/>
              <a:t>	 Baby birds need to imprint on their mothers to ________________.</a:t>
            </a:r>
          </a:p>
          <a:p>
            <a:pPr marL="0" indent="0">
              <a:buNone/>
            </a:pPr>
            <a:r>
              <a:rPr lang="en-US" b="1" dirty="0"/>
              <a:t>What is one thing baby birds learn from imprinting?</a:t>
            </a:r>
          </a:p>
          <a:p>
            <a:pPr marL="0" indent="0">
              <a:buNone/>
            </a:pPr>
            <a:r>
              <a:rPr lang="en-US" dirty="0"/>
              <a:t>	 From imprinting, one thing baby birds learn is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721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34443"/>
            <a:ext cx="6842309" cy="55335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 Let’s learn what happens if a baby bird imprints on the </a:t>
            </a:r>
            <a:br>
              <a:rPr lang="en-US" sz="1600" dirty="0"/>
            </a:br>
            <a:r>
              <a:rPr lang="en-US" sz="1600" dirty="0"/>
              <a:t>wrong thing.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10213"/>
            <a:ext cx="6528547" cy="429226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If a baby bird first sees its mother after hatching, </a:t>
            </a:r>
            <a:br>
              <a:rPr lang="en-US" sz="1800" dirty="0"/>
            </a:br>
            <a:r>
              <a:rPr lang="en-US" sz="1800" dirty="0"/>
              <a:t>imprinting works the way it should. But if the baby bird </a:t>
            </a:r>
            <a:br>
              <a:rPr lang="en-US" sz="1800" dirty="0"/>
            </a:br>
            <a:r>
              <a:rPr lang="en-US" sz="1800" dirty="0"/>
              <a:t>sees a person first, it will imprint on that person! That is a </a:t>
            </a:r>
            <a:br>
              <a:rPr lang="en-US" sz="1800" dirty="0"/>
            </a:br>
            <a:r>
              <a:rPr lang="en-US" sz="1800" dirty="0"/>
              <a:t>problem. A person can’t teach the baby bird how to survive </a:t>
            </a:r>
            <a:br>
              <a:rPr lang="en-US" sz="1800" dirty="0"/>
            </a:br>
            <a:r>
              <a:rPr lang="en-US" sz="1800" dirty="0"/>
              <a:t>on its own.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Some kinds of birds are at risk of extinction. Condors are </a:t>
            </a:r>
            <a:br>
              <a:rPr lang="en-US" sz="1800" dirty="0"/>
            </a:br>
            <a:r>
              <a:rPr lang="en-US" sz="1800" dirty="0"/>
              <a:t>at risk because they have been hunted and their habitats have </a:t>
            </a:r>
            <a:br>
              <a:rPr lang="en-US" sz="1800" dirty="0"/>
            </a:br>
            <a:r>
              <a:rPr lang="en-US" sz="1800" dirty="0"/>
              <a:t>been destroyed. One way to help is to raise condor chicks. </a:t>
            </a:r>
            <a:br>
              <a:rPr lang="en-US" sz="1800" dirty="0"/>
            </a:br>
            <a:r>
              <a:rPr lang="en-US" sz="1800" dirty="0"/>
              <a:t>People are trained to do this job. They have as little contact </a:t>
            </a:r>
            <a:br>
              <a:rPr lang="en-US" sz="1800" dirty="0"/>
            </a:br>
            <a:r>
              <a:rPr lang="en-US" sz="1800" dirty="0"/>
              <a:t>with the chicks as needed. When trainers feed and care for </a:t>
            </a:r>
            <a:br>
              <a:rPr lang="en-US" sz="1800" dirty="0"/>
            </a:br>
            <a:r>
              <a:rPr lang="en-US" sz="1800" dirty="0"/>
              <a:t>the chicks, they use a hand puppet that looks like a condor </a:t>
            </a:r>
            <a:br>
              <a:rPr lang="en-US" sz="1800" dirty="0"/>
            </a:br>
            <a:r>
              <a:rPr lang="en-US" sz="1800" dirty="0"/>
              <a:t>mother. The goal is to keep the chicks from imprinting on </a:t>
            </a:r>
            <a:br>
              <a:rPr lang="en-US" sz="1800" dirty="0"/>
            </a:br>
            <a:r>
              <a:rPr lang="en-US" sz="1800" dirty="0"/>
              <a:t>people. If the chicks imprint on people, they will start to 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03627"/>
            <a:ext cx="598579" cy="4298849"/>
          </a:xfrm>
        </p:spPr>
        <p:txBody>
          <a:bodyPr>
            <a:noAutofit/>
          </a:bodyPr>
          <a:lstStyle/>
          <a:p>
            <a:r>
              <a:rPr lang="en-US" dirty="0"/>
              <a:t>209</a:t>
            </a:r>
          </a:p>
          <a:p>
            <a:r>
              <a:rPr lang="en-US" dirty="0"/>
              <a:t>219</a:t>
            </a:r>
          </a:p>
          <a:p>
            <a:r>
              <a:rPr lang="en-US" dirty="0"/>
              <a:t>230</a:t>
            </a:r>
          </a:p>
          <a:p>
            <a:r>
              <a:rPr lang="en-US" dirty="0"/>
              <a:t>243</a:t>
            </a:r>
          </a:p>
          <a:p>
            <a:r>
              <a:rPr lang="en-US" dirty="0"/>
              <a:t>254</a:t>
            </a:r>
          </a:p>
          <a:p>
            <a:r>
              <a:rPr lang="en-US" dirty="0"/>
              <a:t>257</a:t>
            </a:r>
          </a:p>
          <a:p>
            <a:r>
              <a:rPr lang="en-US" dirty="0"/>
              <a:t>268</a:t>
            </a:r>
          </a:p>
          <a:p>
            <a:r>
              <a:rPr lang="en-US" dirty="0"/>
              <a:t>279</a:t>
            </a:r>
          </a:p>
          <a:p>
            <a:r>
              <a:rPr lang="en-US" dirty="0"/>
              <a:t>290</a:t>
            </a:r>
          </a:p>
          <a:p>
            <a:r>
              <a:rPr lang="en-US" dirty="0"/>
              <a:t>302</a:t>
            </a:r>
          </a:p>
          <a:p>
            <a:r>
              <a:rPr lang="en-US" dirty="0"/>
              <a:t>313</a:t>
            </a:r>
          </a:p>
          <a:p>
            <a:r>
              <a:rPr lang="en-US" dirty="0"/>
              <a:t>325</a:t>
            </a:r>
          </a:p>
          <a:p>
            <a:r>
              <a:rPr lang="en-US" dirty="0"/>
              <a:t>336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721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465450"/>
            <a:ext cx="6528547" cy="2988567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depend on people. They will not learn the skills they need to </a:t>
            </a:r>
            <a:br>
              <a:rPr lang="en-US" sz="1800" dirty="0"/>
            </a:br>
            <a:r>
              <a:rPr lang="en-US" sz="1800" dirty="0"/>
              <a:t>survive on their own.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the condor chicks get older, they see and deal with </a:t>
            </a:r>
            <a:br>
              <a:rPr lang="en-US" sz="1800" dirty="0"/>
            </a:br>
            <a:r>
              <a:rPr lang="en-US" sz="1800" dirty="0"/>
              <a:t>adult condors. What the chicks learn from the adult condors </a:t>
            </a:r>
            <a:br>
              <a:rPr lang="en-US" sz="1800" dirty="0"/>
            </a:br>
            <a:r>
              <a:rPr lang="en-US" sz="1800" dirty="0"/>
              <a:t>will help them survive when they are let go.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Imprinting is an action that works to keep baby birds safe. </a:t>
            </a:r>
            <a:br>
              <a:rPr lang="en-US" sz="1800" dirty="0"/>
            </a:br>
            <a:r>
              <a:rPr lang="en-US" sz="1800" dirty="0"/>
              <a:t>They need to learn how to survive alone out in the world.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496550"/>
            <a:ext cx="598579" cy="2800152"/>
          </a:xfrm>
        </p:spPr>
        <p:txBody>
          <a:bodyPr>
            <a:noAutofit/>
          </a:bodyPr>
          <a:lstStyle/>
          <a:p>
            <a:r>
              <a:rPr lang="en-US" dirty="0"/>
              <a:t>347</a:t>
            </a:r>
          </a:p>
          <a:p>
            <a:r>
              <a:rPr lang="en-US" dirty="0"/>
              <a:t>359</a:t>
            </a:r>
          </a:p>
          <a:p>
            <a:r>
              <a:rPr lang="en-US" dirty="0"/>
              <a:t>363</a:t>
            </a:r>
          </a:p>
          <a:p>
            <a:r>
              <a:rPr lang="en-US" dirty="0"/>
              <a:t>374</a:t>
            </a:r>
          </a:p>
          <a:p>
            <a:r>
              <a:rPr lang="en-US" dirty="0"/>
              <a:t>384</a:t>
            </a:r>
          </a:p>
          <a:p>
            <a:r>
              <a:rPr lang="en-US" dirty="0"/>
              <a:t>393</a:t>
            </a:r>
          </a:p>
          <a:p>
            <a:r>
              <a:rPr lang="en-US" dirty="0"/>
              <a:t>404</a:t>
            </a:r>
          </a:p>
          <a:p>
            <a:r>
              <a:rPr lang="en-US" dirty="0"/>
              <a:t>416</a:t>
            </a:r>
          </a:p>
        </p:txBody>
      </p:sp>
    </p:spTree>
    <p:extLst>
      <p:ext uri="{BB962C8B-B14F-4D97-AF65-F5344CB8AC3E}">
        <p14:creationId xmlns:p14="http://schemas.microsoft.com/office/powerpoint/2010/main" val="33865991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spcBef>
                <a:spcPts val="1000"/>
              </a:spcBef>
              <a:buNone/>
            </a:pPr>
            <a:r>
              <a:rPr lang="en-US" b="1" dirty="0"/>
              <a:t>What happens if a baby bird sees a person first rather than its mother?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dirty="0"/>
              <a:t>	 If a baby bird sees a person first rather than its mother, the baby bird will </a:t>
            </a:r>
            <a:br>
              <a:rPr lang="en-US" dirty="0"/>
            </a:br>
            <a:r>
              <a:rPr lang="en-US" dirty="0"/>
              <a:t>	 ________________.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b="1" dirty="0"/>
              <a:t>Why is it a problem if a baby bird imprints on a person?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dirty="0"/>
              <a:t>	 It is a problem if a baby bird imprints on a person because </a:t>
            </a:r>
            <a:br>
              <a:rPr lang="en-US" dirty="0"/>
            </a:br>
            <a:r>
              <a:rPr lang="en-US" dirty="0"/>
              <a:t>	 ________________.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b="1" dirty="0"/>
              <a:t>Why are people helping to raise condor chicks?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dirty="0"/>
              <a:t>	 People are helping to raise condor chicks because ________________.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b="1" dirty="0"/>
              <a:t>What do older condor chicks learn from adult condors?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dirty="0"/>
              <a:t>	 Older condor chicks learn from adult condors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pic>
        <p:nvPicPr>
          <p:cNvPr id="12" name="Picture 2" descr="A condor bird comforts its baby bird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402" y="2764369"/>
            <a:ext cx="2609850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A kitten and baby duck in the grass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168" y="2792944"/>
            <a:ext cx="2600325" cy="263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4" descr="Baby ducks following their mom in the water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9273" y="2778656"/>
            <a:ext cx="2667000" cy="260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793890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66382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one life skill a duckling needs to learn?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One life skill is 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imprinting?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Imprinting is 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baby birds need to imprint on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mothers?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Baby birds need to imprint on their mothers to 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baby birds learn from imprinting?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From imprinting, baby birds learn 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6491265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501053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happens if a baby bird sees a person first rather than its mother?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baby bird will 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it a problem if a baby bird imprints on a person?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It is a problem because a person 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are people helping to raise condor chicks?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People are helping raise condor chicks because 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spr</a:t>
            </a:r>
            <a:r>
              <a:rPr lang="en-US" u="sng" dirty="0"/>
              <a:t>ou</a:t>
            </a:r>
            <a:r>
              <a:rPr lang="en-US" dirty="0"/>
              <a:t>t		c</a:t>
            </a:r>
            <a:r>
              <a:rPr lang="en-US" u="sng" dirty="0"/>
              <a:t>oa</a:t>
            </a:r>
            <a:r>
              <a:rPr lang="en-US" dirty="0"/>
              <a:t>ch		c</a:t>
            </a:r>
            <a:r>
              <a:rPr lang="en-US" u="sng" dirty="0"/>
              <a:t>ou</a:t>
            </a:r>
            <a:r>
              <a:rPr lang="en-US" dirty="0"/>
              <a:t>ch</a:t>
            </a:r>
          </a:p>
          <a:p>
            <a:pPr lvl="1" defTabSz="457200"/>
            <a:r>
              <a:rPr lang="en-US" dirty="0"/>
              <a:t>spr</a:t>
            </a:r>
            <a:r>
              <a:rPr lang="en-US" u="sng" dirty="0"/>
              <a:t>aw</a:t>
            </a:r>
            <a:r>
              <a:rPr lang="en-US" dirty="0"/>
              <a:t>l		tr</a:t>
            </a:r>
            <a:r>
              <a:rPr lang="en-US" u="sng" dirty="0"/>
              <a:t>ou</a:t>
            </a:r>
            <a:r>
              <a:rPr lang="en-US" dirty="0"/>
              <a:t>t		m</a:t>
            </a:r>
            <a:r>
              <a:rPr lang="en-US" u="sng" dirty="0"/>
              <a:t>ou</a:t>
            </a:r>
            <a:r>
              <a:rPr lang="en-US" dirty="0"/>
              <a:t>th</a:t>
            </a:r>
          </a:p>
          <a:p>
            <a:pPr lvl="1" defTabSz="457200"/>
            <a:r>
              <a:rPr lang="en-US" dirty="0"/>
              <a:t>haul		grouch		spout</a:t>
            </a:r>
          </a:p>
          <a:p>
            <a:pPr lvl="1" defTabSz="457200"/>
            <a:r>
              <a:rPr lang="en-US" dirty="0"/>
              <a:t>ouch		threw		flour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200" y="5410917"/>
            <a:ext cx="4346369" cy="50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300" y="5495322"/>
            <a:ext cx="4346369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Irregular Word: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 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67478"/>
            <a:ext cx="10363200" cy="501053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older condor chicks learn from adult condors?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Older condor chicks learn from the adult condors 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7833538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10581970" cy="536753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834318"/>
            <a:ext cx="7349613" cy="8245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bean plants _______________ quickly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and soon _______________ the pots.</a:t>
            </a:r>
            <a:endParaRPr lang="en-US" dirty="0"/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619428" y="1830156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sprouted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outgrew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3085122"/>
            <a:ext cx="734961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Ed found the _______________ 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spot where he could dock his _______________.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619428" y="3061295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houseboat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perfect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4374291"/>
            <a:ext cx="734961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campers _______________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 on a hike up the trail.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619428" y="4370128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followed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counselor</a:t>
            </a:r>
          </a:p>
        </p:txBody>
      </p:sp>
    </p:spTree>
    <p:extLst>
      <p:ext uri="{BB962C8B-B14F-4D97-AF65-F5344CB8AC3E}">
        <p14:creationId xmlns:p14="http://schemas.microsoft.com/office/powerpoint/2010/main" val="26169133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958872"/>
            <a:ext cx="734961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I saw Ms. Green _______________ from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her horse and enter the _______________.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619428" y="964541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dismount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farmhouse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2141930"/>
            <a:ext cx="7349613" cy="75997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When the _______________ play ended,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there was much _______________.</a:t>
            </a:r>
            <a:endParaRPr lang="en-US" dirty="0"/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619428" y="2147600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outstanding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applause</a:t>
            </a:r>
          </a:p>
        </p:txBody>
      </p:sp>
    </p:spTree>
    <p:extLst>
      <p:ext uri="{BB962C8B-B14F-4D97-AF65-F5344CB8AC3E}">
        <p14:creationId xmlns:p14="http://schemas.microsoft.com/office/powerpoint/2010/main" val="4199701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10581970" cy="536753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834318"/>
            <a:ext cx="7674078" cy="82458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If a box has coins in it,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box _______________ coins.</a:t>
            </a:r>
            <a:endParaRPr lang="en-US" dirty="0"/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1830156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connects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contains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3182800"/>
            <a:ext cx="7674078" cy="77395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If you tell others about something, you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 it.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3178637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describe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delay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4576135"/>
            <a:ext cx="7674078" cy="77679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If it looks like the clouds are on the ground and it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is hard to see very far, it is _______________ out.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4571972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foggy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happy</a:t>
            </a:r>
          </a:p>
        </p:txBody>
      </p:sp>
    </p:spTree>
    <p:extLst>
      <p:ext uri="{BB962C8B-B14F-4D97-AF65-F5344CB8AC3E}">
        <p14:creationId xmlns:p14="http://schemas.microsoft.com/office/powerpoint/2010/main" val="11889978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001354"/>
            <a:ext cx="7674078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If you want to find the sum of three numbers,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you should use _______________.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997191"/>
            <a:ext cx="2992470" cy="88062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collection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addition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2290707"/>
            <a:ext cx="7674078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If something is very big, it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is _______________.</a:t>
            </a:r>
            <a:endParaRPr lang="en-US" dirty="0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2286545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joyous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enormous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3571188"/>
            <a:ext cx="7674078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If something happens that you did not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expect, it happens _______________.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8934060" y="3567026"/>
            <a:ext cx="2992469" cy="8287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brightly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suddenly</a:t>
            </a:r>
          </a:p>
        </p:txBody>
      </p:sp>
    </p:spTree>
    <p:extLst>
      <p:ext uri="{BB962C8B-B14F-4D97-AF65-F5344CB8AC3E}">
        <p14:creationId xmlns:p14="http://schemas.microsoft.com/office/powerpoint/2010/main" val="2899587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ouch</a:t>
            </a:r>
          </a:p>
          <a:p>
            <a:r>
              <a:rPr lang="en-US" dirty="0"/>
              <a:t>couch</a:t>
            </a:r>
          </a:p>
          <a:p>
            <a:r>
              <a:rPr lang="en-US" dirty="0"/>
              <a:t>pouch</a:t>
            </a:r>
          </a:p>
          <a:p>
            <a:r>
              <a:rPr lang="en-US" dirty="0"/>
              <a:t>slouch</a:t>
            </a:r>
          </a:p>
          <a:p>
            <a:r>
              <a:rPr lang="en-US" dirty="0"/>
              <a:t>grouch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pout</a:t>
            </a:r>
          </a:p>
          <a:p>
            <a:r>
              <a:rPr lang="en-US" dirty="0"/>
              <a:t>shout</a:t>
            </a:r>
          </a:p>
          <a:p>
            <a:r>
              <a:rPr lang="en-US" dirty="0"/>
              <a:t>trout</a:t>
            </a:r>
          </a:p>
          <a:p>
            <a:r>
              <a:rPr lang="en-US" dirty="0"/>
              <a:t>spout</a:t>
            </a:r>
          </a:p>
          <a:p>
            <a:r>
              <a:rPr lang="en-US" dirty="0"/>
              <a:t>sprout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mouse</a:t>
            </a:r>
          </a:p>
          <a:p>
            <a:r>
              <a:rPr lang="en-US" dirty="0"/>
              <a:t>house</a:t>
            </a:r>
          </a:p>
          <a:p>
            <a:r>
              <a:rPr lang="en-US" dirty="0"/>
              <a:t>douse</a:t>
            </a:r>
          </a:p>
          <a:p>
            <a:r>
              <a:rPr lang="en-US" dirty="0"/>
              <a:t>blouse</a:t>
            </a:r>
          </a:p>
          <a:p>
            <a:r>
              <a:rPr lang="en-US" dirty="0"/>
              <a:t>spouse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outgrew	dismount		farmhouse		account		countless</a:t>
            </a:r>
          </a:p>
          <a:p>
            <a:pPr lvl="1" defTabSz="270000">
              <a:spcBef>
                <a:spcPts val="2000"/>
              </a:spcBef>
            </a:pPr>
            <a:r>
              <a:rPr lang="en-US" dirty="0"/>
              <a:t>houseboat		counselor		outstanding		counterclockwise		attachment</a:t>
            </a:r>
          </a:p>
          <a:p>
            <a:pPr lvl="1" defTabSz="457200">
              <a:spcBef>
                <a:spcPts val="2000"/>
              </a:spcBef>
            </a:pP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5925" y="1970807"/>
            <a:ext cx="36480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55496" y="1982724"/>
            <a:ext cx="55501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55620" y="1980639"/>
            <a:ext cx="34194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2334" y="1987488"/>
            <a:ext cx="82676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53940" y="1980639"/>
            <a:ext cx="58404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41158" y="1985900"/>
            <a:ext cx="77676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11950" y="1980639"/>
            <a:ext cx="31372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25675" y="1982725"/>
            <a:ext cx="71325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24330" y="1992491"/>
            <a:ext cx="75106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75393" y="2001282"/>
            <a:ext cx="49471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5925" y="2678606"/>
            <a:ext cx="76419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50126" y="2683400"/>
            <a:ext cx="60549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67100" y="2673746"/>
            <a:ext cx="65051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17611" y="2680481"/>
            <a:ext cx="31722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34840" y="2693300"/>
            <a:ext cx="25908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20641" y="2696871"/>
            <a:ext cx="39624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16881" y="2704858"/>
            <a:ext cx="63245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56961" y="2729969"/>
            <a:ext cx="4191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72300" y="2710408"/>
            <a:ext cx="72090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93207" y="2720682"/>
            <a:ext cx="23921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32420" y="2737589"/>
            <a:ext cx="66294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95360" y="2754010"/>
            <a:ext cx="54102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14199" y="2717040"/>
            <a:ext cx="24922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63430" y="2727314"/>
            <a:ext cx="54501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208440" y="2727620"/>
            <a:ext cx="65005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88487"/>
              </p:ext>
            </p:extLst>
          </p:nvPr>
        </p:nvGraphicFramePr>
        <p:xfrm>
          <a:off x="1275505" y="4199910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con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tain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joy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ous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un-   dis-   be-   de-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-able   -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ful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tion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sion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con</a:t>
            </a:r>
            <a:r>
              <a:rPr lang="en-US" dirty="0"/>
              <a:t>nect		</a:t>
            </a:r>
            <a:r>
              <a:rPr lang="en-US" u="sng" dirty="0"/>
              <a:t>in</a:t>
            </a:r>
            <a:r>
              <a:rPr lang="en-US" dirty="0"/>
              <a:t>vite		</a:t>
            </a:r>
            <a:r>
              <a:rPr lang="en-US" u="sng" dirty="0"/>
              <a:t>de</a:t>
            </a:r>
            <a:r>
              <a:rPr lang="en-US" dirty="0"/>
              <a:t>scribe		</a:t>
            </a:r>
            <a:r>
              <a:rPr lang="en-US" u="sng" dirty="0"/>
              <a:t>re</a:t>
            </a:r>
            <a:r>
              <a:rPr lang="en-US" dirty="0"/>
              <a:t>sult		</a:t>
            </a:r>
            <a:r>
              <a:rPr lang="en-US" u="sng" dirty="0"/>
              <a:t>ex</a:t>
            </a:r>
            <a:r>
              <a:rPr lang="en-US" dirty="0"/>
              <a:t>press		</a:t>
            </a:r>
            <a:r>
              <a:rPr lang="en-US" u="sng" dirty="0"/>
              <a:t>con</a:t>
            </a:r>
            <a:r>
              <a:rPr lang="en-US" dirty="0"/>
              <a:t>tains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addi</a:t>
            </a:r>
            <a:r>
              <a:rPr lang="en-US" u="sng" dirty="0"/>
              <a:t>tion</a:t>
            </a:r>
            <a:r>
              <a:rPr lang="en-US" dirty="0"/>
              <a:t>		enorm</a:t>
            </a:r>
            <a:r>
              <a:rPr lang="en-US" u="sng" dirty="0"/>
              <a:t>ous</a:t>
            </a:r>
            <a:r>
              <a:rPr lang="en-US" dirty="0"/>
              <a:t>		direct</a:t>
            </a:r>
            <a:r>
              <a:rPr lang="en-US" u="sng" dirty="0"/>
              <a:t>ly</a:t>
            </a:r>
            <a:r>
              <a:rPr lang="en-US" dirty="0"/>
              <a:t>		reason</a:t>
            </a:r>
            <a:r>
              <a:rPr lang="en-US" u="sng" dirty="0"/>
              <a:t>able</a:t>
            </a:r>
            <a:r>
              <a:rPr lang="en-US" dirty="0"/>
              <a:t>		nerv</a:t>
            </a:r>
            <a:r>
              <a:rPr lang="en-US" u="sng" dirty="0"/>
              <a:t>ous</a:t>
            </a:r>
            <a:r>
              <a:rPr lang="en-US" dirty="0"/>
              <a:t>		fogg</a:t>
            </a:r>
            <a:r>
              <a:rPr lang="en-US" u="sng" dirty="0"/>
              <a:t>y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in</a:t>
            </a:r>
            <a:r>
              <a:rPr lang="en-US" dirty="0"/>
              <a:t>dustry		</a:t>
            </a:r>
            <a:r>
              <a:rPr lang="en-US" u="sng" dirty="0"/>
              <a:t>con</a:t>
            </a:r>
            <a:r>
              <a:rPr lang="en-US" dirty="0"/>
              <a:t>trast</a:t>
            </a:r>
            <a:r>
              <a:rPr lang="en-US" u="sng" dirty="0"/>
              <a:t>ing</a:t>
            </a:r>
            <a:r>
              <a:rPr lang="en-US" dirty="0"/>
              <a:t>		</a:t>
            </a:r>
            <a:r>
              <a:rPr lang="en-US" u="sng" dirty="0"/>
              <a:t>ex</a:t>
            </a:r>
            <a:r>
              <a:rPr lang="en-US" dirty="0"/>
              <a:t>act</a:t>
            </a:r>
            <a:r>
              <a:rPr lang="en-US" u="sng" dirty="0"/>
              <a:t>ness</a:t>
            </a:r>
            <a:r>
              <a:rPr lang="en-US" dirty="0"/>
              <a:t>		</a:t>
            </a:r>
            <a:r>
              <a:rPr lang="en-US" u="sng" dirty="0"/>
              <a:t>ex</a:t>
            </a:r>
            <a:r>
              <a:rPr lang="en-US" dirty="0"/>
              <a:t>tinc</a:t>
            </a:r>
            <a:r>
              <a:rPr lang="en-US" u="sng" dirty="0"/>
              <a:t>tion</a:t>
            </a:r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walk</a:t>
            </a:r>
            <a:r>
              <a:rPr lang="en-US" b="1" dirty="0"/>
              <a:t>		talk		</a:t>
            </a:r>
            <a:r>
              <a:rPr lang="en-US" b="1" u="sng" dirty="0"/>
              <a:t>there</a:t>
            </a:r>
            <a:r>
              <a:rPr lang="en-US" b="1" dirty="0"/>
              <a:t>		where		</a:t>
            </a:r>
            <a:r>
              <a:rPr lang="en-US" b="1" u="sng" dirty="0"/>
              <a:t>all</a:t>
            </a:r>
            <a:r>
              <a:rPr lang="en-US" b="1" dirty="0"/>
              <a:t>		tall</a:t>
            </a:r>
          </a:p>
          <a:p>
            <a:pPr lvl="1" defTabSz="457200">
              <a:spcBef>
                <a:spcPts val="0"/>
              </a:spcBef>
            </a:pPr>
            <a:r>
              <a:rPr lang="en-US" b="1" dirty="0"/>
              <a:t>w</a:t>
            </a:r>
            <a:r>
              <a:rPr lang="en-US" b="1" u="sng" dirty="0"/>
              <a:t>o</a:t>
            </a:r>
            <a:r>
              <a:rPr lang="en-US" b="1" dirty="0"/>
              <a:t>men		d</a:t>
            </a:r>
            <a:r>
              <a:rPr lang="en-US" b="1" u="sng" dirty="0"/>
              <a:t>o</a:t>
            </a:r>
            <a:r>
              <a:rPr lang="en-US" b="1" dirty="0"/>
              <a:t>n</a:t>
            </a:r>
            <a:r>
              <a:rPr lang="en-US" b="1" u="sng" dirty="0"/>
              <a:t>e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over		learn		machine		minute		enough		hour</a:t>
            </a:r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22829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The puppy sat on the couch for five minutes.</a:t>
            </a:r>
          </a:p>
          <a:p>
            <a:pPr lvl="1" defTabSz="457200"/>
            <a:r>
              <a:rPr lang="en-US" dirty="0"/>
              <a:t>Andrew is grouchy when there is not enough time to finish his work.</a:t>
            </a:r>
          </a:p>
          <a:p>
            <a:pPr lvl="1" defTabSz="457200"/>
            <a:r>
              <a:rPr lang="en-US" dirty="0"/>
              <a:t>The counselor needed to learn how to teach camping </a:t>
            </a:r>
            <a:br>
              <a:rPr lang="en-US" dirty="0"/>
            </a:br>
            <a:r>
              <a:rPr lang="en-US" dirty="0"/>
              <a:t>skills to kids.</a:t>
            </a:r>
          </a:p>
          <a:p>
            <a:pPr lvl="1" defTabSz="457200"/>
            <a:r>
              <a:rPr lang="en-US" dirty="0"/>
              <a:t>Lee will walk with us to the lake where he can explain how to </a:t>
            </a:r>
            <a:br>
              <a:rPr lang="en-US" dirty="0"/>
            </a:br>
            <a:r>
              <a:rPr lang="en-US" dirty="0"/>
              <a:t>fish for trout.</a:t>
            </a:r>
          </a:p>
          <a:p>
            <a:pPr lvl="1" defTabSz="457200"/>
            <a:r>
              <a:rPr lang="en-US" dirty="0"/>
              <a:t>The women went into the farmhouse when they saw </a:t>
            </a:r>
            <a:br>
              <a:rPr lang="en-US" dirty="0"/>
            </a:br>
            <a:r>
              <a:rPr lang="en-US" dirty="0"/>
              <a:t>thunderclouds form over the farm.</a:t>
            </a:r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243.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the questions and </a:t>
            </a:r>
            <a:br>
              <a:rPr lang="en-US" dirty="0"/>
            </a:br>
            <a:r>
              <a:rPr lang="en-US" dirty="0"/>
              <a:t>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61374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Imprinting for Life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91099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941530"/>
            <a:ext cx="6763651" cy="8242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When a bird hatches, it must quickly attach itself to its </a:t>
            </a:r>
            <a:br>
              <a:rPr lang="en-US" sz="1600" dirty="0"/>
            </a:br>
            <a:r>
              <a:rPr lang="en-US" sz="1600" dirty="0"/>
              <a:t>mother so it can learn how to survive. This is called </a:t>
            </a:r>
            <a:r>
              <a:rPr lang="en-US" sz="1600" i="1" dirty="0"/>
              <a:t>imprinting</a:t>
            </a:r>
            <a:r>
              <a:rPr lang="en-US" sz="1600" dirty="0"/>
              <a:t>. Let’s learn </a:t>
            </a:r>
            <a:br>
              <a:rPr lang="en-US" sz="1600" dirty="0"/>
            </a:br>
            <a:r>
              <a:rPr lang="en-US" sz="1600" dirty="0"/>
              <a:t>more about imprinting.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852111"/>
            <a:ext cx="6528547" cy="186043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 duckling </a:t>
            </a:r>
            <a:r>
              <a:rPr lang="en-US" sz="1800" b="1" dirty="0"/>
              <a:t>hatches</a:t>
            </a:r>
            <a:r>
              <a:rPr lang="en-US" sz="1800" dirty="0"/>
              <a:t> from its egg into a new </a:t>
            </a:r>
            <a:r>
              <a:rPr lang="en-US" sz="1800" b="1" dirty="0"/>
              <a:t>world</a:t>
            </a:r>
            <a:r>
              <a:rPr lang="en-US" sz="1800" dirty="0"/>
              <a:t>. </a:t>
            </a:r>
            <a:br>
              <a:rPr lang="en-US" sz="1800" dirty="0"/>
            </a:br>
            <a:r>
              <a:rPr lang="en-US" sz="1800" dirty="0"/>
              <a:t>It needs to learn what kind of animal it is. It needs to learn </a:t>
            </a:r>
            <a:br>
              <a:rPr lang="en-US" sz="1800" dirty="0"/>
            </a:br>
            <a:r>
              <a:rPr lang="en-US" sz="1800" dirty="0"/>
              <a:t>life skills—what to eat, where to make its home, and how to </a:t>
            </a:r>
            <a:br>
              <a:rPr lang="en-US" sz="1800" dirty="0"/>
            </a:br>
            <a:r>
              <a:rPr lang="en-US" sz="1800" dirty="0"/>
              <a:t>stay safe. How will the duckling learn all it needs to survive?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This is what happens. The very first thing the duckling </a:t>
            </a:r>
            <a:br>
              <a:rPr lang="en-US" sz="1800" dirty="0"/>
            </a:br>
            <a:r>
              <a:rPr lang="en-US" sz="1800" dirty="0"/>
              <a:t>sees after </a:t>
            </a:r>
            <a:r>
              <a:rPr lang="en-US" sz="1800" b="1" dirty="0"/>
              <a:t>hatching</a:t>
            </a:r>
            <a:r>
              <a:rPr lang="en-US" sz="1800" dirty="0"/>
              <a:t> is its mother. It sees its mother, smells 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891986"/>
            <a:ext cx="598579" cy="1868913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10</a:t>
            </a:r>
          </a:p>
          <a:p>
            <a:r>
              <a:rPr lang="en-US" dirty="0"/>
              <a:t>24</a:t>
            </a:r>
          </a:p>
          <a:p>
            <a:r>
              <a:rPr lang="en-US" dirty="0"/>
              <a:t>37</a:t>
            </a:r>
          </a:p>
          <a:p>
            <a:r>
              <a:rPr lang="en-US" dirty="0"/>
              <a:t>49</a:t>
            </a:r>
          </a:p>
          <a:p>
            <a:r>
              <a:rPr lang="en-US" dirty="0"/>
              <a:t>59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1)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3654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445788"/>
            <a:ext cx="6528547" cy="3187945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her, and takes in the loud sounds she makes. The duckling </a:t>
            </a:r>
            <a:br>
              <a:rPr lang="en-US" sz="1800" dirty="0"/>
            </a:br>
            <a:r>
              <a:rPr lang="en-US" sz="1800" dirty="0"/>
              <a:t>imprints on its mother.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Imprinting is a way of learning for some birds. </a:t>
            </a:r>
            <a:br>
              <a:rPr lang="en-US" sz="1800" dirty="0"/>
            </a:br>
            <a:r>
              <a:rPr lang="en-US" sz="1800" dirty="0"/>
              <a:t>For ducklings, it happens within a few days of birth. </a:t>
            </a:r>
            <a:br>
              <a:rPr lang="en-US" sz="1800" dirty="0"/>
            </a:br>
            <a:r>
              <a:rPr lang="en-US" sz="1800" dirty="0"/>
              <a:t>The duckling forms a close feeling, or attachment, to </a:t>
            </a:r>
            <a:br>
              <a:rPr lang="en-US" sz="1800" dirty="0"/>
            </a:br>
            <a:r>
              <a:rPr lang="en-US" sz="1800" dirty="0"/>
              <a:t>its mother. The duckling will follow its mother all </a:t>
            </a:r>
            <a:br>
              <a:rPr lang="en-US" sz="1800" dirty="0"/>
            </a:br>
            <a:r>
              <a:rPr lang="en-US" sz="1800" dirty="0"/>
              <a:t>the time. It has a lot to learn from its mother.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457224"/>
            <a:ext cx="598579" cy="2986960"/>
          </a:xfrm>
        </p:spPr>
        <p:txBody>
          <a:bodyPr>
            <a:noAutofit/>
          </a:bodyPr>
          <a:lstStyle/>
          <a:p>
            <a:r>
              <a:rPr lang="en-US" dirty="0"/>
              <a:t>70</a:t>
            </a:r>
          </a:p>
          <a:p>
            <a:r>
              <a:rPr lang="en-US" dirty="0"/>
              <a:t>81</a:t>
            </a:r>
          </a:p>
          <a:p>
            <a:r>
              <a:rPr lang="en-US" dirty="0"/>
              <a:t>85</a:t>
            </a:r>
          </a:p>
          <a:p>
            <a:r>
              <a:rPr lang="en-US" dirty="0"/>
              <a:t>94</a:t>
            </a:r>
          </a:p>
          <a:p>
            <a:r>
              <a:rPr lang="en-US" dirty="0"/>
              <a:t>104</a:t>
            </a:r>
          </a:p>
          <a:p>
            <a:r>
              <a:rPr lang="en-US" dirty="0"/>
              <a:t>113</a:t>
            </a:r>
          </a:p>
          <a:p>
            <a:r>
              <a:rPr lang="en-US" dirty="0"/>
              <a:t>122</a:t>
            </a:r>
          </a:p>
        </p:txBody>
      </p:sp>
    </p:spTree>
    <p:extLst>
      <p:ext uri="{BB962C8B-B14F-4D97-AF65-F5344CB8AC3E}">
        <p14:creationId xmlns:p14="http://schemas.microsoft.com/office/powerpoint/2010/main" val="3837938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C3BFEEA-4B59-4D2A-ACE6-D368EC8F04E1}"/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68378</TotalTime>
  <Words>1945</Words>
  <Application>Microsoft Macintosh PowerPoint</Application>
  <PresentationFormat>Widescreen</PresentationFormat>
  <Paragraphs>269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Informative Text (Part 1)</vt:lpstr>
      <vt:lpstr>Decodable Informative Text (Part 1) — cont’d </vt:lpstr>
      <vt:lpstr>Comprehension Questions Part 1 </vt:lpstr>
      <vt:lpstr>Decodable Informative Text (Part 2) </vt:lpstr>
      <vt:lpstr>Comprehension Questions Part 2 </vt:lpstr>
      <vt:lpstr>Decodable Informative Text (Part 3) </vt:lpstr>
      <vt:lpstr>Decodable Informative Text (Part 3) — cont’d </vt:lpstr>
      <vt:lpstr>Comprehension Questions Part 3 </vt:lpstr>
      <vt:lpstr>Picture Match</vt:lpstr>
      <vt:lpstr>Independent Practice (K) Part 1</vt:lpstr>
      <vt:lpstr>Independent Practice (K) Part 2</vt:lpstr>
      <vt:lpstr>Independent Practice (K) Part 3</vt:lpstr>
      <vt:lpstr>Independent Practice (K) Part 3  — cont’d</vt:lpstr>
      <vt:lpstr>Independent Practice (L)</vt:lpstr>
      <vt:lpstr>Independent Practice (L) — cont’d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5212</cp:revision>
  <dcterms:created xsi:type="dcterms:W3CDTF">2023-03-21T18:49:30Z</dcterms:created>
  <dcterms:modified xsi:type="dcterms:W3CDTF">2024-02-21T15:44:32Z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