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1" r:id="rId12"/>
    <p:sldId id="314" r:id="rId13"/>
    <p:sldId id="312" r:id="rId14"/>
    <p:sldId id="315" r:id="rId15"/>
    <p:sldId id="313" r:id="rId16"/>
    <p:sldId id="316" r:id="rId17"/>
    <p:sldId id="302" r:id="rId18"/>
    <p:sldId id="303" r:id="rId19"/>
    <p:sldId id="304" r:id="rId20"/>
    <p:sldId id="307" r:id="rId21"/>
    <p:sldId id="309" r:id="rId22"/>
    <p:sldId id="308" r:id="rId23"/>
    <p:sldId id="31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2A065-0581-9DE4-EDD8-16B3C051203D}" v="5" dt="2024-04-11T15:38:19.2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71" autoAdjust="0"/>
    <p:restoredTop sz="86430"/>
  </p:normalViewPr>
  <p:slideViewPr>
    <p:cSldViewPr snapToGrid="0">
      <p:cViewPr varScale="1">
        <p:scale>
          <a:sx n="177" d="100"/>
          <a:sy n="177" d="100"/>
        </p:scale>
        <p:origin x="3424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DF42A065-0581-9DE4-EDD8-16B3C051203D}"/>
    <pc:docChg chg="modSld">
      <pc:chgData name="Sarah Zelinke" userId="S::szelinke@cainc.com::d5a61b94-e317-40d3-bef2-b59288a0210b" providerId="AD" clId="Web-{DF42A065-0581-9DE4-EDD8-16B3C051203D}" dt="2024-04-11T15:38:19.258" v="4" actId="20577"/>
      <pc:docMkLst>
        <pc:docMk/>
      </pc:docMkLst>
      <pc:sldChg chg="modSp">
        <pc:chgData name="Sarah Zelinke" userId="S::szelinke@cainc.com::d5a61b94-e317-40d3-bef2-b59288a0210b" providerId="AD" clId="Web-{DF42A065-0581-9DE4-EDD8-16B3C051203D}" dt="2024-04-11T15:38:19.258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DF42A065-0581-9DE4-EDD8-16B3C051203D}" dt="2024-04-11T15:38:19.258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790324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5924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8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 (A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460223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it-IT" b="1" dirty="0"/>
              <a:t>		r</a:t>
            </a:r>
            <a:r>
              <a:rPr lang="it-IT" b="1" u="sng" dirty="0"/>
              <a:t>ai</a:t>
            </a:r>
            <a:r>
              <a:rPr lang="it-IT" b="1" dirty="0"/>
              <a:t>n			d</a:t>
            </a:r>
            <a:r>
              <a:rPr lang="it-IT" b="1" u="sng" dirty="0"/>
              <a:t>ay</a:t>
            </a:r>
          </a:p>
          <a:p>
            <a:pPr lvl="1" defTabSz="457200"/>
            <a:r>
              <a:rPr lang="en-US" dirty="0">
                <a:latin typeface="Arial"/>
                <a:cs typeface="Arial"/>
              </a:rPr>
              <a:t>ai		</a:t>
            </a:r>
            <a:r>
              <a:rPr lang="en-US" dirty="0" err="1">
                <a:latin typeface="Arial"/>
                <a:cs typeface="Arial"/>
              </a:rPr>
              <a:t>sh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dirty="0" err="1">
                <a:latin typeface="Arial"/>
                <a:cs typeface="Arial"/>
              </a:rPr>
              <a:t>ch</a:t>
            </a:r>
            <a:r>
              <a:rPr lang="en-US" dirty="0">
                <a:latin typeface="Arial"/>
                <a:cs typeface="Arial"/>
              </a:rPr>
              <a:t>		ay</a:t>
            </a:r>
          </a:p>
          <a:p>
            <a:pPr lvl="1" defTabSz="457200"/>
            <a:r>
              <a:rPr lang="en-US" err="1">
                <a:latin typeface="Arial"/>
                <a:cs typeface="Arial"/>
              </a:rPr>
              <a:t>th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err="1">
                <a:latin typeface="Arial"/>
                <a:cs typeface="Arial"/>
              </a:rPr>
              <a:t>wh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b="1" dirty="0">
                <a:latin typeface="Arial"/>
                <a:cs typeface="Arial"/>
              </a:rPr>
              <a:t>a</a:t>
            </a:r>
            <a:r>
              <a:rPr lang="en-US" dirty="0">
                <a:latin typeface="Arial"/>
                <a:cs typeface="Arial"/>
              </a:rPr>
              <a:t>		ck</a:t>
            </a:r>
          </a:p>
          <a:p>
            <a:pPr lvl="1" defTabSz="457200"/>
            <a:r>
              <a:rPr lang="en-US" dirty="0">
                <a:latin typeface="Arial"/>
                <a:cs typeface="Arial"/>
              </a:rPr>
              <a:t>ai	</a:t>
            </a:r>
            <a:r>
              <a:rPr lang="en-US" b="1" dirty="0">
                <a:latin typeface="Arial"/>
                <a:cs typeface="Arial"/>
              </a:rPr>
              <a:t>	</a:t>
            </a:r>
            <a:r>
              <a:rPr lang="en-US" b="1" err="1">
                <a:latin typeface="Arial"/>
                <a:cs typeface="Arial"/>
              </a:rPr>
              <a:t>i</a:t>
            </a:r>
            <a:r>
              <a:rPr lang="en-US" dirty="0">
                <a:latin typeface="Arial"/>
                <a:cs typeface="Arial"/>
              </a:rPr>
              <a:t>		ck		</a:t>
            </a:r>
            <a:r>
              <a:rPr lang="en-US" err="1">
                <a:latin typeface="Arial"/>
                <a:cs typeface="Arial"/>
              </a:rPr>
              <a:t>ch</a:t>
            </a:r>
            <a:endParaRPr lang="en-US">
              <a:latin typeface="Arial"/>
              <a:cs typeface="Arial"/>
            </a:endParaRPr>
          </a:p>
          <a:p>
            <a:pPr lvl="1" defTabSz="457200"/>
            <a:r>
              <a:rPr lang="en-US" b="1" dirty="0">
                <a:latin typeface="Arial"/>
                <a:cs typeface="Arial"/>
              </a:rPr>
              <a:t>e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err="1">
                <a:latin typeface="Arial"/>
                <a:cs typeface="Arial"/>
              </a:rPr>
              <a:t>sh</a:t>
            </a:r>
            <a:r>
              <a:rPr lang="en-US" dirty="0">
                <a:latin typeface="Arial"/>
                <a:cs typeface="Arial"/>
              </a:rPr>
              <a:t>		ai		</a:t>
            </a:r>
            <a:r>
              <a:rPr lang="en-US" err="1">
                <a:latin typeface="Arial"/>
                <a:cs typeface="Arial"/>
              </a:rPr>
              <a:t>th</a:t>
            </a:r>
            <a:endParaRPr lang="en-US">
              <a:latin typeface="Arial"/>
              <a:cs typeface="Arial"/>
            </a:endParaRPr>
          </a:p>
          <a:p>
            <a:pPr lvl="1" defTabSz="457200"/>
            <a:r>
              <a:rPr lang="en-US" dirty="0">
                <a:latin typeface="Arial"/>
                <a:cs typeface="Arial"/>
              </a:rPr>
              <a:t>ay		</a:t>
            </a:r>
            <a:r>
              <a:rPr lang="en-US" err="1">
                <a:latin typeface="Arial"/>
                <a:cs typeface="Arial"/>
              </a:rPr>
              <a:t>ch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b="1" dirty="0">
                <a:latin typeface="Arial"/>
                <a:cs typeface="Arial"/>
              </a:rPr>
              <a:t>u</a:t>
            </a:r>
            <a:r>
              <a:rPr lang="en-US" dirty="0">
                <a:latin typeface="Arial"/>
                <a:cs typeface="Arial"/>
              </a:rPr>
              <a:t>		ay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654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324609"/>
            <a:ext cx="6667380" cy="124161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 Getting a whiff of skunk spray at a distance is bad, </a:t>
            </a:r>
            <a:br>
              <a:rPr lang="en-US" sz="1600" dirty="0"/>
            </a:br>
            <a:r>
              <a:rPr lang="en-US" sz="1600" dirty="0"/>
              <a:t>but up close the intense (very strong) smell is overpowering. In case </a:t>
            </a:r>
            <a:br>
              <a:rPr lang="en-US" sz="1600" dirty="0"/>
            </a:br>
            <a:r>
              <a:rPr lang="en-US" sz="1600" dirty="0"/>
              <a:t>you come face-to-face with a skunk, read on to learn how to avoid </a:t>
            </a:r>
            <a:br>
              <a:rPr lang="en-US" sz="1600" dirty="0"/>
            </a:br>
            <a:r>
              <a:rPr lang="en-US" sz="1600" dirty="0"/>
              <a:t>skunk spray.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50490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people see a skunk, they must stand </a:t>
            </a:r>
            <a:br>
              <a:rPr lang="en-US" sz="1800" dirty="0"/>
            </a:br>
            <a:r>
              <a:rPr lang="en-US" sz="1800" dirty="0"/>
              <a:t>still. If they cannot wait, they can back off, </a:t>
            </a:r>
            <a:br>
              <a:rPr lang="en-US" sz="1800" dirty="0"/>
            </a:br>
            <a:r>
              <a:rPr lang="en-US" sz="1800" dirty="0"/>
              <a:t>but not in a fast way. If a skunk is upset, it will </a:t>
            </a:r>
            <a:br>
              <a:rPr lang="en-US" sz="1800" dirty="0"/>
            </a:br>
            <a:r>
              <a:rPr lang="en-US" sz="1800" dirty="0"/>
              <a:t>raise its tail. It will aim its back end and spray. </a:t>
            </a:r>
            <a:br>
              <a:rPr lang="en-US" sz="1800" dirty="0"/>
            </a:br>
            <a:r>
              <a:rPr lang="en-US" sz="1800" dirty="0"/>
              <a:t>A skunk has glands, like little sacs, on its back </a:t>
            </a:r>
            <a:br>
              <a:rPr lang="en-US" sz="1800" dirty="0"/>
            </a:br>
            <a:r>
              <a:rPr lang="en-US" sz="1800" dirty="0"/>
              <a:t>end that can spray wet stuff that smells bad. 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people can get sick from the smell. </a:t>
            </a:r>
            <a:br>
              <a:rPr lang="en-US" sz="1800" dirty="0"/>
            </a:br>
            <a:r>
              <a:rPr lang="en-US" sz="1800" dirty="0"/>
              <a:t>It is not a faint smell. It is a very bad smell. </a:t>
            </a:r>
            <a:br>
              <a:rPr lang="en-US" sz="1800" dirty="0"/>
            </a:br>
            <a:r>
              <a:rPr lang="en-US" sz="1800" dirty="0"/>
              <a:t>And that smell may last day after day.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5246"/>
            <a:ext cx="598579" cy="2918826"/>
          </a:xfrm>
        </p:spPr>
        <p:txBody>
          <a:bodyPr>
            <a:noAutofit/>
          </a:bodyPr>
          <a:lstStyle/>
          <a:p>
            <a:r>
              <a:rPr lang="en-US" dirty="0"/>
              <a:t>57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74</a:t>
            </a:r>
          </a:p>
          <a:p>
            <a:r>
              <a:rPr lang="en-US" dirty="0"/>
              <a:t>87</a:t>
            </a:r>
          </a:p>
          <a:p>
            <a:r>
              <a:rPr lang="en-US" dirty="0"/>
              <a:t>98</a:t>
            </a:r>
          </a:p>
          <a:p>
            <a:r>
              <a:rPr lang="en-US" dirty="0"/>
              <a:t>108</a:t>
            </a:r>
          </a:p>
          <a:p>
            <a:r>
              <a:rPr lang="en-US" dirty="0"/>
              <a:t>117</a:t>
            </a:r>
          </a:p>
          <a:p>
            <a:r>
              <a:rPr lang="en-US" dirty="0"/>
              <a:t>125</a:t>
            </a:r>
          </a:p>
          <a:p>
            <a:r>
              <a:rPr lang="en-US" dirty="0"/>
              <a:t>137</a:t>
            </a:r>
          </a:p>
        </p:txBody>
      </p:sp>
    </p:spTree>
    <p:extLst>
      <p:ext uri="{BB962C8B-B14F-4D97-AF65-F5344CB8AC3E}">
        <p14:creationId xmlns:p14="http://schemas.microsoft.com/office/powerpoint/2010/main" val="3258999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When people see a skunk, what should they do?</a:t>
            </a:r>
          </a:p>
          <a:p>
            <a:pPr marL="0" indent="0">
              <a:buNone/>
            </a:pPr>
            <a:r>
              <a:rPr lang="en-US" dirty="0"/>
              <a:t>	 When people see a skunk, they should ________________.</a:t>
            </a:r>
          </a:p>
          <a:p>
            <a:pPr marL="0" indent="0">
              <a:buNone/>
            </a:pPr>
            <a:r>
              <a:rPr lang="en-US" b="1" dirty="0"/>
              <a:t>If a skunk is upset, what might it do?</a:t>
            </a:r>
          </a:p>
          <a:p>
            <a:pPr marL="0" indent="0">
              <a:buNone/>
            </a:pPr>
            <a:r>
              <a:rPr lang="en-US" dirty="0"/>
              <a:t>	 If a skunk is upset, it might ________________.</a:t>
            </a:r>
          </a:p>
          <a:p>
            <a:pPr marL="0" indent="0">
              <a:buNone/>
            </a:pPr>
            <a:r>
              <a:rPr lang="en-US" b="1" dirty="0"/>
              <a:t>Why do people want to avoid skunk spray?</a:t>
            </a:r>
          </a:p>
          <a:p>
            <a:pPr marL="0" indent="0">
              <a:buNone/>
            </a:pPr>
            <a:r>
              <a:rPr lang="en-US" dirty="0"/>
              <a:t>	 People want to avoid skunk spray because 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4620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852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26594"/>
            <a:ext cx="6842309" cy="126096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 habitat is an area where an animal lives. Even though </a:t>
            </a:r>
            <a:br>
              <a:rPr lang="en-US" sz="1600" dirty="0"/>
            </a:br>
            <a:r>
              <a:rPr lang="en-US" sz="1600" dirty="0"/>
              <a:t>skunks may live in different habitats, such as towns, cities, and farms, </a:t>
            </a:r>
            <a:br>
              <a:rPr lang="en-US" sz="1600" dirty="0"/>
            </a:br>
            <a:r>
              <a:rPr lang="en-US" sz="1600" dirty="0"/>
              <a:t>you may never run into one. Skunks are nocturnal animals, usually only </a:t>
            </a:r>
            <a:br>
              <a:rPr lang="en-US" sz="1600" dirty="0"/>
            </a:br>
            <a:r>
              <a:rPr lang="en-US" sz="1600" dirty="0"/>
              <a:t>active at night.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35459"/>
            <a:ext cx="6528547" cy="36319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Seldom will people see a skunk. A skunk stays </a:t>
            </a:r>
            <a:br>
              <a:rPr lang="en-US" sz="1800" dirty="0"/>
            </a:br>
            <a:r>
              <a:rPr lang="en-US" sz="1800" dirty="0"/>
              <a:t>hidden in its den in the day. A skunk may dig a den </a:t>
            </a:r>
            <a:br>
              <a:rPr lang="en-US" sz="1800" dirty="0"/>
            </a:br>
            <a:r>
              <a:rPr lang="en-US" sz="1800" dirty="0"/>
              <a:t>itself. The den may be next to a shed. It may be next </a:t>
            </a:r>
            <a:br>
              <a:rPr lang="en-US" sz="1800" dirty="0"/>
            </a:br>
            <a:r>
              <a:rPr lang="en-US" sz="1800" dirty="0"/>
              <a:t>to a deck.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skunk spends the day at rest in its den. Then the </a:t>
            </a:r>
            <a:br>
              <a:rPr lang="en-US" sz="1800" dirty="0"/>
            </a:br>
            <a:r>
              <a:rPr lang="en-US" sz="1800" dirty="0"/>
              <a:t>skunk will go to hunt. It looks in the grass to get grubs, </a:t>
            </a:r>
            <a:br>
              <a:rPr lang="en-US" sz="1800" dirty="0"/>
            </a:br>
            <a:r>
              <a:rPr lang="en-US" sz="1800" dirty="0"/>
              <a:t>which are little bugs from eggs. The skunk snacks on </a:t>
            </a:r>
            <a:br>
              <a:rPr lang="en-US" sz="1800" dirty="0"/>
            </a:br>
            <a:r>
              <a:rPr lang="en-US" sz="1800" dirty="0"/>
              <a:t>bugs that are pests. This helps people. The skunk will </a:t>
            </a:r>
            <a:br>
              <a:rPr lang="en-US" sz="1800" dirty="0"/>
            </a:br>
            <a:r>
              <a:rPr lang="en-US" sz="1800" dirty="0"/>
              <a:t>snack on trash. This will not help people. It can be a </a:t>
            </a:r>
            <a:br>
              <a:rPr lang="en-US" sz="1800" dirty="0"/>
            </a:br>
            <a:r>
              <a:rPr lang="en-US" sz="1800" dirty="0"/>
              <a:t>mess. At sunup, the skunk will go back to its den.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It is the best day when no skunk sprays.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51005"/>
            <a:ext cx="598579" cy="387831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145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208</a:t>
            </a:r>
          </a:p>
          <a:p>
            <a:r>
              <a:rPr lang="en-US" dirty="0"/>
              <a:t>218</a:t>
            </a:r>
          </a:p>
          <a:p>
            <a:r>
              <a:rPr lang="en-US" dirty="0"/>
              <a:t>228</a:t>
            </a:r>
          </a:p>
          <a:p>
            <a:r>
              <a:rPr lang="en-US" dirty="0"/>
              <a:t>240</a:t>
            </a:r>
          </a:p>
          <a:p>
            <a:r>
              <a:rPr lang="en-US" dirty="0"/>
              <a:t>251</a:t>
            </a:r>
          </a:p>
          <a:p>
            <a:r>
              <a:rPr lang="en-US" dirty="0"/>
              <a:t>260</a:t>
            </a:r>
          </a:p>
        </p:txBody>
      </p:sp>
    </p:spTree>
    <p:extLst>
      <p:ext uri="{BB962C8B-B14F-4D97-AF65-F5344CB8AC3E}">
        <p14:creationId xmlns:p14="http://schemas.microsoft.com/office/powerpoint/2010/main" val="246380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don’t people see skunks during the day?</a:t>
            </a:r>
          </a:p>
          <a:p>
            <a:pPr marL="0" indent="0">
              <a:buNone/>
            </a:pPr>
            <a:r>
              <a:rPr lang="en-US" dirty="0"/>
              <a:t>	 People don’t see skunks during the day because ________________.</a:t>
            </a:r>
          </a:p>
          <a:p>
            <a:pPr marL="0" indent="0">
              <a:buNone/>
            </a:pPr>
            <a:r>
              <a:rPr lang="en-US" b="1" dirty="0"/>
              <a:t>What may the diet of skunks include?</a:t>
            </a:r>
          </a:p>
          <a:p>
            <a:pPr marL="0" indent="0">
              <a:buNone/>
            </a:pPr>
            <a:r>
              <a:rPr lang="en-US" dirty="0"/>
              <a:t>	 The diet of skunks may include ________________.</a:t>
            </a:r>
          </a:p>
          <a:p>
            <a:pPr marL="0" indent="0">
              <a:buNone/>
            </a:pPr>
            <a:r>
              <a:rPr lang="en-US" b="1" dirty="0"/>
              <a:t>Where will a skunk go at sunup?</a:t>
            </a:r>
          </a:p>
          <a:p>
            <a:pPr marL="0" indent="0">
              <a:buNone/>
            </a:pPr>
            <a:r>
              <a:rPr lang="en-US" dirty="0"/>
              <a:t>	 At sunup, a skunk will go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6654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2" descr="A black-and-white skunk is positioned with its front feet supporting its weight, its back feet raised in the air, and its tail pointing to the sk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" y="1956895"/>
            <a:ext cx="304800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black-and-white skunk is inside a tree ho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5057" y="1975945"/>
            <a:ext cx="309562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standing black-and-white skunk looks beyond with its tail pointing to the sk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795" y="1918795"/>
            <a:ext cx="3095625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89805"/>
            <a:ext cx="10178846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3632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you tell when a skunk sprays?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can tell when a skunk sprays because you can 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a skunk act to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itself?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protect itself, a skunk will 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must people act when they see a skunk?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people see a skunk, they must 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may a skunk act if it gets upset?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a skunk gets upset, it may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it best to stay away from skunk spray?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is best to stay away from skunk spray because it has 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a skunk in the 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day, a skunk is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a skunk snack on?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skunk can snack on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a skunk go at sunup?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sunup, a skunk will go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8837342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Draw a line under the phrase that best completes </a:t>
            </a:r>
            <a:br>
              <a:rPr lang="en-US" dirty="0"/>
            </a:br>
            <a:r>
              <a:rPr lang="en-US" dirty="0"/>
              <a:t>each sentence.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243087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Ray put 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221926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a mop in the pail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a mop in the fail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198201"/>
            <a:ext cx="46582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 ship can 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204409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have a sail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have a tail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4197830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Beth will ________________.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67375" y="4196624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wait in the truck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wait in the pail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EE324-EA48-F094-4080-410FA7201DF6}"/>
              </a:ext>
            </a:extLst>
          </p:cNvPr>
          <p:cNvSpPr txBox="1"/>
          <p:nvPr/>
        </p:nvSpPr>
        <p:spPr>
          <a:xfrm>
            <a:off x="762001" y="5227984"/>
            <a:ext cx="42066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Lin can ________________.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602DD07-6580-7472-3DE4-9CF218135100}"/>
              </a:ext>
            </a:extLst>
          </p:cNvPr>
          <p:cNvSpPr txBox="1">
            <a:spLocks/>
          </p:cNvSpPr>
          <p:nvPr/>
        </p:nvSpPr>
        <p:spPr>
          <a:xfrm>
            <a:off x="7567375" y="5222158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fill a rail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fill a pail</a:t>
            </a:r>
          </a:p>
        </p:txBody>
      </p:sp>
    </p:spTree>
    <p:extLst>
      <p:ext uri="{BB962C8B-B14F-4D97-AF65-F5344CB8AC3E}">
        <p14:creationId xmlns:p14="http://schemas.microsoft.com/office/powerpoint/2010/main" val="3982057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065535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Dad will ________________.</a:t>
            </a:r>
            <a:endParaRPr lang="en-US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6" y="104177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say the bill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pay the bill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2308859"/>
            <a:ext cx="46582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hen can ________________.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2297921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sit in the may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sit in the hay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3628497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You can ________________.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63165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play with the cat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pain with the cat</a:t>
            </a:r>
          </a:p>
        </p:txBody>
      </p:sp>
    </p:spTree>
    <p:extLst>
      <p:ext uri="{BB962C8B-B14F-4D97-AF65-F5344CB8AC3E}">
        <p14:creationId xmlns:p14="http://schemas.microsoft.com/office/powerpoint/2010/main" val="148239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ai</a:t>
            </a:r>
            <a:r>
              <a:rPr lang="en-US" dirty="0"/>
              <a:t>l			d</a:t>
            </a:r>
            <a:r>
              <a:rPr lang="en-US" u="sng" dirty="0"/>
              <a:t>ay</a:t>
            </a:r>
            <a:r>
              <a:rPr lang="en-US" dirty="0"/>
              <a:t>			m</a:t>
            </a:r>
            <a:r>
              <a:rPr lang="en-US" u="sng" dirty="0"/>
              <a:t>ay</a:t>
            </a:r>
          </a:p>
          <a:p>
            <a:pPr lvl="1" defTabSz="457200"/>
            <a:r>
              <a:rPr lang="en-US" dirty="0"/>
              <a:t>w</a:t>
            </a:r>
            <a:r>
              <a:rPr lang="en-US" u="sng" dirty="0"/>
              <a:t>ai</a:t>
            </a:r>
            <a:r>
              <a:rPr lang="en-US" dirty="0"/>
              <a:t>t		w</a:t>
            </a:r>
            <a:r>
              <a:rPr lang="en-US" u="sng" dirty="0"/>
              <a:t>i</a:t>
            </a:r>
            <a:r>
              <a:rPr lang="en-US" dirty="0"/>
              <a:t>t			t</a:t>
            </a:r>
            <a:r>
              <a:rPr lang="en-US" u="sng" dirty="0"/>
              <a:t>ai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w</a:t>
            </a:r>
            <a:r>
              <a:rPr lang="en-US" u="sng" dirty="0"/>
              <a:t>ay</a:t>
            </a:r>
            <a:r>
              <a:rPr lang="en-US" dirty="0"/>
              <a:t>		s</a:t>
            </a:r>
            <a:r>
              <a:rPr lang="en-US" u="sng" dirty="0"/>
              <a:t>ay</a:t>
            </a:r>
            <a:r>
              <a:rPr lang="en-US" dirty="0"/>
              <a:t>			s</a:t>
            </a:r>
            <a:r>
              <a:rPr lang="en-US" u="sng" dirty="0"/>
              <a:t>ai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ai</a:t>
            </a:r>
            <a:r>
              <a:rPr lang="en-US" dirty="0"/>
              <a:t>d		m</a:t>
            </a:r>
            <a:r>
              <a:rPr lang="en-US" u="sng" dirty="0"/>
              <a:t>a</a:t>
            </a:r>
            <a:r>
              <a:rPr lang="en-US" dirty="0"/>
              <a:t>d		st</a:t>
            </a:r>
            <a:r>
              <a:rPr lang="en-US" u="sng" dirty="0"/>
              <a:t>ay</a:t>
            </a:r>
          </a:p>
          <a:p>
            <a:pPr lvl="1" defTabSz="457200"/>
            <a:r>
              <a:rPr lang="en-US" dirty="0"/>
              <a:t>pain		pail			play</a:t>
            </a:r>
          </a:p>
          <a:p>
            <a:pPr lvl="1" defTabSz="457200"/>
            <a:r>
              <a:rPr lang="en-US" dirty="0"/>
              <a:t>hay			jail			aid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065535"/>
            <a:ext cx="45910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dog can ________________.</a:t>
            </a:r>
          </a:p>
        </p:txBody>
      </p:sp>
      <p:sp>
        <p:nvSpPr>
          <p:cNvPr id="3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6" y="104177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wag its tail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wag its trail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8" y="2343814"/>
            <a:ext cx="55149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man steps up to ________________.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5" y="2332876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get on the tray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get on the train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3660407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We will ________________.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67375" y="3663563"/>
            <a:ext cx="3388659" cy="10455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stay on the bus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way on the bus</a:t>
            </a:r>
          </a:p>
        </p:txBody>
      </p:sp>
    </p:spTree>
    <p:extLst>
      <p:ext uri="{BB962C8B-B14F-4D97-AF65-F5344CB8AC3E}">
        <p14:creationId xmlns:p14="http://schemas.microsoft.com/office/powerpoint/2010/main" val="285752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pl-PL" b="1" dirty="0"/>
              <a:t>sail</a:t>
            </a:r>
          </a:p>
          <a:p>
            <a:r>
              <a:rPr lang="pl-PL" dirty="0"/>
              <a:t>pail</a:t>
            </a:r>
          </a:p>
          <a:p>
            <a:r>
              <a:rPr lang="pl-PL" dirty="0"/>
              <a:t>tail</a:t>
            </a:r>
          </a:p>
          <a:p>
            <a:r>
              <a:rPr lang="pl-PL" dirty="0"/>
              <a:t>trail</a:t>
            </a:r>
          </a:p>
          <a:p>
            <a:r>
              <a:rPr lang="pl-PL" dirty="0"/>
              <a:t>snail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pain</a:t>
            </a:r>
          </a:p>
          <a:p>
            <a:r>
              <a:rPr lang="fr-FR" dirty="0" err="1"/>
              <a:t>rain</a:t>
            </a:r>
            <a:endParaRPr lang="fr-FR" dirty="0"/>
          </a:p>
          <a:p>
            <a:r>
              <a:rPr lang="fr-FR" dirty="0"/>
              <a:t>train</a:t>
            </a:r>
          </a:p>
          <a:p>
            <a:r>
              <a:rPr lang="fr-FR" dirty="0"/>
              <a:t>drain</a:t>
            </a:r>
          </a:p>
          <a:p>
            <a:r>
              <a:rPr lang="fr-FR" dirty="0"/>
              <a:t>plain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may</a:t>
            </a:r>
          </a:p>
          <a:p>
            <a:r>
              <a:rPr lang="en-US" dirty="0"/>
              <a:t>day</a:t>
            </a:r>
          </a:p>
          <a:p>
            <a:r>
              <a:rPr lang="en-US" dirty="0"/>
              <a:t>clay</a:t>
            </a:r>
          </a:p>
          <a:p>
            <a:r>
              <a:rPr lang="en-US" dirty="0"/>
              <a:t>play</a:t>
            </a:r>
          </a:p>
          <a:p>
            <a:r>
              <a:rPr lang="en-US" dirty="0"/>
              <a:t>spray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truck		tuck		tap			Jeff</a:t>
            </a:r>
          </a:p>
          <a:p>
            <a:pPr lvl="1" defTabSz="457200"/>
            <a:r>
              <a:rPr lang="en-US" dirty="0"/>
              <a:t>blush		lash		shelf		self</a:t>
            </a:r>
          </a:p>
          <a:p>
            <a:pPr lvl="1" defTabSz="457200"/>
            <a:r>
              <a:rPr lang="en-US" dirty="0"/>
              <a:t>miss		Rob		throb		thin</a:t>
            </a:r>
          </a:p>
          <a:p>
            <a:pPr lvl="1" defTabSz="457200"/>
            <a:r>
              <a:rPr lang="en-US" dirty="0"/>
              <a:t>ship		tick			thick		stick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</a:pPr>
            <a:r>
              <a:rPr lang="en-US" dirty="0"/>
              <a:t>1.	</a:t>
            </a:r>
            <a:r>
              <a:rPr lang="en-US" u="sng" dirty="0"/>
              <a:t>rain</a:t>
            </a:r>
            <a:r>
              <a:rPr lang="en-US" dirty="0"/>
              <a:t>ed		2.	</a:t>
            </a:r>
            <a:r>
              <a:rPr lang="en-US" u="sng" dirty="0"/>
              <a:t>wait</a:t>
            </a:r>
            <a:r>
              <a:rPr lang="en-US" dirty="0"/>
              <a:t>ed		3.	</a:t>
            </a:r>
            <a:r>
              <a:rPr lang="en-US" u="sng" dirty="0"/>
              <a:t>sail</a:t>
            </a:r>
            <a:r>
              <a:rPr lang="en-US" dirty="0"/>
              <a:t>ed		4.	</a:t>
            </a:r>
            <a:r>
              <a:rPr lang="en-US" u="sng" dirty="0"/>
              <a:t>trap</a:t>
            </a:r>
            <a:r>
              <a:rPr lang="en-US" dirty="0"/>
              <a:t>ped		5.	</a:t>
            </a:r>
            <a:r>
              <a:rPr lang="en-US" u="sng" dirty="0"/>
              <a:t>miss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raindrop		mailbox		midday		payday</a:t>
            </a:r>
          </a:p>
          <a:p>
            <a:pPr marL="457200" lvl="1" indent="0" defTabSz="77628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maybe		away		handstands		seldom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were		you			of				said			have</a:t>
            </a:r>
          </a:p>
          <a:p>
            <a:pPr marL="457200" lvl="1" indent="0" defTabSz="457200">
              <a:buNone/>
            </a:pPr>
            <a:r>
              <a:rPr lang="en-US" dirty="0"/>
              <a:t>after		from		because		people	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3963" y="2606525"/>
            <a:ext cx="4717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5738" y="2608611"/>
            <a:ext cx="5460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5638" y="2616357"/>
            <a:ext cx="5015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7162" y="2618443"/>
            <a:ext cx="4863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0625" y="2616357"/>
            <a:ext cx="4727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73342" y="2618443"/>
            <a:ext cx="4178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9900" y="2616357"/>
            <a:ext cx="4418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61781" y="2618443"/>
            <a:ext cx="4582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3963" y="3297019"/>
            <a:ext cx="51464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8605" y="3299105"/>
            <a:ext cx="3521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0863" y="3306851"/>
            <a:ext cx="1967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7591" y="3308937"/>
            <a:ext cx="4863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7251" y="3315822"/>
            <a:ext cx="6352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2510" y="3323125"/>
            <a:ext cx="7982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81826" y="3314449"/>
            <a:ext cx="38335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65183" y="3316535"/>
            <a:ext cx="5453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You may get that set of drums from Ray.</a:t>
            </a:r>
          </a:p>
          <a:p>
            <a:pPr lvl="1" defTabSz="457200"/>
            <a:r>
              <a:rPr lang="en-US" dirty="0"/>
              <a:t>Alex’s dog Max wags his tail and then runs to us.</a:t>
            </a:r>
          </a:p>
          <a:p>
            <a:pPr lvl="1" defTabSz="457200"/>
            <a:r>
              <a:rPr lang="en-US" dirty="0"/>
              <a:t>You can pick up a tray from the top of the stack.</a:t>
            </a:r>
          </a:p>
          <a:p>
            <a:pPr lvl="1" defTabSz="457200"/>
            <a:r>
              <a:rPr lang="en-US" dirty="0"/>
              <a:t>They need to drag the hay to the shed.</a:t>
            </a:r>
          </a:p>
          <a:p>
            <a:pPr lvl="1" defTabSz="457200"/>
            <a:r>
              <a:rPr lang="en-US" dirty="0"/>
              <a:t>Mom and Dad said they will not have a picnic on </a:t>
            </a:r>
            <a:br>
              <a:rPr lang="en-US" dirty="0"/>
            </a:br>
            <a:r>
              <a:rPr lang="en-US" dirty="0"/>
              <a:t>Sunday because of rain.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Skunks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34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77874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 This article focuses on how skunks defend and protect </a:t>
            </a:r>
            <a:br>
              <a:rPr lang="en-US" sz="1600" dirty="0"/>
            </a:br>
            <a:r>
              <a:rPr lang="en-US" sz="1600" dirty="0"/>
              <a:t>themselves from predators by giving off, or sending out, a bad smell.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54157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Can you spot a skunk? Maybe. But can you smell a </a:t>
            </a:r>
            <a:br>
              <a:rPr lang="en-US" sz="1800" dirty="0"/>
            </a:br>
            <a:r>
              <a:rPr lang="en-US" sz="1800" dirty="0"/>
              <a:t>skunk after it sprays? Yes!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Skunks tend to stay away from people. And people </a:t>
            </a:r>
            <a:br>
              <a:rPr lang="en-US" sz="1800" dirty="0"/>
            </a:br>
            <a:r>
              <a:rPr lang="en-US" sz="1800" dirty="0"/>
              <a:t>must stay away from skunks. A skunk will </a:t>
            </a:r>
            <a:r>
              <a:rPr lang="en-US" sz="1800" b="1" dirty="0"/>
              <a:t>protect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itself if it cannot get away. It will stamp and hiss. </a:t>
            </a:r>
            <a:br>
              <a:rPr lang="en-US" sz="1800" dirty="0"/>
            </a:br>
            <a:r>
              <a:rPr lang="en-US" sz="1800" dirty="0"/>
              <a:t>This tells people to back off. Some skunks lift up </a:t>
            </a:r>
            <a:br>
              <a:rPr lang="en-US" sz="1800" dirty="0"/>
            </a:br>
            <a:r>
              <a:rPr lang="en-US" sz="1800" dirty="0"/>
              <a:t>in handstands!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74503"/>
            <a:ext cx="598579" cy="230505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16</a:t>
            </a:r>
          </a:p>
          <a:p>
            <a:r>
              <a:rPr lang="en-US" dirty="0"/>
              <a:t>25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45</a:t>
            </a:r>
          </a:p>
          <a:p>
            <a:r>
              <a:rPr lang="en-US" dirty="0"/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2767025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can you tell a skunk has sprayed?</a:t>
            </a:r>
          </a:p>
          <a:p>
            <a:pPr marL="0" indent="0">
              <a:buNone/>
            </a:pPr>
            <a:r>
              <a:rPr lang="en-US" dirty="0"/>
              <a:t>	 You can tell because ________________.</a:t>
            </a:r>
          </a:p>
          <a:p>
            <a:pPr marL="0" indent="0">
              <a:buNone/>
            </a:pPr>
            <a:r>
              <a:rPr lang="en-US" b="1" dirty="0"/>
              <a:t>How are people warned that a skunk is protecting itself?</a:t>
            </a:r>
          </a:p>
          <a:p>
            <a:pPr marL="0" indent="0">
              <a:buNone/>
            </a:pPr>
            <a:r>
              <a:rPr lang="en-US" dirty="0"/>
              <a:t>	 People are warned that a skunk is protecting itself when a skunk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42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D6AEC91-D722-42AA-B45F-1C0969E60F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64863</TotalTime>
  <Words>1702</Words>
  <Application>Microsoft Office PowerPoint</Application>
  <PresentationFormat>Widescreen</PresentationFormat>
  <Paragraphs>226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 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</vt:lpstr>
      <vt:lpstr>Independent Practice (M) — cont’d</vt:lpstr>
      <vt:lpstr>Independent Practice (M) — cont’d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478</cp:revision>
  <dcterms:created xsi:type="dcterms:W3CDTF">2023-03-21T18:49:30Z</dcterms:created>
  <dcterms:modified xsi:type="dcterms:W3CDTF">2024-04-11T15:38:19Z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