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5"/>
  </p:notesMasterIdLst>
  <p:handoutMasterIdLst>
    <p:handoutMasterId r:id="rId26"/>
  </p:handoutMasterIdLst>
  <p:sldIdLst>
    <p:sldId id="265" r:id="rId5"/>
    <p:sldId id="282" r:id="rId6"/>
    <p:sldId id="270" r:id="rId7"/>
    <p:sldId id="297" r:id="rId8"/>
    <p:sldId id="283" r:id="rId9"/>
    <p:sldId id="298" r:id="rId10"/>
    <p:sldId id="266" r:id="rId11"/>
    <p:sldId id="316" r:id="rId12"/>
    <p:sldId id="319" r:id="rId13"/>
    <p:sldId id="321" r:id="rId14"/>
    <p:sldId id="317" r:id="rId15"/>
    <p:sldId id="322" r:id="rId16"/>
    <p:sldId id="318" r:id="rId17"/>
    <p:sldId id="323" r:id="rId18"/>
    <p:sldId id="302" r:id="rId19"/>
    <p:sldId id="303" r:id="rId20"/>
    <p:sldId id="327" r:id="rId21"/>
    <p:sldId id="307" r:id="rId22"/>
    <p:sldId id="324" r:id="rId23"/>
    <p:sldId id="326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4560" userDrawn="1">
          <p15:clr>
            <a:srgbClr val="A4A3A4"/>
          </p15:clr>
        </p15:guide>
        <p15:guide id="5" pos="1920" userDrawn="1">
          <p15:clr>
            <a:srgbClr val="A4A3A4"/>
          </p15:clr>
        </p15:guide>
        <p15:guide id="6" orient="horz" pos="408" userDrawn="1">
          <p15:clr>
            <a:srgbClr val="A4A3A4"/>
          </p15:clr>
        </p15:guide>
        <p15:guide id="7" orient="horz" pos="36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FF98299-E262-646F-A74E-2ADFEDDFF9C2}" v="4" dt="2024-04-11T15:45:18.66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836" autoAdjust="0"/>
    <p:restoredTop sz="86371"/>
  </p:normalViewPr>
  <p:slideViewPr>
    <p:cSldViewPr snapToGrid="0">
      <p:cViewPr varScale="1">
        <p:scale>
          <a:sx n="183" d="100"/>
          <a:sy n="183" d="100"/>
        </p:scale>
        <p:origin x="1200" y="200"/>
      </p:cViewPr>
      <p:guideLst>
        <p:guide pos="4560"/>
        <p:guide pos="1920"/>
        <p:guide orient="horz" pos="408"/>
        <p:guide orient="horz" pos="3600"/>
      </p:guideLst>
    </p:cSldViewPr>
  </p:slideViewPr>
  <p:outlineViewPr>
    <p:cViewPr>
      <p:scale>
        <a:sx n="33" d="100"/>
        <a:sy n="33" d="100"/>
      </p:scale>
      <p:origin x="0" y="-1260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58" d="100"/>
          <a:sy n="158" d="100"/>
        </p:scale>
        <p:origin x="539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Zelinke" userId="S::szelinke@cainc.com::d5a61b94-e317-40d3-bef2-b59288a0210b" providerId="AD" clId="Web-{2FF98299-E262-646F-A74E-2ADFEDDFF9C2}"/>
    <pc:docChg chg="modSld">
      <pc:chgData name="Sarah Zelinke" userId="S::szelinke@cainc.com::d5a61b94-e317-40d3-bef2-b59288a0210b" providerId="AD" clId="Web-{2FF98299-E262-646F-A74E-2ADFEDDFF9C2}" dt="2024-04-11T15:45:18.660" v="3" actId="20577"/>
      <pc:docMkLst>
        <pc:docMk/>
      </pc:docMkLst>
      <pc:sldChg chg="modSp">
        <pc:chgData name="Sarah Zelinke" userId="S::szelinke@cainc.com::d5a61b94-e317-40d3-bef2-b59288a0210b" providerId="AD" clId="Web-{2FF98299-E262-646F-A74E-2ADFEDDFF9C2}" dt="2024-04-11T15:45:18.660" v="3" actId="20577"/>
        <pc:sldMkLst>
          <pc:docMk/>
          <pc:sldMk cId="3780168770" sldId="265"/>
        </pc:sldMkLst>
        <pc:spChg chg="mod">
          <ac:chgData name="Sarah Zelinke" userId="S::szelinke@cainc.com::d5a61b94-e317-40d3-bef2-b59288a0210b" providerId="AD" clId="Web-{2FF98299-E262-646F-A74E-2ADFEDDFF9C2}" dt="2024-04-11T15:45:18.660" v="3" actId="20577"/>
          <ac:spMkLst>
            <pc:docMk/>
            <pc:sldMk cId="3780168770" sldId="265"/>
            <ac:spMk id="2" creationId="{86730726-6869-F03A-F029-8BA0B7B82364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C3C874-89D9-4741-9D9D-C88EF6912B00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DF604-032C-45B2-8111-F9AFA436F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13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B1A04-B407-154B-AB7D-D3660A5164E6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1F25C-0892-7148-B0F8-AB4CB7B83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500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59936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95412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6572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142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6572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16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73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392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06F047B1-E442-34B1-9271-DABEC0A8075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14056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BBFE2-EEFE-FD86-2970-493550B93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9875F2-C82E-88FB-5909-80CDE2E559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E1AE16-2054-60F3-5ABC-16DE70D26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114DB5-6F4A-26E5-A680-1C4584710E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C3BCD9-1026-EB52-B4E1-1BC50F7C2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576654-9205-12E2-6A9C-2FC8F0ADF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867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2B256-279C-2EB0-9A40-EDDD887D9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F6A3F4-793D-1CE4-5766-6F49604D3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3D69E-E9DB-7914-AB16-8BDB7CD0C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61AA2D-A587-6848-C86D-F5AB55FC9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31760B-54DF-D787-D05C-C7889F058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03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2313CA-1740-1FDD-52F4-6DA68174F0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B4436-0E97-0503-969E-16C1F95260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EE01B-5EA1-A523-FD49-D3359789C8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F44EA-393B-9024-F99F-F914F0934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787F4-D605-C999-FCE8-D5292626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68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3598040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2726772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7004696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1872111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353128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0F0FA233-5599-F3D7-9118-CE5CF3BE370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54743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48590717-5722-CCAD-4697-2967F4FF7A7D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3403600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F0D0443-6709-33A4-B6A0-D37825CB40B6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6052456" y="2016031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669110"/>
          </a:xfrm>
        </p:spPr>
        <p:txBody>
          <a:bodyPr/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BA950C04-0E32-354E-5C3E-2056757025F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4" name="Title Placeholder 8">
            <a:extLst>
              <a:ext uri="{FF2B5EF4-FFF2-40B4-BE49-F238E27FC236}">
                <a16:creationId xmlns:a16="http://schemas.microsoft.com/office/drawing/2014/main" id="{6D8674B9-4D0F-B6E1-0650-F9E477CA4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3326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8F444E-C254-16A6-0D65-0BE25648028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85800" y="1065905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D976DD3-2320-5ED7-2F9F-C26A265738CB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3216091" y="2023970"/>
            <a:ext cx="6528546" cy="449262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 algn="ctr">
              <a:buNone/>
              <a:defRPr sz="4000"/>
            </a:lvl2pPr>
          </a:lstStyle>
          <a:p>
            <a:pPr marL="0" indent="0" algn="ctr">
              <a:buNone/>
            </a:pPr>
            <a:r>
              <a:rPr lang="en-US" sz="4000" b="1" dirty="0">
                <a:effectLst/>
                <a:latin typeface="Arial" panose="020B0604020202020204" pitchFamily="34" charset="0"/>
              </a:rPr>
              <a:t>At the Ranch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91F105-CA9B-7213-F070-F785D30DF0D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16090" y="2473232"/>
            <a:ext cx="6528546" cy="288955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pPr lvl="0"/>
            <a:r>
              <a:rPr lang="en-US" dirty="0"/>
              <a:t>Part #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3B84EA3-DE13-F454-87B2-4C53DC69E57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216091" y="2824906"/>
            <a:ext cx="6528547" cy="1182314"/>
          </a:xfrm>
        </p:spPr>
        <p:txBody>
          <a:bodyPr lIns="0" rIns="0">
            <a:noAutofit/>
          </a:bodyPr>
          <a:lstStyle>
            <a:lvl1pPr>
              <a:buAutoNum type="alphaUcPeriod"/>
              <a:defRPr/>
            </a:lvl1pPr>
            <a:lvl2pPr marL="0" indent="0">
              <a:lnSpc>
                <a:spcPts val="2000"/>
              </a:lnSpc>
              <a:spcBef>
                <a:spcPts val="0"/>
              </a:spcBef>
              <a:buNone/>
              <a:defRPr sz="1600"/>
            </a:lvl2pPr>
          </a:lstStyle>
          <a:p>
            <a:pPr lvl="1"/>
            <a:r>
              <a:rPr lang="en-US" dirty="0"/>
              <a:t>Teacher Reads You could take a class field trip to many different places. You might visit a ranch, which is a large farm where animals are raised. Farm animals are fed grain, which are seeds, and hay, a kind of grass. Let’s learn what it would be like to visit a ranch.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9B8F6FB-4ADC-1239-0D59-48E32EE698FA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3216090" y="4034115"/>
            <a:ext cx="6528547" cy="2304288"/>
          </a:xfrm>
        </p:spPr>
        <p:txBody>
          <a:bodyPr lIns="0" tIns="0" rIns="0">
            <a:noAutofit/>
          </a:bodyPr>
          <a:lstStyle>
            <a:lvl1pPr>
              <a:buAutoNum type="alphaUcPeriod"/>
              <a:defRPr/>
            </a:lvl1pPr>
            <a:lvl2pPr marL="0" indent="457200">
              <a:lnSpc>
                <a:spcPts val="2600"/>
              </a:lnSpc>
              <a:spcBef>
                <a:spcPts val="0"/>
              </a:spcBef>
              <a:buNone/>
              <a:defRPr sz="1800"/>
            </a:lvl2pPr>
          </a:lstStyle>
          <a:p>
            <a:pPr lvl="1"/>
            <a:r>
              <a:rPr lang="en-US" dirty="0"/>
              <a:t>“Mom, this is the day my class will visit Bay</a:t>
            </a:r>
            <a:br>
              <a:rPr lang="en-US" dirty="0"/>
            </a:br>
            <a:r>
              <a:rPr lang="en-US" dirty="0"/>
              <a:t>Ranch,” Fay said. “Mr. Ross said that we will see </a:t>
            </a:r>
            <a:br>
              <a:rPr lang="en-US" dirty="0"/>
            </a:br>
            <a:r>
              <a:rPr lang="en-US" dirty="0"/>
              <a:t>grain and hay. We may get to see pigs. After we see </a:t>
            </a:r>
            <a:br>
              <a:rPr lang="en-US" dirty="0"/>
            </a:br>
            <a:r>
              <a:rPr lang="en-US" dirty="0"/>
              <a:t>the ranch, we will stay and have a picnic lunch. The</a:t>
            </a:r>
            <a:br>
              <a:rPr lang="en-US" dirty="0"/>
            </a:br>
            <a:r>
              <a:rPr lang="en-US" dirty="0"/>
              <a:t>bus will bring us back at 3:00.”</a:t>
            </a:r>
          </a:p>
          <a:p>
            <a:pPr lvl="1"/>
            <a:r>
              <a:rPr lang="en-US" dirty="0"/>
              <a:t>“Have fun at the ranch, Fay,” Mom said. “I will see you</a:t>
            </a:r>
            <a:br>
              <a:rPr lang="en-US" dirty="0"/>
            </a:br>
            <a:r>
              <a:rPr lang="en-US" dirty="0"/>
              <a:t>when you get back.”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3E76E84B-865A-DD5E-8379-1689FC78D15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033838"/>
            <a:ext cx="598579" cy="2305050"/>
          </a:xfrm>
        </p:spPr>
        <p:txBody>
          <a:bodyPr lIns="0" tIns="0" rIns="0">
            <a:normAutofit/>
          </a:bodyPr>
          <a:lstStyle>
            <a:lvl1pPr marL="0" indent="0" algn="r">
              <a:lnSpc>
                <a:spcPts val="2600"/>
              </a:lnSpc>
              <a:spcBef>
                <a:spcPts val="0"/>
              </a:spcBef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11</a:t>
            </a:r>
          </a:p>
          <a:p>
            <a:pPr lvl="0"/>
            <a:r>
              <a:rPr lang="en-US" dirty="0"/>
              <a:t>23</a:t>
            </a:r>
          </a:p>
          <a:p>
            <a:pPr lvl="0"/>
            <a:r>
              <a:rPr lang="en-US" dirty="0"/>
              <a:t>36</a:t>
            </a:r>
          </a:p>
          <a:p>
            <a:pPr lvl="0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311C3593-70D1-557A-83FD-4927EE08594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137BFE6B-D8AC-FC4B-9044-03FC5A11F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769519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1C3E57A-4A5C-6BA0-9454-2519D3F5C57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5" name="Title Placeholder 8">
            <a:extLst>
              <a:ext uri="{FF2B5EF4-FFF2-40B4-BE49-F238E27FC236}">
                <a16:creationId xmlns:a16="http://schemas.microsoft.com/office/drawing/2014/main" id="{3E79F2BF-8541-00D1-49E0-B5C8237DC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95547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E429D-C75E-E568-5F34-8F361B601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E3419-7DA6-8D90-C5FC-1D683DC82E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C122EF-F1E8-EAB4-D27E-0337D2718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1FA69-8AE8-A4EA-D3CF-06DE7918D5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F69622-8A64-A669-DABD-7E78279BF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1F01E0-EF8D-AB42-7A1B-8F4E1C7CE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8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0A774-84A6-66A7-FB38-A9B7BFE1C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20F4F-8F64-75B9-DF99-40F957EDF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E048D4-B3D0-0986-895B-3E543FA55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58F529-9E2D-67B3-F58B-87062897C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888347-4E53-CF56-E924-D0642C233A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FF4318-455C-C086-D072-53511E927F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929678-DEB9-11D8-E227-383DF3B27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45E2E5-9AF5-1F84-47F2-28A78DAB1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70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E22BD-2BBC-4652-E176-397D100AB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5B2CD8-129F-83AC-BD54-A76C8647C2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1E129-2666-B288-6912-D32326A3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077BF0-725E-EC5A-DB85-61D64977B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41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1AB76-A962-1C17-BDD4-4A22527A3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CA5F8-EB8E-4ED1-E8A1-FDE5C8D56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DDD106-A64B-FA81-AB4E-A36073E4A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FEE8AF-0CCA-D324-3583-055E65AE8B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12FD8D-07CD-95C9-C125-E29EFBC51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318EDA-CE88-4538-A82C-D9B34908E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55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0ED9ED-A7AE-7A79-DCED-0137C5AD8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073426"/>
            <a:ext cx="10668000" cy="512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A5957-3532-7326-15C2-FC04ACC753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3651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6F2669D9-6DB7-B41C-6C21-AE1CFB75F310}"/>
              </a:ext>
            </a:extLst>
          </p:cNvPr>
          <p:cNvSpPr txBox="1"/>
          <p:nvPr userDrawn="1"/>
        </p:nvSpPr>
        <p:spPr>
          <a:xfrm>
            <a:off x="685800" y="6477002"/>
            <a:ext cx="4358487" cy="2286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indent="12700">
              <a:defRPr lang="en-US"/>
            </a:pPr>
            <a:r>
              <a:rPr sz="1200" dirty="0">
                <a:latin typeface="Arial Regular" charset="77"/>
                <a:ea typeface="Arial Regular" charset="77"/>
                <a:cs typeface="Arial Regular" charset="77"/>
              </a:rPr>
              <a:t>©Curriculum Associates, LLC Copying is not permitted.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9A3B283-2822-6C88-4F59-9A1EFA9CA8E0}"/>
              </a:ext>
            </a:extLst>
          </p:cNvPr>
          <p:cNvCxnSpPr/>
          <p:nvPr userDrawn="1"/>
        </p:nvCxnSpPr>
        <p:spPr>
          <a:xfrm>
            <a:off x="0" y="750128"/>
            <a:ext cx="12192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itle Placeholder 8">
            <a:extLst>
              <a:ext uri="{FF2B5EF4-FFF2-40B4-BE49-F238E27FC236}">
                <a16:creationId xmlns:a16="http://schemas.microsoft.com/office/drawing/2014/main" id="{4E8B2659-D924-F26B-203C-2006E913BE56}"/>
              </a:ext>
            </a:extLst>
          </p:cNvPr>
          <p:cNvSpPr txBox="1">
            <a:spLocks/>
          </p:cNvSpPr>
          <p:nvPr userDrawn="1"/>
        </p:nvSpPr>
        <p:spPr>
          <a:xfrm>
            <a:off x="687600" y="-22032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3 Lesson 9</a:t>
            </a:r>
          </a:p>
        </p:txBody>
      </p:sp>
    </p:spTree>
    <p:extLst>
      <p:ext uri="{BB962C8B-B14F-4D97-AF65-F5344CB8AC3E}">
        <p14:creationId xmlns:p14="http://schemas.microsoft.com/office/powerpoint/2010/main" val="164571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0" r:id="rId2"/>
    <p:sldLayoutId id="2147483661" r:id="rId3"/>
    <p:sldLayoutId id="2147483662" r:id="rId4"/>
    <p:sldLayoutId id="2147483663" r:id="rId5"/>
    <p:sldLayoutId id="2147483652" r:id="rId6"/>
    <p:sldLayoutId id="2147483653" r:id="rId7"/>
    <p:sldLayoutId id="2147483654" r:id="rId8"/>
    <p:sldLayoutId id="2147483656" r:id="rId9"/>
    <p:sldLayoutId id="2147483657" r:id="rId10"/>
    <p:sldLayoutId id="2147483658" r:id="rId11"/>
    <p:sldLayoutId id="2147483659" r:id="rId12"/>
    <p:sldLayoutId id="2147483665" r:id="rId13"/>
    <p:sldLayoutId id="2147483666" r:id="rId14"/>
    <p:sldLayoutId id="2147483667" r:id="rId15"/>
    <p:sldLayoutId id="2147483668" r:id="rId1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ts val="3400"/>
        </a:lnSpc>
        <a:spcBef>
          <a:spcPts val="2200"/>
        </a:spcBef>
        <a:buFont typeface="+mj-lt"/>
        <a:buAutoNum type="alphaU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914400" rtl="0" eaLnBrk="1" latinLnBrk="0" hangingPunct="1">
        <a:lnSpc>
          <a:spcPts val="3400"/>
        </a:lnSpc>
        <a:spcBef>
          <a:spcPts val="500"/>
        </a:spcBef>
        <a:buFont typeface="+mj-lt"/>
        <a:buAutoNum type="arabi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Say Sounds (A–B)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Say Sounds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2"/>
            <a:ext cx="10668000" cy="4149641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b="1" dirty="0"/>
              <a:t>Phonemic Awareness </a:t>
            </a:r>
            <a:r>
              <a:rPr lang="en-US" dirty="0"/>
              <a:t>Listen to the word your teacher says. </a:t>
            </a:r>
            <a:br>
              <a:rPr lang="en-US" dirty="0"/>
            </a:br>
            <a:r>
              <a:rPr lang="en-US" dirty="0"/>
              <a:t>Then say the sounds in the word.</a:t>
            </a:r>
          </a:p>
          <a:p>
            <a:pPr>
              <a:buFont typeface="+mj-lt"/>
              <a:buAutoNum type="alphaUcPeriod" startAt="2"/>
            </a:pPr>
            <a:r>
              <a:rPr lang="en-US" b="1" dirty="0"/>
              <a:t>Letter/Sound Associations </a:t>
            </a:r>
            <a:r>
              <a:rPr lang="en-US" dirty="0"/>
              <a:t>Look at the letters. Say the sounds.</a:t>
            </a:r>
          </a:p>
          <a:p>
            <a:pPr lvl="1" defTabSz="457200"/>
            <a:r>
              <a:rPr lang="it-IT" dirty="0">
                <a:latin typeface="Arial"/>
                <a:cs typeface="Arial"/>
              </a:rPr>
              <a:t>oa		ee		ow	</a:t>
            </a:r>
            <a:r>
              <a:rPr lang="it-IT" b="1" dirty="0">
                <a:latin typeface="Arial"/>
                <a:cs typeface="Arial"/>
              </a:rPr>
              <a:t>	a</a:t>
            </a:r>
          </a:p>
          <a:p>
            <a:pPr lvl="1" defTabSz="457200"/>
            <a:r>
              <a:rPr lang="it-IT" dirty="0">
                <a:latin typeface="Arial"/>
                <a:cs typeface="Arial"/>
              </a:rPr>
              <a:t>ai	</a:t>
            </a:r>
            <a:r>
              <a:rPr lang="it-IT" b="1" dirty="0">
                <a:latin typeface="Arial"/>
                <a:cs typeface="Arial"/>
              </a:rPr>
              <a:t>	i		u</a:t>
            </a:r>
            <a:r>
              <a:rPr lang="it-IT" dirty="0">
                <a:latin typeface="Arial"/>
                <a:cs typeface="Arial"/>
              </a:rPr>
              <a:t>		ay</a:t>
            </a:r>
          </a:p>
          <a:p>
            <a:pPr lvl="1" defTabSz="457200"/>
            <a:r>
              <a:rPr lang="it-IT" dirty="0"/>
              <a:t>sh		ow		oa		ck</a:t>
            </a:r>
          </a:p>
          <a:p>
            <a:pPr lvl="1" defTabSz="457200"/>
            <a:r>
              <a:rPr lang="it-IT" dirty="0">
                <a:latin typeface="Arial"/>
                <a:cs typeface="Arial"/>
              </a:rPr>
              <a:t>ea		</a:t>
            </a:r>
            <a:r>
              <a:rPr lang="it-IT" b="1" dirty="0">
                <a:latin typeface="Arial"/>
                <a:cs typeface="Arial"/>
              </a:rPr>
              <a:t>e</a:t>
            </a:r>
            <a:r>
              <a:rPr lang="it-IT" dirty="0">
                <a:latin typeface="Arial"/>
                <a:cs typeface="Arial"/>
              </a:rPr>
              <a:t>		ai		oa</a:t>
            </a:r>
          </a:p>
          <a:p>
            <a:pPr lvl="1" defTabSz="457200"/>
            <a:r>
              <a:rPr lang="it-IT" dirty="0">
                <a:latin typeface="Arial"/>
                <a:cs typeface="Arial"/>
              </a:rPr>
              <a:t>ow		ay		</a:t>
            </a:r>
            <a:r>
              <a:rPr lang="it-IT" b="1" dirty="0">
                <a:latin typeface="Arial"/>
                <a:cs typeface="Arial"/>
              </a:rPr>
              <a:t>o</a:t>
            </a:r>
            <a:r>
              <a:rPr lang="it-IT" dirty="0">
                <a:latin typeface="Arial"/>
                <a:cs typeface="Arial"/>
              </a:rPr>
              <a:t>		ch</a:t>
            </a:r>
            <a:endParaRPr lang="en-US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80168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1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10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Why are weeds and thick brush a problem?</a:t>
            </a:r>
          </a:p>
          <a:p>
            <a:pPr marL="0" indent="0">
              <a:buNone/>
            </a:pPr>
            <a:r>
              <a:rPr lang="en-US" dirty="0"/>
              <a:t>	 Weeds and thick brush are a problem because ________________.</a:t>
            </a:r>
          </a:p>
          <a:p>
            <a:pPr marL="0" indent="0">
              <a:buNone/>
            </a:pPr>
            <a:r>
              <a:rPr lang="en-US" b="1" dirty="0"/>
              <a:t>When can’t people with trucks mow down the weeds and brush?</a:t>
            </a:r>
          </a:p>
          <a:p>
            <a:pPr marL="0" indent="0">
              <a:buNone/>
            </a:pPr>
            <a:r>
              <a:rPr lang="en-US" dirty="0"/>
              <a:t>	 People with trucks can’t mow down the </a:t>
            </a:r>
            <a:br>
              <a:rPr lang="en-US" dirty="0"/>
            </a:br>
            <a:r>
              <a:rPr lang="en-US" dirty="0"/>
              <a:t>	 weeds and brush when ________________.</a:t>
            </a:r>
          </a:p>
          <a:p>
            <a:pPr marL="0" indent="0">
              <a:buNone/>
            </a:pPr>
            <a:r>
              <a:rPr lang="en-US" b="1" dirty="0"/>
              <a:t>What can goats do when the land is steep?</a:t>
            </a:r>
          </a:p>
          <a:p>
            <a:pPr marL="0" indent="0">
              <a:buNone/>
            </a:pPr>
            <a:r>
              <a:rPr lang="en-US" dirty="0"/>
              <a:t>	 When the land is steep, goats can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2840195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Informative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2)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144699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2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1" y="1432764"/>
            <a:ext cx="6667380" cy="598215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 Some airports are using goats to provide a solution to </a:t>
            </a:r>
            <a:br>
              <a:rPr lang="en-US" sz="1600" dirty="0"/>
            </a:br>
            <a:r>
              <a:rPr lang="en-US" sz="1600" dirty="0"/>
              <a:t>a problem.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101777"/>
            <a:ext cx="6528547" cy="2304288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Brush and weeds may grow next to </a:t>
            </a:r>
            <a:r>
              <a:rPr lang="en-US" sz="1800" b="1" dirty="0"/>
              <a:t>airport</a:t>
            </a:r>
            <a:r>
              <a:rPr lang="en-US" sz="1800" dirty="0"/>
              <a:t> </a:t>
            </a:r>
            <a:br>
              <a:rPr lang="en-US" sz="1800" dirty="0"/>
            </a:br>
            <a:r>
              <a:rPr lang="en-US" sz="1800" dirty="0"/>
              <a:t>runways. This can be a problem because </a:t>
            </a:r>
            <a:r>
              <a:rPr lang="en-US" sz="1800" b="1" dirty="0"/>
              <a:t>animals</a:t>
            </a:r>
            <a:r>
              <a:rPr lang="en-US" sz="1800" dirty="0"/>
              <a:t> come </a:t>
            </a:r>
            <a:br>
              <a:rPr lang="en-US" sz="1800" dirty="0"/>
            </a:br>
            <a:r>
              <a:rPr lang="en-US" sz="1800" dirty="0"/>
              <a:t>to stay in the brush. Then the animals may get in the </a:t>
            </a:r>
            <a:br>
              <a:rPr lang="en-US" sz="1800" dirty="0"/>
            </a:br>
            <a:r>
              <a:rPr lang="en-US" sz="1800" dirty="0"/>
              <a:t>way of jets as they </a:t>
            </a:r>
            <a:r>
              <a:rPr lang="en-US" sz="1800" b="1" dirty="0"/>
              <a:t>take</a:t>
            </a:r>
            <a:r>
              <a:rPr lang="en-US" sz="1800" dirty="0"/>
              <a:t> off and land on the runways. </a:t>
            </a:r>
            <a:br>
              <a:rPr lang="en-US" sz="1800" dirty="0"/>
            </a:br>
            <a:r>
              <a:rPr lang="en-US" sz="1800" dirty="0"/>
              <a:t>Jets can crash because of the animals.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Goats can help with this problem. They eat the </a:t>
            </a:r>
            <a:br>
              <a:rPr lang="en-US" sz="1800" dirty="0"/>
            </a:br>
            <a:r>
              <a:rPr lang="en-US" sz="1800" dirty="0"/>
              <a:t>weeds and brush at the airport. With no brush left, </a:t>
            </a:r>
            <a:br>
              <a:rPr lang="en-US" sz="1800" dirty="0"/>
            </a:br>
            <a:r>
              <a:rPr lang="en-US" sz="1800" dirty="0"/>
              <a:t>animals will not stay next to runways.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132876"/>
            <a:ext cx="598579" cy="2918826"/>
          </a:xfrm>
        </p:spPr>
        <p:txBody>
          <a:bodyPr>
            <a:noAutofit/>
          </a:bodyPr>
          <a:lstStyle/>
          <a:p>
            <a:r>
              <a:rPr lang="en-US" dirty="0"/>
              <a:t>96</a:t>
            </a:r>
          </a:p>
          <a:p>
            <a:r>
              <a:rPr lang="en-US" dirty="0"/>
              <a:t>104</a:t>
            </a:r>
          </a:p>
          <a:p>
            <a:r>
              <a:rPr lang="en-US" dirty="0"/>
              <a:t>113</a:t>
            </a:r>
          </a:p>
          <a:p>
            <a:r>
              <a:rPr lang="en-US" dirty="0"/>
              <a:t>125</a:t>
            </a:r>
          </a:p>
          <a:p>
            <a:r>
              <a:rPr lang="en-US" dirty="0"/>
              <a:t>137</a:t>
            </a:r>
          </a:p>
          <a:p>
            <a:r>
              <a:rPr lang="en-US" dirty="0"/>
              <a:t>144</a:t>
            </a:r>
          </a:p>
          <a:p>
            <a:r>
              <a:rPr lang="en-US" dirty="0"/>
              <a:t>153</a:t>
            </a:r>
          </a:p>
          <a:p>
            <a:r>
              <a:rPr lang="en-US" dirty="0"/>
              <a:t>163</a:t>
            </a:r>
          </a:p>
        </p:txBody>
      </p:sp>
    </p:spTree>
    <p:extLst>
      <p:ext uri="{BB962C8B-B14F-4D97-AF65-F5344CB8AC3E}">
        <p14:creationId xmlns:p14="http://schemas.microsoft.com/office/powerpoint/2010/main" val="32358035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2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12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Why are brush and weeds next to airport runways a problem?</a:t>
            </a:r>
          </a:p>
          <a:p>
            <a:pPr marL="0" indent="0">
              <a:buNone/>
            </a:pPr>
            <a:r>
              <a:rPr lang="en-US" dirty="0"/>
              <a:t>	 Brush and weeds next to airport runways are a problem </a:t>
            </a:r>
            <a:br>
              <a:rPr lang="en-US" dirty="0"/>
            </a:br>
            <a:r>
              <a:rPr lang="en-US" dirty="0"/>
              <a:t>	 at because ________________.</a:t>
            </a:r>
          </a:p>
          <a:p>
            <a:pPr marL="0" indent="0">
              <a:buNone/>
            </a:pPr>
            <a:r>
              <a:rPr lang="en-US" b="1" dirty="0"/>
              <a:t>How do goats help solve this problem?</a:t>
            </a:r>
          </a:p>
          <a:p>
            <a:pPr marL="0" indent="0">
              <a:buNone/>
            </a:pPr>
            <a:r>
              <a:rPr lang="en-US" dirty="0"/>
              <a:t>	 Goats help solve this problem by ________________.</a:t>
            </a:r>
          </a:p>
          <a:p>
            <a:pPr marL="0" indent="0">
              <a:spcBef>
                <a:spcPts val="2000"/>
              </a:spcBef>
              <a:buNone/>
            </a:pP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5050297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Informative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3)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125035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3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413100"/>
            <a:ext cx="6842309" cy="598215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 Goats can also help with fire safety. They can help </a:t>
            </a:r>
            <a:br>
              <a:rPr lang="en-US" sz="1600" dirty="0"/>
            </a:br>
            <a:r>
              <a:rPr lang="en-US" sz="1600" dirty="0"/>
              <a:t>prevent wildfires.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105772"/>
            <a:ext cx="6528547" cy="3085661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When land gets little rain, it may fill up with loads </a:t>
            </a:r>
            <a:br>
              <a:rPr lang="en-US" sz="1800" dirty="0"/>
            </a:br>
            <a:r>
              <a:rPr lang="en-US" sz="1800" dirty="0"/>
              <a:t>of grass and brush. Then a </a:t>
            </a:r>
            <a:r>
              <a:rPr lang="en-US" sz="1800" b="1" dirty="0"/>
              <a:t>wildfire</a:t>
            </a:r>
            <a:r>
              <a:rPr lang="en-US" sz="1800" dirty="0"/>
              <a:t> can happen, and </a:t>
            </a:r>
            <a:br>
              <a:rPr lang="en-US" sz="1800" dirty="0"/>
            </a:br>
            <a:r>
              <a:rPr lang="en-US" sz="1800" dirty="0"/>
              <a:t>feed off all that grass and brush. So people need to get </a:t>
            </a:r>
            <a:br>
              <a:rPr lang="en-US" sz="1800" dirty="0"/>
            </a:br>
            <a:r>
              <a:rPr lang="en-US" sz="1800" dirty="0"/>
              <a:t>rid of such plants. But if the grass and brush grow on </a:t>
            </a:r>
            <a:br>
              <a:rPr lang="en-US" sz="1800" dirty="0"/>
            </a:br>
            <a:r>
              <a:rPr lang="en-US" sz="1800" dirty="0"/>
              <a:t>steep hills with rocks, people cannot get there to cut </a:t>
            </a:r>
            <a:br>
              <a:rPr lang="en-US" sz="1800" dirty="0"/>
            </a:br>
            <a:r>
              <a:rPr lang="en-US" sz="1800" dirty="0"/>
              <a:t>down the plants.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This is where goats come in. They can go where </a:t>
            </a:r>
            <a:br>
              <a:rPr lang="en-US" sz="1800" dirty="0"/>
            </a:br>
            <a:r>
              <a:rPr lang="en-US" sz="1800" dirty="0"/>
              <a:t>there are no roads. They can roam on steep hills to </a:t>
            </a:r>
            <a:br>
              <a:rPr lang="en-US" sz="1800" dirty="0"/>
            </a:br>
            <a:r>
              <a:rPr lang="en-US" sz="1800" dirty="0"/>
              <a:t>eat the grass and brush. The goal is to keep wildfires </a:t>
            </a:r>
            <a:br>
              <a:rPr lang="en-US" sz="1800" dirty="0"/>
            </a:br>
            <a:r>
              <a:rPr lang="en-US" sz="1800" dirty="0"/>
              <a:t>from happening.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Goats must be thrilled to have such jobs. They get </a:t>
            </a:r>
            <a:br>
              <a:rPr lang="en-US" sz="1800" dirty="0"/>
            </a:br>
            <a:r>
              <a:rPr lang="en-US" sz="1800" dirty="0"/>
              <a:t>paid with brush and weeds!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099187"/>
            <a:ext cx="598579" cy="3003756"/>
          </a:xfrm>
        </p:spPr>
        <p:txBody>
          <a:bodyPr>
            <a:noAutofit/>
          </a:bodyPr>
          <a:lstStyle/>
          <a:p>
            <a:r>
              <a:rPr lang="en-US" dirty="0"/>
              <a:t>170</a:t>
            </a:r>
          </a:p>
          <a:p>
            <a:r>
              <a:rPr lang="en-US" dirty="0"/>
              <a:t>181</a:t>
            </a:r>
          </a:p>
          <a:p>
            <a:r>
              <a:rPr lang="en-US" dirty="0"/>
              <a:t>191</a:t>
            </a:r>
          </a:p>
          <a:p>
            <a:r>
              <a:rPr lang="en-US" dirty="0"/>
              <a:t>203</a:t>
            </a:r>
          </a:p>
          <a:p>
            <a:r>
              <a:rPr lang="en-US" dirty="0"/>
              <a:t>215</a:t>
            </a:r>
          </a:p>
          <a:p>
            <a:r>
              <a:rPr lang="en-US" dirty="0"/>
              <a:t>225</a:t>
            </a:r>
          </a:p>
          <a:p>
            <a:r>
              <a:rPr lang="en-US" dirty="0"/>
              <a:t>228</a:t>
            </a:r>
          </a:p>
          <a:p>
            <a:r>
              <a:rPr lang="en-US" dirty="0"/>
              <a:t>238</a:t>
            </a:r>
          </a:p>
          <a:p>
            <a:r>
              <a:rPr lang="en-US" dirty="0"/>
              <a:t>249</a:t>
            </a:r>
          </a:p>
          <a:p>
            <a:r>
              <a:rPr lang="en-US" dirty="0"/>
              <a:t>260</a:t>
            </a:r>
          </a:p>
          <a:p>
            <a:r>
              <a:rPr lang="en-US" dirty="0"/>
              <a:t>262</a:t>
            </a:r>
          </a:p>
          <a:p>
            <a:r>
              <a:rPr lang="en-US" dirty="0"/>
              <a:t>272</a:t>
            </a:r>
          </a:p>
          <a:p>
            <a:r>
              <a:rPr lang="en-US" dirty="0"/>
              <a:t>277</a:t>
            </a:r>
          </a:p>
        </p:txBody>
      </p:sp>
    </p:spTree>
    <p:extLst>
      <p:ext uri="{BB962C8B-B14F-4D97-AF65-F5344CB8AC3E}">
        <p14:creationId xmlns:p14="http://schemas.microsoft.com/office/powerpoint/2010/main" val="18892359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3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14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happens when land gets rain?</a:t>
            </a:r>
          </a:p>
          <a:p>
            <a:pPr marL="0" indent="0">
              <a:buNone/>
            </a:pPr>
            <a:r>
              <a:rPr lang="en-US" dirty="0"/>
              <a:t>	 When land gets rain, ________________.</a:t>
            </a:r>
          </a:p>
          <a:p>
            <a:pPr marL="0" indent="0">
              <a:buNone/>
            </a:pPr>
            <a:r>
              <a:rPr lang="en-US" b="1" dirty="0"/>
              <a:t>Why can’t people get rid of the grass and brush?</a:t>
            </a:r>
          </a:p>
          <a:p>
            <a:pPr marL="0" indent="0">
              <a:buNone/>
            </a:pPr>
            <a:r>
              <a:rPr lang="en-US" dirty="0"/>
              <a:t>	 People can’t get rid of the grass and brush because ________________.</a:t>
            </a:r>
          </a:p>
          <a:p>
            <a:pPr marL="0" indent="0">
              <a:buNone/>
            </a:pPr>
            <a:r>
              <a:rPr lang="en-US" b="1" dirty="0"/>
              <a:t>How do goats help to keep wildfires from happening?</a:t>
            </a:r>
          </a:p>
          <a:p>
            <a:pPr marL="0" indent="0">
              <a:buNone/>
            </a:pPr>
            <a:r>
              <a:rPr lang="en-US" dirty="0"/>
              <a:t>	 Goats help to keep wildfires from happening by ________________.</a:t>
            </a: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2096296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74DEB105-4F56-5710-1635-7604A4E3517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lnSpc>
                <a:spcPts val="2100"/>
              </a:lnSpc>
              <a:spcBef>
                <a:spcPts val="0"/>
              </a:spcBef>
              <a:buFont typeface="+mj-lt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914400" indent="-4572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AutoNum type="arabi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dirty="0"/>
              <a:t>Picture Match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15</a:t>
            </a:fld>
            <a:endParaRPr lang="en-US"/>
          </a:p>
        </p:txBody>
      </p:sp>
      <p:pic>
        <p:nvPicPr>
          <p:cNvPr id="11" name="Picture 2" descr="Grass and trees are burning.&#10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467" y="1852120"/>
            <a:ext cx="3171825" cy="318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FC6B19D1-AEA1-63A6-6632-D73C1D5B4D57}"/>
              </a:ext>
            </a:extLst>
          </p:cNvPr>
          <p:cNvSpPr txBox="1"/>
          <p:nvPr/>
        </p:nvSpPr>
        <p:spPr>
          <a:xfrm>
            <a:off x="855133" y="5189971"/>
            <a:ext cx="291253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3" name="Picture 3" descr="Some white farm animals are walking on a high hill.&#10;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2831" y="1961657"/>
            <a:ext cx="3124200" cy="312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24935AB3-1300-5B2E-26AD-D9BF5C3BF37B}"/>
              </a:ext>
            </a:extLst>
          </p:cNvPr>
          <p:cNvSpPr txBox="1"/>
          <p:nvPr/>
        </p:nvSpPr>
        <p:spPr>
          <a:xfrm>
            <a:off x="4148666" y="5184799"/>
            <a:ext cx="293793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6" name="Picture 4" descr="Three farm animals are standing on land near the flight facility. A piece of flying equipment is in the sky.&#10;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9607" y="1890220"/>
            <a:ext cx="3152775" cy="314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F7827D7F-6DEE-C6CA-29AA-D67FEA9DCF28}"/>
              </a:ext>
            </a:extLst>
          </p:cNvPr>
          <p:cNvSpPr txBox="1"/>
          <p:nvPr/>
        </p:nvSpPr>
        <p:spPr>
          <a:xfrm>
            <a:off x="7535333" y="5180322"/>
            <a:ext cx="2895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</p:spTree>
    <p:extLst>
      <p:ext uri="{BB962C8B-B14F-4D97-AF65-F5344CB8AC3E}">
        <p14:creationId xmlns:p14="http://schemas.microsoft.com/office/powerpoint/2010/main" val="22229250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Part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6" y="1180953"/>
            <a:ext cx="3017520" cy="430887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3" y="1180953"/>
            <a:ext cx="3017523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Practice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8" y="1789805"/>
            <a:ext cx="10260000" cy="10127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2"/>
            </a:pPr>
            <a:r>
              <a:rPr lang="en-US" b="1" dirty="0"/>
              <a:t>Text Comprehension </a:t>
            </a:r>
            <a:r>
              <a:rPr lang="en-US" dirty="0"/>
              <a:t>Read each question. Think of the answer or look back </a:t>
            </a:r>
            <a:br>
              <a:rPr lang="en-US" dirty="0"/>
            </a:br>
            <a:r>
              <a:rPr lang="en-US" dirty="0"/>
              <a:t>at the text. Fill in the blank. Be sure the sentence makes sense.</a:t>
            </a:r>
          </a:p>
        </p:txBody>
      </p:sp>
      <p:sp>
        <p:nvSpPr>
          <p:cNvPr id="7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2845973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2718465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3060907"/>
            <a:ext cx="9964994" cy="3330060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0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1. WHY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are weeds and thick brush a problem?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Weeds and thick brush are a problem because _______________________.</a:t>
            </a:r>
          </a:p>
          <a:p>
            <a:pPr marL="0" lvl="1">
              <a:lnSpc>
                <a:spcPct val="150000"/>
              </a:lnSpc>
              <a:spcAft>
                <a:spcPts val="10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2. WHEN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can people not mow down weeds and brush?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People cannot mow down weeds and brush when ____________________.</a:t>
            </a:r>
          </a:p>
          <a:p>
            <a:pPr marL="0" lvl="1">
              <a:lnSpc>
                <a:spcPct val="150000"/>
              </a:lnSpc>
              <a:spcAft>
                <a:spcPts val="10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3.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can goats do when the land is steep?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When the land is steep, goats can 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4082471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Part 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4570236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4. WHY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are brush and weeds next to 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airport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runways a problem?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They are a problem because 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5. HOW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can goats help solve this problem?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Goats can ________________________________________________.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41075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Part 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4011465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6.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happens when land gets rain?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When land gets rain, 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7. WHY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is it that people cannot get rid of the grass and brush?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People cannot get rid of it because ______________________________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8. HOW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can goats help to keep 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wildfires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from happening?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Goats can help when they 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20836820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B8846B84-A5BF-F5BD-F846-4A7281D46FE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 Story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16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873903"/>
            <a:ext cx="10062714" cy="6091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3"/>
            </a:pPr>
            <a:r>
              <a:rPr lang="en-US" b="1" dirty="0"/>
              <a:t>More Practice </a:t>
            </a:r>
            <a:r>
              <a:rPr lang="en-US" dirty="0"/>
              <a:t>Read each story. Fill in each blank with the best word.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F234593-B109-88BA-1771-65C1371B550C}"/>
              </a:ext>
            </a:extLst>
          </p:cNvPr>
          <p:cNvSpPr txBox="1"/>
          <p:nvPr/>
        </p:nvSpPr>
        <p:spPr>
          <a:xfrm>
            <a:off x="755594" y="1483070"/>
            <a:ext cx="10391791" cy="1389862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1"/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Story 1: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People work on boats to get fish. The fish they get is sent from the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boat to the dock. People on the dock load the fish into boxes. Then the fresh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fish is sent to shops that sell the fish. People who own the shops put the fish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in rows. They are glad to get lots of fresh fish.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DB64E43-DBDB-8BD9-CAFB-9D0DEAD42D66}"/>
              </a:ext>
            </a:extLst>
          </p:cNvPr>
          <p:cNvSpPr txBox="1"/>
          <p:nvPr/>
        </p:nvSpPr>
        <p:spPr>
          <a:xfrm>
            <a:off x="767469" y="2912511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People work on ________ to get fish.</a:t>
            </a:r>
          </a:p>
        </p:txBody>
      </p:sp>
      <p:sp>
        <p:nvSpPr>
          <p:cNvPr id="17" name="Content Placeholder 3">
            <a:extLst>
              <a:ext uri="{FF2B5EF4-FFF2-40B4-BE49-F238E27FC236}">
                <a16:creationId xmlns:a16="http://schemas.microsoft.com/office/drawing/2014/main" id="{33D2E88C-131F-ECFE-9848-F0C3B6480083}"/>
              </a:ext>
            </a:extLst>
          </p:cNvPr>
          <p:cNvSpPr txBox="1">
            <a:spLocks/>
          </p:cNvSpPr>
          <p:nvPr/>
        </p:nvSpPr>
        <p:spPr>
          <a:xfrm>
            <a:off x="7758726" y="3114722"/>
            <a:ext cx="3617197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beets		boats		bowls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767469" y="3678315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People ________ the fish into boxes.</a:t>
            </a:r>
          </a:p>
        </p:txBody>
      </p:sp>
      <p:sp>
        <p:nvSpPr>
          <p:cNvPr id="19" name="Content Placeholder 3">
            <a:extLst>
              <a:ext uri="{FF2B5EF4-FFF2-40B4-BE49-F238E27FC236}">
                <a16:creationId xmlns:a16="http://schemas.microsoft.com/office/drawing/2014/main" id="{3A721081-6B4E-F789-BCE9-C20B07E8789A}"/>
              </a:ext>
            </a:extLst>
          </p:cNvPr>
          <p:cNvSpPr txBox="1">
            <a:spLocks/>
          </p:cNvSpPr>
          <p:nvPr/>
        </p:nvSpPr>
        <p:spPr>
          <a:xfrm>
            <a:off x="7758726" y="3892777"/>
            <a:ext cx="3617197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loan		groan		load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7469" y="4471766"/>
            <a:ext cx="6991257" cy="1021528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The fresh fish is sent to ________.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7758726" y="4574500"/>
            <a:ext cx="3617197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shops		shows		shocks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7470" y="5271432"/>
            <a:ext cx="6528066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Bef>
                <a:spcPts val="1200"/>
              </a:spcBef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People put the fish in ________.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7758726" y="5334672"/>
            <a:ext cx="3794177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own		rows		flown</a:t>
            </a:r>
          </a:p>
        </p:txBody>
      </p:sp>
    </p:spTree>
    <p:extLst>
      <p:ext uri="{BB962C8B-B14F-4D97-AF65-F5344CB8AC3E}">
        <p14:creationId xmlns:p14="http://schemas.microsoft.com/office/powerpoint/2010/main" val="30216738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(C)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2B4D2D30-831D-7DF2-5863-4C4C000048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70309D-44E8-3332-5283-F1CD4E27A03E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09454"/>
            <a:ext cx="10668000" cy="347033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3"/>
            </a:pPr>
            <a:r>
              <a:rPr lang="en-US" b="1" dirty="0"/>
              <a:t>New Words </a:t>
            </a:r>
            <a:r>
              <a:rPr lang="en-US" dirty="0"/>
              <a:t>Say the sound. Sound out the word. Read the word.</a:t>
            </a:r>
          </a:p>
          <a:p>
            <a:pPr lvl="1" defTabSz="457200"/>
            <a:r>
              <a:rPr lang="en-US" dirty="0"/>
              <a:t>c</a:t>
            </a:r>
            <a:r>
              <a:rPr lang="en-US" u="sng" dirty="0"/>
              <a:t>oa</a:t>
            </a:r>
            <a:r>
              <a:rPr lang="en-US" dirty="0"/>
              <a:t>l		sl</a:t>
            </a:r>
            <a:r>
              <a:rPr lang="en-US" u="sng" dirty="0"/>
              <a:t>ow</a:t>
            </a:r>
            <a:r>
              <a:rPr lang="en-US" dirty="0"/>
              <a:t>		fl</a:t>
            </a:r>
            <a:r>
              <a:rPr lang="en-US" u="sng" dirty="0"/>
              <a:t>ow</a:t>
            </a:r>
            <a:r>
              <a:rPr lang="en-US" dirty="0"/>
              <a:t>n</a:t>
            </a:r>
          </a:p>
          <a:p>
            <a:pPr lvl="1" defTabSz="457200"/>
            <a:r>
              <a:rPr lang="en-US" dirty="0"/>
              <a:t>m</a:t>
            </a:r>
            <a:r>
              <a:rPr lang="en-US" u="sng" dirty="0"/>
              <a:t>ay</a:t>
            </a:r>
            <a:r>
              <a:rPr lang="en-US" dirty="0"/>
              <a:t>		m</a:t>
            </a:r>
            <a:r>
              <a:rPr lang="en-US" u="sng" dirty="0"/>
              <a:t>ow</a:t>
            </a:r>
            <a:r>
              <a:rPr lang="en-US" dirty="0"/>
              <a:t>		g</a:t>
            </a:r>
            <a:r>
              <a:rPr lang="en-US" u="sng" dirty="0"/>
              <a:t>oa</a:t>
            </a:r>
            <a:r>
              <a:rPr lang="en-US" dirty="0"/>
              <a:t>l</a:t>
            </a:r>
          </a:p>
          <a:p>
            <a:pPr lvl="1" defTabSz="457200"/>
            <a:r>
              <a:rPr lang="en-US" dirty="0"/>
              <a:t>thr</a:t>
            </a:r>
            <a:r>
              <a:rPr lang="en-US" u="sng" dirty="0"/>
              <a:t>ow</a:t>
            </a:r>
            <a:r>
              <a:rPr lang="en-US" dirty="0"/>
              <a:t>		G</a:t>
            </a:r>
            <a:r>
              <a:rPr lang="en-US" u="sng" dirty="0"/>
              <a:t>ai</a:t>
            </a:r>
            <a:r>
              <a:rPr lang="en-US" dirty="0"/>
              <a:t>l		f</a:t>
            </a:r>
            <a:r>
              <a:rPr lang="en-US" u="sng" dirty="0"/>
              <a:t>oa</a:t>
            </a:r>
            <a:r>
              <a:rPr lang="en-US" dirty="0"/>
              <a:t>m</a:t>
            </a:r>
          </a:p>
          <a:p>
            <a:pPr lvl="1" defTabSz="457200"/>
            <a:r>
              <a:rPr lang="en-US" dirty="0"/>
              <a:t>gr</a:t>
            </a:r>
            <a:r>
              <a:rPr lang="en-US" u="sng" dirty="0"/>
              <a:t>oa</a:t>
            </a:r>
            <a:r>
              <a:rPr lang="en-US" dirty="0"/>
              <a:t>n		sh</a:t>
            </a:r>
            <a:r>
              <a:rPr lang="en-US" u="sng" dirty="0"/>
              <a:t>ow</a:t>
            </a:r>
            <a:r>
              <a:rPr lang="en-US" dirty="0"/>
              <a:t>n		gr</a:t>
            </a:r>
            <a:r>
              <a:rPr lang="en-US" u="sng" dirty="0"/>
              <a:t>ee</a:t>
            </a:r>
            <a:r>
              <a:rPr lang="en-US" dirty="0"/>
              <a:t>n</a:t>
            </a:r>
          </a:p>
          <a:p>
            <a:pPr lvl="1" defTabSz="457200"/>
            <a:r>
              <a:rPr lang="en-US" dirty="0"/>
              <a:t>growth		soak		gray</a:t>
            </a:r>
          </a:p>
          <a:p>
            <a:pPr lvl="1" defTabSz="457200"/>
            <a:r>
              <a:rPr lang="en-US" dirty="0"/>
              <a:t>cloak		boast		beast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FBF3164-152B-FE34-B164-815AA5BCD0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19200" y="5410917"/>
            <a:ext cx="4346369" cy="508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5C3EF2E-7D18-31E4-D215-55FA35CAEDCE}"/>
              </a:ext>
            </a:extLst>
          </p:cNvPr>
          <p:cNvSpPr txBox="1"/>
          <p:nvPr/>
        </p:nvSpPr>
        <p:spPr>
          <a:xfrm>
            <a:off x="1384300" y="5495322"/>
            <a:ext cx="4346369" cy="43088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Irregular Word: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br</a:t>
            </a:r>
            <a:r>
              <a:rPr lang="en-US" sz="2200" u="sng" dirty="0">
                <a:latin typeface="Arial" panose="020B0604020202020204" pitchFamily="34" charset="0"/>
                <a:cs typeface="Arial" panose="020B0604020202020204" pitchFamily="34" charset="0"/>
              </a:rPr>
              <a:t>oa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29427371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B8846B84-A5BF-F5BD-F846-4A7281D46FE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 Story 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F234593-B109-88BA-1771-65C1371B550C}"/>
              </a:ext>
            </a:extLst>
          </p:cNvPr>
          <p:cNvSpPr txBox="1"/>
          <p:nvPr/>
        </p:nvSpPr>
        <p:spPr>
          <a:xfrm>
            <a:off x="755594" y="1147456"/>
            <a:ext cx="11190873" cy="1446550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1"/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Story 2: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Lin has been cleaning the truck. She cleans it with soap and a flow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of hot water. There is a thick coat of dust on the truck. “This truck is green,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not gray,” she tells Pat, who is her pal. “It will be a slow job to get it clean, but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that is my goal. After all, I need to go to school in this truck!”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7469" y="2567505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Lin’s truck needs to be ________.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7758726" y="2795795"/>
            <a:ext cx="3705687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cleaned	mowed		lifted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7470" y="3416982"/>
            <a:ext cx="6449408" cy="1017366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Bef>
                <a:spcPts val="1200"/>
              </a:spcBef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The truck has a thick ________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of dust.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7758726" y="3491800"/>
            <a:ext cx="347124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road		coat		cast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767469" y="4553657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Bef>
                <a:spcPts val="1200"/>
              </a:spcBef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Lin’s truck is ________.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55697C9B-B142-967C-5918-66CE8BBFD46B}"/>
              </a:ext>
            </a:extLst>
          </p:cNvPr>
          <p:cNvSpPr txBox="1">
            <a:spLocks/>
          </p:cNvSpPr>
          <p:nvPr/>
        </p:nvSpPr>
        <p:spPr>
          <a:xfrm>
            <a:off x="7758727" y="4648139"/>
            <a:ext cx="3577868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cream		groan		green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DB64E43-DBDB-8BD9-CAFB-9D0DEAD42D66}"/>
              </a:ext>
            </a:extLst>
          </p:cNvPr>
          <p:cNvSpPr txBox="1"/>
          <p:nvPr/>
        </p:nvSpPr>
        <p:spPr>
          <a:xfrm>
            <a:off x="767469" y="5287643"/>
            <a:ext cx="7322419" cy="810077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Bef>
                <a:spcPts val="1200"/>
              </a:spcBef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A clean truck is Lin’s ________.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33D2E88C-131F-ECFE-9848-F0C3B6480083}"/>
              </a:ext>
            </a:extLst>
          </p:cNvPr>
          <p:cNvSpPr txBox="1">
            <a:spLocks/>
          </p:cNvSpPr>
          <p:nvPr/>
        </p:nvSpPr>
        <p:spPr>
          <a:xfrm>
            <a:off x="7758726" y="5376131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bowl		goal		goat</a:t>
            </a:r>
          </a:p>
        </p:txBody>
      </p:sp>
    </p:spTree>
    <p:extLst>
      <p:ext uri="{BB962C8B-B14F-4D97-AF65-F5344CB8AC3E}">
        <p14:creationId xmlns:p14="http://schemas.microsoft.com/office/powerpoint/2010/main" val="29307641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C498C97-6632-36ED-B79E-16D28FEA0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(D)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20ECA2-8A52-B700-3E3E-9045E5EF8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365125"/>
            <a:ext cx="2743200" cy="365125"/>
          </a:xfrm>
        </p:spPr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1262B841-BCC5-27FE-F4C2-3B5281AF8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8136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>
              <a:buFont typeface="+mj-lt"/>
              <a:buAutoNum type="alphaUcPeriod" startAt="4"/>
            </a:pPr>
            <a:r>
              <a:rPr lang="en-US" b="1" dirty="0">
                <a:effectLst/>
              </a:rPr>
              <a:t>Word Families</a:t>
            </a:r>
            <a:r>
              <a:rPr lang="en-US" b="1" dirty="0"/>
              <a:t> </a:t>
            </a:r>
            <a:r>
              <a:rPr lang="en-US" dirty="0"/>
              <a:t>Read down. Read rapidly.</a:t>
            </a:r>
            <a:endParaRPr lang="en-US" dirty="0">
              <a:effectLst/>
            </a:endParaRPr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1760B50-4EC1-0552-121A-4A0CC6197E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4743" y="1990580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oat</a:t>
            </a:r>
          </a:p>
          <a:p>
            <a:r>
              <a:rPr lang="en-US" dirty="0"/>
              <a:t>boat</a:t>
            </a:r>
          </a:p>
          <a:p>
            <a:r>
              <a:rPr lang="en-US" dirty="0"/>
              <a:t>coat</a:t>
            </a:r>
          </a:p>
          <a:p>
            <a:r>
              <a:rPr lang="en-US" dirty="0"/>
              <a:t>moat</a:t>
            </a:r>
          </a:p>
          <a:p>
            <a:r>
              <a:rPr lang="en-US" dirty="0"/>
              <a:t>float</a:t>
            </a:r>
            <a:endParaRPr lang="pl-PL" dirty="0"/>
          </a:p>
        </p:txBody>
      </p:sp>
      <p:sp>
        <p:nvSpPr>
          <p:cNvPr id="35" name="Text Placeholder 26">
            <a:extLst>
              <a:ext uri="{FF2B5EF4-FFF2-40B4-BE49-F238E27FC236}">
                <a16:creationId xmlns:a16="http://schemas.microsoft.com/office/drawing/2014/main" id="{F26E453C-FBE8-821E-A68F-79C89CE9D588}"/>
              </a:ext>
            </a:extLst>
          </p:cNvPr>
          <p:cNvSpPr txBox="1">
            <a:spLocks/>
          </p:cNvSpPr>
          <p:nvPr/>
        </p:nvSpPr>
        <p:spPr>
          <a:xfrm>
            <a:off x="3394527" y="2007564"/>
            <a:ext cx="2126343" cy="2969623"/>
          </a:xfrm>
          <a:prstGeom prst="rect">
            <a:avLst/>
          </a:prstGeom>
        </p:spPr>
        <p:txBody>
          <a:bodyPr vert="horz" wrap="none" lIns="137160" tIns="91440" rIns="137160" bIns="45720" rtlCol="0">
            <a:noAutofit/>
          </a:bodyPr>
          <a:lstStyle>
            <a:lvl1pPr marL="0" indent="0" algn="l" defTabSz="914400" rtl="0" eaLnBrk="1" latinLnBrk="0" hangingPunct="1">
              <a:lnSpc>
                <a:spcPts val="4200"/>
              </a:lnSpc>
              <a:spcBef>
                <a:spcPts val="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tow</a:t>
            </a:r>
          </a:p>
          <a:p>
            <a:r>
              <a:rPr lang="en-US" dirty="0"/>
              <a:t>low</a:t>
            </a:r>
          </a:p>
          <a:p>
            <a:r>
              <a:rPr lang="en-US" dirty="0"/>
              <a:t>glow</a:t>
            </a:r>
          </a:p>
          <a:p>
            <a:r>
              <a:rPr lang="en-US" dirty="0"/>
              <a:t>blow</a:t>
            </a:r>
          </a:p>
          <a:p>
            <a:r>
              <a:rPr lang="en-US" dirty="0"/>
              <a:t>flow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5F00A9C6-ED01-66C5-23EA-7A3FFFEA2E3B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6052456" y="1990579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seat</a:t>
            </a:r>
          </a:p>
          <a:p>
            <a:r>
              <a:rPr lang="en-US" dirty="0"/>
              <a:t>heat</a:t>
            </a:r>
          </a:p>
          <a:p>
            <a:r>
              <a:rPr lang="en-US" dirty="0"/>
              <a:t>neat</a:t>
            </a:r>
          </a:p>
          <a:p>
            <a:r>
              <a:rPr lang="en-US" dirty="0"/>
              <a:t>cheat</a:t>
            </a:r>
          </a:p>
          <a:p>
            <a:r>
              <a:rPr lang="en-US" dirty="0"/>
              <a:t>wheat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20EDDB1-7A29-7E1C-11EA-B4E305FF906E}"/>
              </a:ext>
            </a:extLst>
          </p:cNvPr>
          <p:cNvSpPr txBox="1"/>
          <p:nvPr/>
        </p:nvSpPr>
        <p:spPr>
          <a:xfrm>
            <a:off x="8417860" y="3530476"/>
            <a:ext cx="2955366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10 Second Challenge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A7B3B88-7296-5C30-4621-F7A2AD141D2C}"/>
              </a:ext>
            </a:extLst>
          </p:cNvPr>
          <p:cNvSpPr txBox="1"/>
          <p:nvPr/>
        </p:nvSpPr>
        <p:spPr>
          <a:xfrm>
            <a:off x="8417859" y="3942012"/>
            <a:ext cx="2955366" cy="89255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Cold Timing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Practice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Hot Timing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EBAF246-5E98-6FFD-E97E-38462FFFFC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4743" y="1990583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F9A83D5-A653-0990-28D7-53684854CA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03600" y="1990582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C85DA66-176E-8415-DA6F-A563BB20E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52457" y="1990581"/>
            <a:ext cx="2126343" cy="296962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740381BB-ADDA-0105-04C6-942A5228D3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17860" y="3403476"/>
            <a:ext cx="2955366" cy="1556726"/>
          </a:xfrm>
          <a:prstGeom prst="round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0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DA93FA91-A0F9-0D51-1811-BF97C85FEB6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4800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Read Words (E–F)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5"/>
            </a:pPr>
            <a:r>
              <a:rPr lang="en-US" b="1" dirty="0"/>
              <a:t>Review Words </a:t>
            </a:r>
            <a:r>
              <a:rPr lang="en-US" dirty="0"/>
              <a:t>Read a line of words. When your teacher </a:t>
            </a:r>
            <a:br>
              <a:rPr lang="en-US" dirty="0"/>
            </a:br>
            <a:r>
              <a:rPr lang="en-US" dirty="0"/>
              <a:t>gives a meaning, circle the correct word.</a:t>
            </a:r>
          </a:p>
          <a:p>
            <a:pPr lvl="1" defTabSz="457200"/>
            <a:r>
              <a:rPr lang="en-US" dirty="0"/>
              <a:t>sprain		chain		lift			shift</a:t>
            </a:r>
          </a:p>
          <a:p>
            <a:pPr lvl="1" defTabSz="457200"/>
            <a:r>
              <a:rPr lang="en-US" dirty="0"/>
              <a:t>brain		brass		cheek		faith</a:t>
            </a:r>
          </a:p>
          <a:p>
            <a:pPr lvl="1" defTabSz="457200"/>
            <a:r>
              <a:rPr lang="en-US" dirty="0"/>
              <a:t>math		feed		fed			flash</a:t>
            </a:r>
          </a:p>
          <a:p>
            <a:pPr lvl="1" defTabSz="457200"/>
            <a:r>
              <a:rPr lang="en-US" dirty="0"/>
              <a:t>lean		clean		cream		pail</a:t>
            </a:r>
          </a:p>
          <a:p>
            <a:pPr>
              <a:buFont typeface="+mj-lt"/>
              <a:buAutoNum type="alphaUcPeriod" startAt="5"/>
            </a:pPr>
            <a:r>
              <a:rPr lang="en-US" b="1" dirty="0"/>
              <a:t>Words with Endings </a:t>
            </a:r>
            <a:r>
              <a:rPr lang="en-US" dirty="0"/>
              <a:t>Sound out the underlined base word. </a:t>
            </a:r>
            <a:br>
              <a:rPr lang="en-US" dirty="0"/>
            </a:br>
            <a:r>
              <a:rPr lang="en-US" dirty="0"/>
              <a:t>Read the base word with the ending.</a:t>
            </a:r>
          </a:p>
          <a:p>
            <a:pPr marL="457200" lvl="1" indent="0" defTabSz="457200">
              <a:buNone/>
              <a:tabLst>
                <a:tab pos="2330450" algn="l"/>
                <a:tab pos="3943350" algn="l"/>
                <a:tab pos="5565775" algn="l"/>
                <a:tab pos="7265988" algn="l"/>
              </a:tabLst>
            </a:pPr>
            <a:r>
              <a:rPr lang="en-US" dirty="0"/>
              <a:t>1. </a:t>
            </a:r>
            <a:r>
              <a:rPr lang="en-US" u="sng" dirty="0"/>
              <a:t>soak</a:t>
            </a:r>
            <a:r>
              <a:rPr lang="en-US" dirty="0"/>
              <a:t>ed	2. </a:t>
            </a:r>
            <a:r>
              <a:rPr lang="en-US" u="sng" dirty="0"/>
              <a:t>mow</a:t>
            </a:r>
            <a:r>
              <a:rPr lang="en-US" dirty="0"/>
              <a:t>ed	3. </a:t>
            </a:r>
            <a:r>
              <a:rPr lang="en-US" u="sng" dirty="0"/>
              <a:t>spray</a:t>
            </a:r>
            <a:r>
              <a:rPr lang="en-US" dirty="0"/>
              <a:t>ed	4. </a:t>
            </a:r>
            <a:r>
              <a:rPr lang="en-US" u="sng" dirty="0"/>
              <a:t>lift</a:t>
            </a:r>
            <a:r>
              <a:rPr lang="en-US" dirty="0"/>
              <a:t>ed	5. </a:t>
            </a:r>
            <a:r>
              <a:rPr lang="en-US" u="sng" dirty="0"/>
              <a:t>roam</a:t>
            </a:r>
            <a:r>
              <a:rPr lang="en-US" dirty="0"/>
              <a:t>ed</a:t>
            </a:r>
          </a:p>
          <a:p>
            <a:pPr marL="457200" lvl="1" indent="0" defTabSz="457200">
              <a:buNone/>
              <a:tabLst>
                <a:tab pos="2330450" algn="l"/>
                <a:tab pos="3943350" algn="l"/>
                <a:tab pos="5565775" algn="l"/>
                <a:tab pos="7265988" algn="l"/>
              </a:tabLst>
            </a:pPr>
            <a:r>
              <a:rPr lang="en-US" dirty="0"/>
              <a:t>    </a:t>
            </a:r>
            <a:r>
              <a:rPr lang="en-US" u="sng" dirty="0"/>
              <a:t>soak</a:t>
            </a:r>
            <a:r>
              <a:rPr lang="en-US" dirty="0"/>
              <a:t>ing	    </a:t>
            </a:r>
            <a:r>
              <a:rPr lang="en-US" u="sng" dirty="0"/>
              <a:t>mow</a:t>
            </a:r>
            <a:r>
              <a:rPr lang="en-US" dirty="0"/>
              <a:t>ing	    </a:t>
            </a:r>
            <a:r>
              <a:rPr lang="en-US" u="sng" dirty="0"/>
              <a:t>spray</a:t>
            </a:r>
            <a:r>
              <a:rPr lang="en-US" dirty="0"/>
              <a:t>ing	    </a:t>
            </a:r>
            <a:r>
              <a:rPr lang="en-US" u="sng" dirty="0"/>
              <a:t>lift</a:t>
            </a:r>
            <a:r>
              <a:rPr lang="en-US" dirty="0"/>
              <a:t>ing	    </a:t>
            </a:r>
            <a:r>
              <a:rPr lang="en-US" u="sng" dirty="0"/>
              <a:t>roam</a:t>
            </a:r>
            <a:r>
              <a:rPr lang="en-US" dirty="0"/>
              <a:t>ing</a:t>
            </a:r>
          </a:p>
        </p:txBody>
      </p:sp>
    </p:spTree>
    <p:extLst>
      <p:ext uri="{BB962C8B-B14F-4D97-AF65-F5344CB8AC3E}">
        <p14:creationId xmlns:p14="http://schemas.microsoft.com/office/powerpoint/2010/main" val="2113377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(G–H)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7"/>
            </a:pPr>
            <a:r>
              <a:rPr lang="en-US" b="1" dirty="0"/>
              <a:t>Multisyllabic Challenge Words </a:t>
            </a:r>
            <a:r>
              <a:rPr lang="en-US" dirty="0"/>
              <a:t>Sound out the syllables. </a:t>
            </a:r>
            <a:br>
              <a:rPr lang="en-US" dirty="0"/>
            </a:br>
            <a:r>
              <a:rPr lang="en-US" dirty="0"/>
              <a:t>Read the whole word.</a:t>
            </a:r>
          </a:p>
          <a:p>
            <a:pPr marL="457200" lvl="1" indent="0" defTabSz="604838">
              <a:lnSpc>
                <a:spcPts val="5600"/>
              </a:lnSpc>
              <a:spcBef>
                <a:spcPts val="0"/>
              </a:spcBef>
              <a:buNone/>
            </a:pPr>
            <a:r>
              <a:rPr lang="en-US" dirty="0"/>
              <a:t>shallow	shadow		sailboat		follow</a:t>
            </a:r>
          </a:p>
          <a:p>
            <a:pPr marL="457200" lvl="1" indent="0" defTabSz="604838">
              <a:lnSpc>
                <a:spcPts val="5600"/>
              </a:lnSpc>
              <a:spcBef>
                <a:spcPts val="0"/>
              </a:spcBef>
              <a:buNone/>
            </a:pPr>
            <a:r>
              <a:rPr lang="en-US" dirty="0"/>
              <a:t>seacoast	busload		railroad		fishbowl</a:t>
            </a:r>
          </a:p>
          <a:p>
            <a:pPr>
              <a:buFont typeface="+mj-lt"/>
              <a:buAutoNum type="alphaUcPeriod" startAt="7"/>
            </a:pPr>
            <a:r>
              <a:rPr lang="en-US" b="1" dirty="0"/>
              <a:t>High-Frequency Words </a:t>
            </a:r>
            <a:r>
              <a:rPr lang="en-US" dirty="0"/>
              <a:t>Say. Spell. Read.</a:t>
            </a:r>
          </a:p>
          <a:p>
            <a:pPr marL="457200" lvl="1" indent="0" defTabSz="457200">
              <a:buNone/>
            </a:pPr>
            <a:r>
              <a:rPr lang="en-US" dirty="0"/>
              <a:t>been		who		come		school		down</a:t>
            </a:r>
          </a:p>
          <a:p>
            <a:pPr marL="457200" lvl="1" indent="0" defTabSz="457200">
              <a:buNone/>
            </a:pPr>
            <a:r>
              <a:rPr lang="en-US" dirty="0"/>
              <a:t>all			after		was		work		are</a:t>
            </a: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06500" y="2590240"/>
            <a:ext cx="536001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747262" y="2592326"/>
            <a:ext cx="40538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548936" y="2600072"/>
            <a:ext cx="644364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193303" y="2602158"/>
            <a:ext cx="315178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412635" y="2600072"/>
            <a:ext cx="392009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04644" y="2602158"/>
            <a:ext cx="571485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224587" y="2600072"/>
            <a:ext cx="298927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523516" y="2602158"/>
            <a:ext cx="40063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7" name="Freeform 1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19200" y="3273591"/>
            <a:ext cx="451645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70844" y="3282820"/>
            <a:ext cx="678655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568600" y="3275727"/>
            <a:ext cx="46257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3" name="Freeform 16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031175" y="3278232"/>
            <a:ext cx="496969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Freeform 18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394202" y="3297156"/>
            <a:ext cx="383784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2" name="Freeform 1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777985" y="3306840"/>
            <a:ext cx="556015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Freeform 20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212553" y="3292720"/>
            <a:ext cx="419729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632282" y="3294806"/>
            <a:ext cx="60897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61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0B2B0CB6-A886-A94B-153A-9E95D7AEC67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(I)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2375049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2375050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9"/>
            </a:pPr>
            <a:r>
              <a:rPr lang="en-US" b="1" dirty="0"/>
              <a:t>Sentences </a:t>
            </a:r>
            <a:r>
              <a:rPr lang="en-US" dirty="0"/>
              <a:t>Read the sentences with phrasing.</a:t>
            </a:r>
          </a:p>
          <a:p>
            <a:pPr lvl="1" defTabSz="457200"/>
            <a:r>
              <a:rPr lang="en-US" dirty="0"/>
              <a:t>Who will plant all the seeds to grow pumpkins?</a:t>
            </a:r>
          </a:p>
          <a:p>
            <a:pPr lvl="1" defTabSz="457200"/>
            <a:r>
              <a:rPr lang="en-US" dirty="0"/>
              <a:t>I saw my shadow when I was standing in the sun.</a:t>
            </a:r>
          </a:p>
          <a:p>
            <a:pPr lvl="1" defTabSz="457200"/>
            <a:r>
              <a:rPr lang="en-US" dirty="0"/>
              <a:t>After lunch, the kids will work to mow the grass.</a:t>
            </a:r>
          </a:p>
          <a:p>
            <a:pPr lvl="1" defTabSz="457200"/>
            <a:r>
              <a:rPr lang="en-US" dirty="0"/>
              <a:t>Jed’s goal had been to finish painting the shed.</a:t>
            </a:r>
          </a:p>
          <a:p>
            <a:pPr lvl="1" defTabSz="457200"/>
            <a:r>
              <a:rPr lang="en-US" dirty="0"/>
              <a:t>Sun-Yee put her hand in the shallow water to get the </a:t>
            </a:r>
            <a:br>
              <a:rPr lang="en-US" dirty="0"/>
            </a:br>
            <a:r>
              <a:rPr lang="en-US" dirty="0"/>
              <a:t>mud off.</a:t>
            </a:r>
          </a:p>
        </p:txBody>
      </p:sp>
    </p:spTree>
    <p:extLst>
      <p:ext uri="{BB962C8B-B14F-4D97-AF65-F5344CB8AC3E}">
        <p14:creationId xmlns:p14="http://schemas.microsoft.com/office/powerpoint/2010/main" val="1835606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 (J)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7</a:t>
            </a:fld>
            <a:endParaRPr lang="en-US" dirty="0"/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935211" cy="43088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935212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</a:t>
            </a:r>
          </a:p>
        </p:txBody>
      </p:sp>
      <p:sp>
        <p:nvSpPr>
          <p:cNvPr id="25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0"/>
            </a:pPr>
            <a:r>
              <a:rPr lang="en-US" b="1" dirty="0"/>
              <a:t>Spelling Journal </a:t>
            </a:r>
            <a:r>
              <a:rPr lang="en-US" dirty="0"/>
              <a:t>Turn to the Spelling Journal on page 197.</a:t>
            </a:r>
          </a:p>
        </p:txBody>
      </p:sp>
    </p:spTree>
    <p:extLst>
      <p:ext uri="{BB962C8B-B14F-4D97-AF65-F5344CB8AC3E}">
        <p14:creationId xmlns:p14="http://schemas.microsoft.com/office/powerpoint/2010/main" val="915309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Informative Text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1)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17CD2F-3921-908C-778D-421220B92F5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85800" y="861656"/>
            <a:ext cx="10668000" cy="87335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1"/>
            </a:pPr>
            <a:r>
              <a:rPr lang="en-US" b="1" dirty="0">
                <a:solidFill>
                  <a:prstClr val="black"/>
                </a:solidFill>
              </a:rPr>
              <a:t>Decodable Informative Text</a:t>
            </a:r>
            <a:r>
              <a:rPr lang="en-US" b="1" dirty="0"/>
              <a:t> </a:t>
            </a:r>
            <a:r>
              <a:rPr lang="en-US" dirty="0"/>
              <a:t>Read each part. Answer your </a:t>
            </a:r>
            <a:br>
              <a:rPr lang="en-US" dirty="0"/>
            </a:br>
            <a:r>
              <a:rPr lang="en-US" dirty="0"/>
              <a:t>teacher’s questions and select the picture that goes with each part.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6A5EB56E-15A8-0ED5-56E0-458C86F9350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16091" y="1873813"/>
            <a:ext cx="6528546" cy="449262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IN" sz="3200" b="1" dirty="0"/>
              <a:t>Get a Goat!</a:t>
            </a:r>
            <a:endParaRPr lang="en-US" sz="3200" b="1" dirty="0"/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2434394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1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8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1" y="2751955"/>
            <a:ext cx="6667380" cy="598215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 It is not unusual to see goats on farms in the country. </a:t>
            </a:r>
            <a:br>
              <a:rPr lang="en-US" sz="1600" dirty="0"/>
            </a:br>
            <a:r>
              <a:rPr lang="en-US" sz="1600" dirty="0"/>
              <a:t>But now goats are coming to cities to do a new and important job.</a:t>
            </a:r>
          </a:p>
        </p:txBody>
      </p:sp>
      <p:sp>
        <p:nvSpPr>
          <p:cNvPr id="10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3489492"/>
            <a:ext cx="6528547" cy="2291876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Some land has lots of weeds and brush—thick, </a:t>
            </a:r>
            <a:br>
              <a:rPr lang="en-US" sz="1800" dirty="0"/>
            </a:br>
            <a:r>
              <a:rPr lang="en-US" sz="1800" dirty="0"/>
              <a:t>low-growing shrubs. This can be a problem. Plants </a:t>
            </a:r>
            <a:br>
              <a:rPr lang="en-US" sz="1800" dirty="0"/>
            </a:br>
            <a:r>
              <a:rPr lang="en-US" sz="1800" dirty="0"/>
              <a:t>and trees cannot grow in thick brush. Pests stay in the </a:t>
            </a:r>
            <a:br>
              <a:rPr lang="en-US" sz="1800" dirty="0"/>
            </a:br>
            <a:r>
              <a:rPr lang="en-US" sz="1800" dirty="0"/>
              <a:t>brush. People need to get rid of the weeds and brush. </a:t>
            </a:r>
            <a:br>
              <a:rPr lang="en-US" sz="1800" dirty="0"/>
            </a:br>
            <a:r>
              <a:rPr lang="en-US" sz="1800" dirty="0"/>
              <a:t>But some land is steep. People with trucks cannot get </a:t>
            </a:r>
            <a:br>
              <a:rPr lang="en-US" sz="1800" dirty="0"/>
            </a:br>
            <a:r>
              <a:rPr lang="en-US" sz="1800" dirty="0"/>
              <a:t>in to mow down the weeds and brush.</a:t>
            </a:r>
          </a:p>
        </p:txBody>
      </p:sp>
      <p:sp>
        <p:nvSpPr>
          <p:cNvPr id="11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3529368"/>
            <a:ext cx="598579" cy="2163510"/>
          </a:xfrm>
        </p:spPr>
        <p:txBody>
          <a:bodyPr>
            <a:noAutofit/>
          </a:bodyPr>
          <a:lstStyle/>
          <a:p>
            <a:endParaRPr lang="en-US" dirty="0"/>
          </a:p>
          <a:p>
            <a:r>
              <a:rPr lang="en-US" dirty="0"/>
              <a:t>9</a:t>
            </a:r>
          </a:p>
          <a:p>
            <a:r>
              <a:rPr lang="en-US" dirty="0"/>
              <a:t>17</a:t>
            </a:r>
          </a:p>
          <a:p>
            <a:r>
              <a:rPr lang="en-US" dirty="0"/>
              <a:t>28</a:t>
            </a:r>
          </a:p>
          <a:p>
            <a:r>
              <a:rPr lang="en-US" dirty="0"/>
              <a:t>39</a:t>
            </a:r>
          </a:p>
          <a:p>
            <a:r>
              <a:rPr lang="en-US" dirty="0"/>
              <a:t>49</a:t>
            </a:r>
          </a:p>
        </p:txBody>
      </p:sp>
    </p:spTree>
    <p:extLst>
      <p:ext uri="{BB962C8B-B14F-4D97-AF65-F5344CB8AC3E}">
        <p14:creationId xmlns:p14="http://schemas.microsoft.com/office/powerpoint/2010/main" val="1462370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Informative Text (Part 1)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30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947849"/>
            <a:ext cx="6528547" cy="3339013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This is a job for goats. They can work on steep land, </a:t>
            </a:r>
            <a:br>
              <a:rPr lang="en-US" sz="1800" dirty="0"/>
            </a:br>
            <a:r>
              <a:rPr lang="en-US" sz="1800" dirty="0"/>
              <a:t>eating weeds and brush. With goats, it means people </a:t>
            </a:r>
            <a:br>
              <a:rPr lang="en-US" sz="1800" dirty="0"/>
            </a:br>
            <a:r>
              <a:rPr lang="en-US" sz="1800" dirty="0"/>
              <a:t>will not have to spray to kill weeds. Spraying is bad for </a:t>
            </a:r>
            <a:br>
              <a:rPr lang="en-US" sz="1800" dirty="0"/>
            </a:br>
            <a:r>
              <a:rPr lang="en-US" sz="1800" dirty="0"/>
              <a:t>the land and bad for people.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987725"/>
            <a:ext cx="598579" cy="3240143"/>
          </a:xfrm>
        </p:spPr>
        <p:txBody>
          <a:bodyPr>
            <a:noAutofit/>
          </a:bodyPr>
          <a:lstStyle/>
          <a:p>
            <a:r>
              <a:rPr lang="en-US" dirty="0"/>
              <a:t>57</a:t>
            </a:r>
          </a:p>
          <a:p>
            <a:r>
              <a:rPr lang="en-US" dirty="0"/>
              <a:t>69</a:t>
            </a:r>
          </a:p>
          <a:p>
            <a:r>
              <a:rPr lang="en-US" dirty="0"/>
              <a:t>78</a:t>
            </a:r>
          </a:p>
          <a:p>
            <a:r>
              <a:rPr lang="en-US" dirty="0"/>
              <a:t>90</a:t>
            </a:r>
          </a:p>
        </p:txBody>
      </p:sp>
    </p:spTree>
    <p:extLst>
      <p:ext uri="{BB962C8B-B14F-4D97-AF65-F5344CB8AC3E}">
        <p14:creationId xmlns:p14="http://schemas.microsoft.com/office/powerpoint/2010/main" val="21986528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0" tIns="0" rIns="0" bIns="0" rtlCol="0">
        <a:noAutofit/>
      </a:bodyPr>
      <a:lstStyle>
        <a:defPPr marL="0" indent="0" defTabSz="457200">
          <a:lnSpc>
            <a:spcPct val="100000"/>
          </a:lnSpc>
          <a:spcBef>
            <a:spcPts val="0"/>
          </a:spcBef>
          <a:buNone/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691C2FCC19C844BDA0554F37FDE5B4" ma:contentTypeVersion="18" ma:contentTypeDescription="Create a new document." ma:contentTypeScope="" ma:versionID="58fe67b45e8f12787276d5d7eaacdf89">
  <xsd:schema xmlns:xsd="http://www.w3.org/2001/XMLSchema" xmlns:xs="http://www.w3.org/2001/XMLSchema" xmlns:p="http://schemas.microsoft.com/office/2006/metadata/properties" xmlns:ns2="031d766f-b14e-4c0e-af7a-21ee3738300f" xmlns:ns3="7849a367-8f54-4d0d-a4b3-416402156675" targetNamespace="http://schemas.microsoft.com/office/2006/metadata/properties" ma:root="true" ma:fieldsID="029048d22d635aca9c28d4686cd78c67" ns2:_="" ns3:_="">
    <xsd:import namespace="031d766f-b14e-4c0e-af7a-21ee3738300f"/>
    <xsd:import namespace="7849a367-8f54-4d0d-a4b3-41640215667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1d766f-b14e-4c0e-af7a-21ee3738300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59a07e1-635c-4dc3-af17-f8dfbdb3d077}" ma:internalName="TaxCatchAll" ma:showField="CatchAllData" ma:web="031d766f-b14e-4c0e-af7a-21ee373830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49a367-8f54-4d0d-a4b3-4164021566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ddc6715-9392-4c7b-b038-9c308e5b14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1d766f-b14e-4c0e-af7a-21ee3738300f" xsi:nil="true"/>
    <lcf76f155ced4ddcb4097134ff3c332f xmlns="7849a367-8f54-4d0d-a4b3-41640215667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98D9C31-7D4C-4044-98C3-F0E6E0A3EF9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1d766f-b14e-4c0e-af7a-21ee3738300f"/>
    <ds:schemaRef ds:uri="7849a367-8f54-4d0d-a4b3-41640215667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3618234-75DD-4058-9CA2-B53D2567534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AD546A0-D67F-4D60-8691-AF0C7C031EE6}">
  <ds:schemaRefs>
    <ds:schemaRef ds:uri="http://schemas.openxmlformats.org/package/2006/metadata/core-properties"/>
    <ds:schemaRef ds:uri="031d766f-b14e-4c0e-af7a-21ee3738300f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microsoft.com/office/2006/documentManagement/types"/>
    <ds:schemaRef ds:uri="http://purl.org/dc/elements/1.1/"/>
    <ds:schemaRef ds:uri="7849a367-8f54-4d0d-a4b3-416402156675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65410</TotalTime>
  <Words>1765</Words>
  <Application>Microsoft Office PowerPoint</Application>
  <PresentationFormat>Widescreen</PresentationFormat>
  <Paragraphs>218</Paragraphs>
  <Slides>20</Slides>
  <Notes>20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Say Sounds (A–B)</vt:lpstr>
      <vt:lpstr>Read Words (C) </vt:lpstr>
      <vt:lpstr>Read Words (D) </vt:lpstr>
      <vt:lpstr>Read Words (E–F)</vt:lpstr>
      <vt:lpstr>Read Words (G–H) </vt:lpstr>
      <vt:lpstr>Read Sentences  (I)</vt:lpstr>
      <vt:lpstr>Spell Words (J) </vt:lpstr>
      <vt:lpstr>Decodable Informative Text (Part 1)</vt:lpstr>
      <vt:lpstr>Decodable Informative Text (Part 1) — cont’d</vt:lpstr>
      <vt:lpstr>Comprehension Questions Part 1 </vt:lpstr>
      <vt:lpstr>Decodable Informative Text (Part 2) </vt:lpstr>
      <vt:lpstr>Comprehension Questions Part 2 </vt:lpstr>
      <vt:lpstr>Decodable Informative Text (Part 3) </vt:lpstr>
      <vt:lpstr>Comprehension Questions Part 3 </vt:lpstr>
      <vt:lpstr>Picture Match</vt:lpstr>
      <vt:lpstr>Independent Practice (L) Part 1</vt:lpstr>
      <vt:lpstr>Independent Practice (L) Part 2</vt:lpstr>
      <vt:lpstr>Independent Practice (L) Part 3</vt:lpstr>
      <vt:lpstr>Independent Practice (M) Story 1</vt:lpstr>
      <vt:lpstr>Independent Practice (M) Story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Ellis</dc:creator>
  <cp:lastModifiedBy>Microsoft Office User</cp:lastModifiedBy>
  <cp:revision>1202</cp:revision>
  <dcterms:created xsi:type="dcterms:W3CDTF">2023-03-21T18:49:30Z</dcterms:created>
  <dcterms:modified xsi:type="dcterms:W3CDTF">2024-04-11T15:45:20Z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0x01010021691C2FCC19C844BDA0554F37FDE5B4</vt:lpwstr>
  </property>
  <property fmtid="{D5CDD505-2E9C-101B-9397-08002B2CF9AE}" pid="3" name="MediaServiceImageTags">
    <vt:lpwstr/>
  </property>
</Properties>
</file>