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34" r:id="rId13"/>
    <p:sldId id="321" r:id="rId14"/>
    <p:sldId id="317" r:id="rId15"/>
    <p:sldId id="322" r:id="rId16"/>
    <p:sldId id="328" r:id="rId17"/>
    <p:sldId id="323" r:id="rId18"/>
    <p:sldId id="302" r:id="rId19"/>
    <p:sldId id="303" r:id="rId20"/>
    <p:sldId id="333" r:id="rId21"/>
    <p:sldId id="307" r:id="rId22"/>
    <p:sldId id="335" r:id="rId23"/>
    <p:sldId id="337" r:id="rId24"/>
    <p:sldId id="336" r:id="rId25"/>
    <p:sldId id="33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51450D-9E12-1DD8-4DBC-FD3632D4701B}" v="4" dt="2024-04-11T15:30:11.4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06" autoAdjust="0"/>
    <p:restoredTop sz="86364"/>
  </p:normalViewPr>
  <p:slideViewPr>
    <p:cSldViewPr snapToGrid="0">
      <p:cViewPr varScale="1">
        <p:scale>
          <a:sx n="157" d="100"/>
          <a:sy n="157" d="100"/>
        </p:scale>
        <p:origin x="1248" y="176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8751450D-9E12-1DD8-4DBC-FD3632D4701B}"/>
    <pc:docChg chg="modSld">
      <pc:chgData name="Sarah Zelinke" userId="S::szelinke@cainc.com::d5a61b94-e317-40d3-bef2-b59288a0210b" providerId="AD" clId="Web-{8751450D-9E12-1DD8-4DBC-FD3632D4701B}" dt="2024-04-11T15:30:11.457" v="3" actId="20577"/>
      <pc:docMkLst>
        <pc:docMk/>
      </pc:docMkLst>
      <pc:sldChg chg="modSp">
        <pc:chgData name="Sarah Zelinke" userId="S::szelinke@cainc.com::d5a61b94-e317-40d3-bef2-b59288a0210b" providerId="AD" clId="Web-{8751450D-9E12-1DD8-4DBC-FD3632D4701B}" dt="2024-04-11T15:30:11.457" v="3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8751450D-9E12-1DD8-4DBC-FD3632D4701B}" dt="2024-04-11T15:30:11.457" v="3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2649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5909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 Lesson 1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  <p:sldLayoutId id="2147483671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pt-BR" dirty="0"/>
              <a:t>			</a:t>
            </a:r>
            <a:r>
              <a:rPr lang="en-IN" b="1" dirty="0"/>
              <a:t>m</a:t>
            </a:r>
            <a:r>
              <a:rPr lang="en-IN" b="1" u="sng" dirty="0"/>
              <a:t>oo</a:t>
            </a:r>
            <a:r>
              <a:rPr lang="en-IN" b="1" dirty="0"/>
              <a:t>n</a:t>
            </a:r>
            <a:endParaRPr lang="pt-BR" dirty="0"/>
          </a:p>
          <a:p>
            <a:pPr lvl="1" defTabSz="457200"/>
            <a:r>
              <a:rPr lang="pt-BR" dirty="0">
                <a:latin typeface="Arial"/>
                <a:cs typeface="Arial"/>
              </a:rPr>
              <a:t>oo		</a:t>
            </a:r>
            <a:r>
              <a:rPr lang="pt-BR" b="1" dirty="0">
                <a:latin typeface="Arial"/>
                <a:cs typeface="Arial"/>
              </a:rPr>
              <a:t>a</a:t>
            </a:r>
            <a:r>
              <a:rPr lang="pt-BR" dirty="0">
                <a:latin typeface="Arial"/>
                <a:cs typeface="Arial"/>
              </a:rPr>
              <a:t>		ai		ch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ee		ay	</a:t>
            </a:r>
            <a:r>
              <a:rPr lang="pt-BR" b="1" dirty="0">
                <a:latin typeface="Arial"/>
                <a:cs typeface="Arial"/>
              </a:rPr>
              <a:t>	i</a:t>
            </a:r>
            <a:r>
              <a:rPr lang="pt-BR" dirty="0">
                <a:latin typeface="Arial"/>
                <a:cs typeface="Arial"/>
              </a:rPr>
              <a:t>		oo</a:t>
            </a:r>
          </a:p>
          <a:p>
            <a:pPr lvl="1" defTabSz="457200"/>
            <a:r>
              <a:rPr lang="pt-BR" b="1" dirty="0">
                <a:latin typeface="Arial"/>
                <a:cs typeface="Arial"/>
              </a:rPr>
              <a:t>u</a:t>
            </a:r>
            <a:r>
              <a:rPr lang="pt-BR" dirty="0">
                <a:latin typeface="Arial"/>
                <a:cs typeface="Arial"/>
              </a:rPr>
              <a:t>		oo		ea		ow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igh		</a:t>
            </a:r>
            <a:r>
              <a:rPr lang="pt-BR" b="1" dirty="0">
                <a:latin typeface="Arial"/>
                <a:cs typeface="Arial"/>
              </a:rPr>
              <a:t>e</a:t>
            </a:r>
            <a:r>
              <a:rPr lang="pt-BR" dirty="0">
                <a:latin typeface="Arial"/>
                <a:cs typeface="Arial"/>
              </a:rPr>
              <a:t>		oa		oo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is the main character in this story?</a:t>
            </a:r>
          </a:p>
          <a:p>
            <a:pPr marL="0" indent="0">
              <a:buNone/>
            </a:pPr>
            <a:r>
              <a:rPr lang="en-US" dirty="0"/>
              <a:t>	 The main character in this story is ________________.</a:t>
            </a:r>
          </a:p>
          <a:p>
            <a:pPr marL="0" indent="0">
              <a:buNone/>
            </a:pPr>
            <a:r>
              <a:rPr lang="en-US" b="1" dirty="0"/>
              <a:t>What problem did Carl have?</a:t>
            </a:r>
          </a:p>
          <a:p>
            <a:pPr marL="0" indent="0">
              <a:buNone/>
            </a:pPr>
            <a:r>
              <a:rPr lang="en-US" dirty="0"/>
              <a:t>	 Carl’s problem was that ________________.</a:t>
            </a:r>
          </a:p>
          <a:p>
            <a:pPr marL="0" indent="0">
              <a:buNone/>
            </a:pPr>
            <a:r>
              <a:rPr lang="en-US" b="1" dirty="0"/>
              <a:t>Why didn’t Carl want to clean his room?</a:t>
            </a:r>
          </a:p>
          <a:p>
            <a:pPr marL="0" indent="0">
              <a:buNone/>
            </a:pPr>
            <a:r>
              <a:rPr lang="en-US" dirty="0"/>
              <a:t>	 Carl didn’t want to clean his room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71807" cy="4974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 As Carl started to clean his room, he found new places </a:t>
            </a:r>
            <a:br>
              <a:rPr lang="en-US" sz="1600" dirty="0"/>
            </a:br>
            <a:r>
              <a:rPr lang="en-US" sz="1600" dirty="0"/>
              <a:t>to store things.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45153"/>
            <a:ext cx="6528547" cy="366699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a while, Carl started picking things up. He made </a:t>
            </a:r>
            <a:br>
              <a:rPr lang="en-US" sz="1800" dirty="0"/>
            </a:br>
            <a:r>
              <a:rPr lang="en-US" sz="1800" dirty="0"/>
              <a:t>his bed and then he slid the hoop from Coach Green under </a:t>
            </a:r>
            <a:br>
              <a:rPr lang="en-US" sz="1800" dirty="0"/>
            </a:br>
            <a:r>
              <a:rPr lang="en-US" sz="1800" dirty="0"/>
              <a:t>the bed. “It fits, Blaze,” he said. “I wish this stool was flat. </a:t>
            </a:r>
            <a:br>
              <a:rPr lang="en-US" sz="1800" dirty="0"/>
            </a:br>
            <a:r>
              <a:rPr lang="en-US" sz="1800" dirty="0"/>
              <a:t>If it was, I could slide it under the bed, too.” Carl stopped </a:t>
            </a:r>
            <a:br>
              <a:rPr lang="en-US" sz="1800" dirty="0"/>
            </a:br>
            <a:r>
              <a:rPr lang="en-US" sz="1800" dirty="0"/>
              <a:t>and said, “My room is cleaner, but I am still not through.”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Carl dusted the shelf by the window and then swept with </a:t>
            </a:r>
            <a:br>
              <a:rPr lang="en-US" sz="1800" dirty="0"/>
            </a:br>
            <a:r>
              <a:rPr lang="en-US" sz="1800" dirty="0"/>
              <a:t>a broom. There was a lot of dust. Soon the room started to </a:t>
            </a:r>
            <a:br>
              <a:rPr lang="en-US" sz="1800" dirty="0"/>
            </a:br>
            <a:r>
              <a:rPr lang="en-US" sz="1800" dirty="0"/>
              <a:t>look clean. “Well, Blaze,” Carl said, “what should I do with </a:t>
            </a:r>
            <a:br>
              <a:rPr lang="en-US" sz="1800" dirty="0"/>
            </a:br>
            <a:r>
              <a:rPr lang="en-US" sz="1800" dirty="0"/>
              <a:t>that stool? It did not cost a lot, but it may have to go.” Blaze </a:t>
            </a:r>
            <a:br>
              <a:rPr lang="en-US" sz="1800" dirty="0"/>
            </a:br>
            <a:r>
              <a:rPr lang="en-US" sz="1800" dirty="0"/>
              <a:t>just gave Carl a sad look.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“Wait!” Carl yelled. “I have it!”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76252"/>
            <a:ext cx="598579" cy="3626061"/>
          </a:xfrm>
        </p:spPr>
        <p:txBody>
          <a:bodyPr>
            <a:noAutofit/>
          </a:bodyPr>
          <a:lstStyle/>
          <a:p>
            <a:r>
              <a:rPr lang="en-US" dirty="0"/>
              <a:t>148</a:t>
            </a:r>
          </a:p>
          <a:p>
            <a:r>
              <a:rPr lang="en-US" dirty="0"/>
              <a:t>158</a:t>
            </a:r>
          </a:p>
          <a:p>
            <a:r>
              <a:rPr lang="en-US" dirty="0"/>
              <a:t>170</a:t>
            </a:r>
          </a:p>
          <a:p>
            <a:r>
              <a:rPr lang="en-US" dirty="0"/>
              <a:t>183</a:t>
            </a:r>
          </a:p>
          <a:p>
            <a:r>
              <a:rPr lang="en-US" dirty="0"/>
              <a:t>196</a:t>
            </a:r>
          </a:p>
          <a:p>
            <a:r>
              <a:rPr lang="en-US" dirty="0"/>
              <a:t>208</a:t>
            </a:r>
          </a:p>
          <a:p>
            <a:r>
              <a:rPr lang="en-US" dirty="0"/>
              <a:t>219</a:t>
            </a:r>
          </a:p>
          <a:p>
            <a:r>
              <a:rPr lang="en-US" dirty="0"/>
              <a:t>232</a:t>
            </a:r>
          </a:p>
          <a:p>
            <a:r>
              <a:rPr lang="en-US" dirty="0"/>
              <a:t>243</a:t>
            </a:r>
          </a:p>
          <a:p>
            <a:r>
              <a:rPr lang="en-US" dirty="0"/>
              <a:t>258</a:t>
            </a:r>
          </a:p>
          <a:p>
            <a:r>
              <a:rPr lang="en-US" dirty="0"/>
              <a:t>264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did Carl start to solve his problem?</a:t>
            </a:r>
          </a:p>
          <a:p>
            <a:pPr marL="0" indent="0">
              <a:buNone/>
            </a:pPr>
            <a:r>
              <a:rPr lang="en-US" dirty="0"/>
              <a:t>	 Carl started to solve his problem by ________________.</a:t>
            </a:r>
          </a:p>
          <a:p>
            <a:pPr marL="0" indent="0">
              <a:buNone/>
            </a:pPr>
            <a:r>
              <a:rPr lang="en-US" b="1" dirty="0"/>
              <a:t>What happened after Carl dusted and swept his room?</a:t>
            </a:r>
          </a:p>
          <a:p>
            <a:pPr marL="0" indent="0">
              <a:buNone/>
            </a:pPr>
            <a:r>
              <a:rPr lang="en-US" dirty="0"/>
              <a:t>	 After Carl dusted and swept his room,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 Read on to discover how Carl solved the problem with </a:t>
            </a:r>
            <a:br>
              <a:rPr lang="en-US" sz="1600" dirty="0"/>
            </a:br>
            <a:r>
              <a:rPr lang="en-US" sz="1600" dirty="0"/>
              <a:t>the stool in an interesting way.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36838"/>
            <a:ext cx="6528547" cy="40172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Carl left his room and went down to the yard. When he </a:t>
            </a:r>
            <a:br>
              <a:rPr lang="en-US" sz="1800" dirty="0"/>
            </a:br>
            <a:r>
              <a:rPr lang="en-US" sz="1800" dirty="0"/>
              <a:t>came back, he had three pots with plants in them. He put the </a:t>
            </a:r>
            <a:br>
              <a:rPr lang="en-US" sz="1800" dirty="0"/>
            </a:br>
            <a:r>
              <a:rPr lang="en-US" sz="1800" dirty="0"/>
              <a:t>stool in the corner by his window. He put a plant on top of </a:t>
            </a:r>
            <a:br>
              <a:rPr lang="en-US" sz="1800" dirty="0"/>
            </a:br>
            <a:r>
              <a:rPr lang="en-US" sz="1800" dirty="0"/>
              <a:t>the stool and the rest on the steps of the stool.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At noon, Carl yelled, “Mom, come and see my clean </a:t>
            </a:r>
            <a:br>
              <a:rPr lang="en-US" sz="1800" dirty="0"/>
            </a:br>
            <a:r>
              <a:rPr lang="en-US" sz="1800" dirty="0"/>
              <a:t>room.” Mom came in and gave Carl a smile when she saw </a:t>
            </a:r>
            <a:br>
              <a:rPr lang="en-US" sz="1800" dirty="0"/>
            </a:br>
            <a:r>
              <a:rPr lang="en-US" sz="1800" dirty="0"/>
              <a:t>that the room was neat and clean. Then she saw the stool in </a:t>
            </a:r>
            <a:br>
              <a:rPr lang="en-US" sz="1800" dirty="0"/>
            </a:br>
            <a:r>
              <a:rPr lang="en-US" sz="1800" dirty="0"/>
              <a:t>the corner.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“It’s more than a stool, Mom. It also makes a useful plant </a:t>
            </a:r>
            <a:br>
              <a:rPr lang="en-US" sz="1800" dirty="0"/>
            </a:br>
            <a:r>
              <a:rPr lang="en-US" sz="1800" dirty="0"/>
              <a:t>stand,” Carl said. “Those plants need light to grow. I dug up </a:t>
            </a:r>
            <a:br>
              <a:rPr lang="en-US" sz="1800" dirty="0"/>
            </a:br>
            <a:r>
              <a:rPr lang="en-US" sz="1800" dirty="0"/>
              <a:t>the rose plant with the root. Then I put it in the pot. Look! </a:t>
            </a:r>
            <a:br>
              <a:rPr lang="en-US" sz="1800" dirty="0"/>
            </a:br>
            <a:r>
              <a:rPr lang="en-US" sz="1800" dirty="0"/>
              <a:t>A rose is about to bloom. Now may I go to the park?”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30252"/>
            <a:ext cx="598579" cy="4252455"/>
          </a:xfrm>
        </p:spPr>
        <p:txBody>
          <a:bodyPr>
            <a:noAutofit/>
          </a:bodyPr>
          <a:lstStyle/>
          <a:p>
            <a:r>
              <a:rPr lang="en-US" dirty="0"/>
              <a:t>270</a:t>
            </a:r>
          </a:p>
          <a:p>
            <a:r>
              <a:rPr lang="en-US" dirty="0"/>
              <a:t>282</a:t>
            </a:r>
          </a:p>
          <a:p>
            <a:r>
              <a:rPr lang="en-US" dirty="0"/>
              <a:t>295</a:t>
            </a:r>
          </a:p>
          <a:p>
            <a:r>
              <a:rPr lang="en-US" dirty="0"/>
              <a:t>309</a:t>
            </a:r>
          </a:p>
          <a:p>
            <a:r>
              <a:rPr lang="en-US" dirty="0"/>
              <a:t>320</a:t>
            </a:r>
          </a:p>
          <a:p>
            <a:r>
              <a:rPr lang="en-US" dirty="0"/>
              <a:t>330</a:t>
            </a:r>
          </a:p>
          <a:p>
            <a:r>
              <a:rPr lang="en-US" dirty="0"/>
              <a:t>342</a:t>
            </a:r>
          </a:p>
          <a:p>
            <a:r>
              <a:rPr lang="en-US" dirty="0"/>
              <a:t>355</a:t>
            </a:r>
          </a:p>
          <a:p>
            <a:r>
              <a:rPr lang="en-US" dirty="0"/>
              <a:t>357</a:t>
            </a:r>
          </a:p>
          <a:p>
            <a:r>
              <a:rPr lang="en-US" dirty="0"/>
              <a:t>369</a:t>
            </a:r>
          </a:p>
          <a:p>
            <a:r>
              <a:rPr lang="en-US" dirty="0"/>
              <a:t>381</a:t>
            </a:r>
          </a:p>
          <a:p>
            <a:r>
              <a:rPr lang="en-US" dirty="0"/>
              <a:t>395</a:t>
            </a:r>
          </a:p>
          <a:p>
            <a:r>
              <a:rPr lang="en-US" dirty="0"/>
              <a:t>408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Carl put on the stool?</a:t>
            </a:r>
          </a:p>
          <a:p>
            <a:pPr marL="0" indent="0">
              <a:buNone/>
            </a:pPr>
            <a:r>
              <a:rPr lang="en-US" dirty="0"/>
              <a:t>	 Carl put on the stool ________________.</a:t>
            </a:r>
          </a:p>
          <a:p>
            <a:pPr marL="0" indent="0">
              <a:buNone/>
            </a:pPr>
            <a:r>
              <a:rPr lang="en-US" b="1" dirty="0"/>
              <a:t>What did Carl’s mom do when she saw Carl’s clean room?</a:t>
            </a:r>
          </a:p>
          <a:p>
            <a:pPr marL="0" indent="0">
              <a:buNone/>
            </a:pPr>
            <a:r>
              <a:rPr lang="en-US" dirty="0"/>
              <a:t>	 When Carl’s mom saw his clean room, she ________________.</a:t>
            </a:r>
          </a:p>
          <a:p>
            <a:pPr marL="0" indent="0">
              <a:buNone/>
            </a:pPr>
            <a:r>
              <a:rPr lang="en-US" b="1" dirty="0"/>
              <a:t>What do you think Carl will do after his mom sees his clean room?</a:t>
            </a:r>
          </a:p>
          <a:p>
            <a:pPr marL="0" indent="0">
              <a:buNone/>
            </a:pPr>
            <a:r>
              <a:rPr lang="en-US" dirty="0"/>
              <a:t>	 After his mom sees his clean room, Carl will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2" name="Picture 2" descr="Carl's mom is yelling at Carl in his messy room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164" y="2764370"/>
            <a:ext cx="2600325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Carl stands with a proud look on his face in front of his tidy room while his Mom is smiling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694" y="2764370"/>
            <a:ext cx="2609850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Carl is tidying his room with a long-handled cleaning tool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7270" y="2735795"/>
            <a:ext cx="2657475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6EB4B6AC-985F-BF4F-A7EE-35A20FE2F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9367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2C1C4B-1414-D247-8485-C5461F57A0B7}"/>
              </a:ext>
            </a:extLst>
          </p:cNvPr>
          <p:cNvSpPr txBox="1"/>
          <p:nvPr/>
        </p:nvSpPr>
        <p:spPr>
          <a:xfrm>
            <a:off x="762000" y="266616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story about?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story is about ___________________________________________.</a:t>
            </a:r>
          </a:p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was Carl’s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Carl’s problem was that 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__________________________________________________________.</a:t>
            </a:r>
          </a:p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Carl not wish to clean his room?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Carl did not wish to clean his room because 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Carl start to solve his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Carl started to solve his problem by 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happened after Carl dusted and swept his room?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After Carl dusted and swept his room, 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Carl put on the stool?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Carl put ____________________________________________  on the stool.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Carl’s mom do when she saw Carl’s clean room?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Carl’s mom saw his clean room, she 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 you think Carl will do after his mom sees his clean room?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After his mom sees his clean room, Carl will 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90054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each sentence. Underline all the endings </a:t>
            </a:r>
            <a:br>
              <a:rPr lang="en-US" dirty="0"/>
            </a:br>
            <a:r>
              <a:rPr lang="en-US" dirty="0"/>
              <a:t>that make sense.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2243087"/>
            <a:ext cx="443503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A girl can ________________.</a:t>
            </a:r>
            <a:endParaRPr lang="en-US" dirty="0"/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2219260"/>
            <a:ext cx="3926535" cy="20676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sit in a schoolroom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stir tea with a teaspoon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clean her teeth with a </a:t>
            </a:r>
            <a:br>
              <a:rPr lang="en-US" dirty="0"/>
            </a:br>
            <a:r>
              <a:rPr lang="en-US" dirty="0"/>
              <a:t>toothbrush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d. shampoo a horse in a sink</a:t>
            </a:r>
          </a:p>
        </p:txBody>
      </p:sp>
    </p:spTree>
    <p:extLst>
      <p:ext uri="{BB962C8B-B14F-4D97-AF65-F5344CB8AC3E}">
        <p14:creationId xmlns:p14="http://schemas.microsoft.com/office/powerpoint/2010/main" val="4092953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f</a:t>
            </a:r>
            <a:r>
              <a:rPr lang="en-US" u="sng" dirty="0"/>
              <a:t>oo</a:t>
            </a:r>
            <a:r>
              <a:rPr lang="en-US" dirty="0"/>
              <a:t>d		s</a:t>
            </a:r>
            <a:r>
              <a:rPr lang="en-US" u="sng" dirty="0"/>
              <a:t>oo</a:t>
            </a:r>
            <a:r>
              <a:rPr lang="en-US" dirty="0"/>
              <a:t>n		f</a:t>
            </a:r>
            <a:r>
              <a:rPr lang="en-US" u="sng" dirty="0"/>
              <a:t>ee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fl</a:t>
            </a:r>
            <a:r>
              <a:rPr lang="en-US" u="sng" dirty="0"/>
              <a:t>ir</a:t>
            </a:r>
            <a:r>
              <a:rPr lang="en-US" dirty="0"/>
              <a:t>t			br</a:t>
            </a:r>
            <a:r>
              <a:rPr lang="en-US" u="sng" dirty="0"/>
              <a:t>oo</a:t>
            </a:r>
            <a:r>
              <a:rPr lang="en-US" dirty="0"/>
              <a:t>m		fl</a:t>
            </a:r>
            <a:r>
              <a:rPr lang="en-US" u="sng" dirty="0"/>
              <a:t>ow</a:t>
            </a:r>
          </a:p>
          <a:p>
            <a:pPr lvl="1" defTabSz="457200"/>
            <a:r>
              <a:rPr lang="en-US" dirty="0"/>
              <a:t>spoon		brain		smooth</a:t>
            </a:r>
          </a:p>
          <a:p>
            <a:pPr lvl="1" defTabSz="457200"/>
            <a:r>
              <a:rPr lang="en-US" dirty="0"/>
              <a:t>choose		sport		tooth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2000" y="1209284"/>
            <a:ext cx="443503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Denzel can ________________.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1185457"/>
            <a:ext cx="3926535" cy="24819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a. sweep his room with a broom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b. ride a scooter to the store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c. look at moonlight in the </a:t>
            </a:r>
            <a:br>
              <a:rPr lang="en-US" dirty="0"/>
            </a:br>
            <a:r>
              <a:rPr lang="en-US" dirty="0"/>
              <a:t>afternoon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d. feed peanuts to a cartoon</a:t>
            </a:r>
          </a:p>
        </p:txBody>
      </p:sp>
    </p:spTree>
    <p:extLst>
      <p:ext uri="{BB962C8B-B14F-4D97-AF65-F5344CB8AC3E}">
        <p14:creationId xmlns:p14="http://schemas.microsoft.com/office/powerpoint/2010/main" val="34864852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562304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77783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Please ________ your car so Ron can get in.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1126552" y="2458569"/>
            <a:ext cx="3659099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unchain	unreal	unlock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3078830"/>
            <a:ext cx="997482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print on the box was ________ when I put on my glasses.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2642261" y="3743179"/>
            <a:ext cx="4345772" cy="55351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readable	teachable	unthinkable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4431557"/>
            <a:ext cx="92079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Ray fixed many things in my home, so he was very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6113235" y="5208398"/>
            <a:ext cx="4446609" cy="70078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handful	helpful		ungrateful</a:t>
            </a:r>
          </a:p>
        </p:txBody>
      </p:sp>
    </p:spTree>
    <p:extLst>
      <p:ext uri="{BB962C8B-B14F-4D97-AF65-F5344CB8AC3E}">
        <p14:creationId xmlns:p14="http://schemas.microsoft.com/office/powerpoint/2010/main" val="6832022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750916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Jasmin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ate a ________ of peanuts for a snack.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1440071" y="1431646"/>
            <a:ext cx="4309342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painful		faithful		handful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1973251"/>
            <a:ext cx="997482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clean, fresh spring water was 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3590600" y="2637600"/>
            <a:ext cx="4907555" cy="55351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drinkable		readable		teachable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3227658"/>
            <a:ext cx="92079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Anton and his sister ________ being late for school.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2450966" y="4004499"/>
            <a:ext cx="3684363" cy="70078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discard		disgust		dislike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4621966"/>
            <a:ext cx="92079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I need to ________ my bike to ride it.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1126552" y="5398807"/>
            <a:ext cx="5400339" cy="70078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unreal		unchain	  </a:t>
            </a:r>
            <a:r>
              <a:rPr lang="en-US" dirty="0" err="1"/>
              <a:t>unthink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907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it-IT" b="1" dirty="0"/>
              <a:t>soon</a:t>
            </a:r>
          </a:p>
          <a:p>
            <a:r>
              <a:rPr lang="it-IT" dirty="0"/>
              <a:t>moon</a:t>
            </a:r>
          </a:p>
          <a:p>
            <a:r>
              <a:rPr lang="it-IT" dirty="0"/>
              <a:t>noon</a:t>
            </a:r>
          </a:p>
          <a:p>
            <a:r>
              <a:rPr lang="it-IT" dirty="0"/>
              <a:t>toon</a:t>
            </a:r>
          </a:p>
          <a:p>
            <a:r>
              <a:rPr lang="it-IT" dirty="0"/>
              <a:t>spoon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b="1" dirty="0"/>
              <a:t>room</a:t>
            </a:r>
          </a:p>
          <a:p>
            <a:r>
              <a:rPr lang="nb-NO" dirty="0"/>
              <a:t>doom</a:t>
            </a:r>
          </a:p>
          <a:p>
            <a:r>
              <a:rPr lang="nb-NO" dirty="0"/>
              <a:t>zoom</a:t>
            </a:r>
          </a:p>
          <a:p>
            <a:r>
              <a:rPr lang="nb-NO" dirty="0"/>
              <a:t>boom</a:t>
            </a:r>
          </a:p>
          <a:p>
            <a:r>
              <a:rPr lang="nb-NO" dirty="0"/>
              <a:t>broom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moo</a:t>
            </a:r>
          </a:p>
          <a:p>
            <a:r>
              <a:rPr lang="en-US" dirty="0"/>
              <a:t>boo</a:t>
            </a:r>
          </a:p>
          <a:p>
            <a:r>
              <a:rPr lang="en-US" dirty="0"/>
              <a:t>zoo</a:t>
            </a:r>
          </a:p>
          <a:p>
            <a:r>
              <a:rPr lang="en-US" dirty="0"/>
              <a:t>goo</a:t>
            </a:r>
          </a:p>
          <a:p>
            <a:r>
              <a:rPr lang="en-US" dirty="0"/>
              <a:t>too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m</a:t>
            </a:r>
            <a:r>
              <a:rPr lang="en-US" u="sng" dirty="0"/>
              <a:t>o</a:t>
            </a:r>
            <a:r>
              <a:rPr lang="en-US" dirty="0"/>
              <a:t>ns</a:t>
            </a:r>
            <a:r>
              <a:rPr lang="en-US" u="sng" dirty="0"/>
              <a:t>oo</a:t>
            </a:r>
            <a:r>
              <a:rPr lang="en-US" dirty="0"/>
              <a:t>n		r</a:t>
            </a:r>
            <a:r>
              <a:rPr lang="en-US" u="sng" dirty="0"/>
              <a:t>a</a:t>
            </a:r>
            <a:r>
              <a:rPr lang="en-US" dirty="0"/>
              <a:t>cc</a:t>
            </a:r>
            <a:r>
              <a:rPr lang="en-US" u="sng" dirty="0"/>
              <a:t>oo</a:t>
            </a:r>
            <a:r>
              <a:rPr lang="en-US" dirty="0"/>
              <a:t>n		m</a:t>
            </a:r>
            <a:r>
              <a:rPr lang="en-US" u="sng" dirty="0"/>
              <a:t>oo</a:t>
            </a:r>
            <a:r>
              <a:rPr lang="en-US" dirty="0"/>
              <a:t>nl</a:t>
            </a:r>
            <a:r>
              <a:rPr lang="en-US" u="sng" dirty="0"/>
              <a:t>igh</a:t>
            </a:r>
            <a:r>
              <a:rPr lang="en-US" dirty="0"/>
              <a:t>t		c</a:t>
            </a:r>
            <a:r>
              <a:rPr lang="en-US" u="sng" dirty="0"/>
              <a:t>a</a:t>
            </a:r>
            <a:r>
              <a:rPr lang="en-US" dirty="0"/>
              <a:t>rt</a:t>
            </a:r>
            <a:r>
              <a:rPr lang="en-US" u="sng" dirty="0"/>
              <a:t>oo</a:t>
            </a:r>
            <a:r>
              <a:rPr lang="en-US" dirty="0"/>
              <a:t>n		h</a:t>
            </a:r>
            <a:r>
              <a:rPr lang="en-US" u="sng" dirty="0"/>
              <a:t>a</a:t>
            </a:r>
            <a:r>
              <a:rPr lang="en-US" dirty="0"/>
              <a:t>rp</a:t>
            </a:r>
            <a:r>
              <a:rPr lang="en-US" u="sng" dirty="0"/>
              <a:t>oo</a:t>
            </a:r>
            <a:r>
              <a:rPr lang="en-US" dirty="0"/>
              <a:t>n</a:t>
            </a:r>
          </a:p>
          <a:p>
            <a:pPr lvl="1" defTabSz="457200">
              <a:spcBef>
                <a:spcPts val="2000"/>
              </a:spcBef>
            </a:pPr>
            <a:r>
              <a:rPr lang="en-US" dirty="0"/>
              <a:t>t</a:t>
            </a:r>
            <a:r>
              <a:rPr lang="en-US" u="sng" dirty="0"/>
              <a:t>oo</a:t>
            </a:r>
            <a:r>
              <a:rPr lang="en-US" dirty="0"/>
              <a:t>thbr</a:t>
            </a:r>
            <a:r>
              <a:rPr lang="en-US" u="sng" dirty="0"/>
              <a:t>u</a:t>
            </a:r>
            <a:r>
              <a:rPr lang="en-US" dirty="0"/>
              <a:t>sh		t</a:t>
            </a:r>
            <a:r>
              <a:rPr lang="en-US" u="sng" dirty="0"/>
              <a:t>ea</a:t>
            </a:r>
            <a:r>
              <a:rPr lang="en-US" dirty="0"/>
              <a:t>sp</a:t>
            </a:r>
            <a:r>
              <a:rPr lang="en-US" u="sng" dirty="0"/>
              <a:t>oo</a:t>
            </a:r>
            <a:r>
              <a:rPr lang="en-US" dirty="0"/>
              <a:t>n		sh</a:t>
            </a:r>
            <a:r>
              <a:rPr lang="en-US" u="sng" dirty="0"/>
              <a:t>a</a:t>
            </a:r>
            <a:r>
              <a:rPr lang="en-US" dirty="0"/>
              <a:t>mp</a:t>
            </a:r>
            <a:r>
              <a:rPr lang="en-US" u="sng" dirty="0"/>
              <a:t>oo</a:t>
            </a:r>
            <a:r>
              <a:rPr lang="en-US" dirty="0"/>
              <a:t>		sc</a:t>
            </a:r>
            <a:r>
              <a:rPr lang="en-US" u="sng" dirty="0"/>
              <a:t>oo</a:t>
            </a:r>
            <a:r>
              <a:rPr lang="en-US" dirty="0"/>
              <a:t>t</a:t>
            </a:r>
            <a:r>
              <a:rPr lang="en-US" u="sng" dirty="0"/>
              <a:t>e</a:t>
            </a:r>
            <a:r>
              <a:rPr lang="en-US" dirty="0"/>
              <a:t>r		</a:t>
            </a:r>
            <a:r>
              <a:rPr lang="en-US" u="sng" dirty="0"/>
              <a:t>a</a:t>
            </a:r>
            <a:r>
              <a:rPr lang="en-US" dirty="0"/>
              <a:t>ft</a:t>
            </a:r>
            <a:r>
              <a:rPr lang="en-US" u="sng" dirty="0"/>
              <a:t>er</a:t>
            </a:r>
            <a:r>
              <a:rPr lang="en-US" dirty="0"/>
              <a:t>n</a:t>
            </a:r>
            <a:r>
              <a:rPr lang="en-US" u="sng" dirty="0"/>
              <a:t>oo</a:t>
            </a:r>
            <a:r>
              <a:rPr lang="en-US" dirty="0"/>
              <a:t>n</a:t>
            </a:r>
          </a:p>
          <a:p>
            <a:pPr marL="457200" lvl="1" indent="0" defTabSz="457200">
              <a:lnSpc>
                <a:spcPts val="5600"/>
              </a:lnSpc>
              <a:spcBef>
                <a:spcPts val="0"/>
              </a:spcBef>
              <a:buNone/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Next,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76400" y="1970807"/>
            <a:ext cx="55321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34375" y="1972893"/>
            <a:ext cx="62947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97803" y="1980639"/>
            <a:ext cx="38262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85196" y="1987488"/>
            <a:ext cx="61757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02251" y="1980639"/>
            <a:ext cx="72297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28401" y="1985900"/>
            <a:ext cx="54676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75499" y="1980639"/>
            <a:ext cx="37248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986" y="1982725"/>
            <a:ext cx="55461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3703" y="1992491"/>
            <a:ext cx="3951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78864" y="2001282"/>
            <a:ext cx="66048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76400" y="2678606"/>
            <a:ext cx="62165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98056" y="2683400"/>
            <a:ext cx="71819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97803" y="2673746"/>
            <a:ext cx="41186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09670" y="2680481"/>
            <a:ext cx="72582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59401" y="2696871"/>
            <a:ext cx="64850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07903" y="2704858"/>
            <a:ext cx="48814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75499" y="2710408"/>
            <a:ext cx="68524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60740" y="2720682"/>
            <a:ext cx="24185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3703" y="2717040"/>
            <a:ext cx="26908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52786" y="2727314"/>
            <a:ext cx="30713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59925" y="2737145"/>
            <a:ext cx="63182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3062646"/>
            <a:ext cx="6253316" cy="5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300" y="3147051"/>
            <a:ext cx="6009558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Each syllable has one vowel sound.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193367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lock   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dis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trust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teach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able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   hand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un-   dis-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-able   -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8" y="5622943"/>
            <a:ext cx="7551176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299" y="5707348"/>
            <a:ext cx="7299043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prefix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- means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these words: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afraid (not afraid),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clean (not clean), 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well (not well).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un</a:t>
            </a:r>
            <a:r>
              <a:rPr lang="en-US" dirty="0"/>
              <a:t>real				</a:t>
            </a:r>
            <a:r>
              <a:rPr lang="en-US" u="sng" dirty="0"/>
              <a:t>dis</a:t>
            </a:r>
            <a:r>
              <a:rPr lang="en-US" dirty="0"/>
              <a:t>card			</a:t>
            </a:r>
            <a:r>
              <a:rPr lang="en-US" u="sng" dirty="0"/>
              <a:t>dis</a:t>
            </a:r>
            <a:r>
              <a:rPr lang="en-US" dirty="0"/>
              <a:t>like			</a:t>
            </a:r>
            <a:r>
              <a:rPr lang="en-US" u="sng" dirty="0"/>
              <a:t>un</a:t>
            </a:r>
            <a:r>
              <a:rPr lang="en-US" dirty="0"/>
              <a:t>chain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help</a:t>
            </a:r>
            <a:r>
              <a:rPr lang="en-US" u="sng" dirty="0"/>
              <a:t>ful</a:t>
            </a:r>
            <a:r>
              <a:rPr lang="en-US" dirty="0"/>
              <a:t>				read</a:t>
            </a:r>
            <a:r>
              <a:rPr lang="en-US" u="sng" dirty="0"/>
              <a:t>able</a:t>
            </a:r>
            <a:r>
              <a:rPr lang="en-US" dirty="0"/>
              <a:t>		drink</a:t>
            </a:r>
            <a:r>
              <a:rPr lang="en-US" u="sng" dirty="0"/>
              <a:t>able</a:t>
            </a:r>
            <a:r>
              <a:rPr lang="en-US" dirty="0"/>
              <a:t>		faith</a:t>
            </a:r>
            <a:r>
              <a:rPr lang="en-US" u="sng" dirty="0"/>
              <a:t>ful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un</a:t>
            </a:r>
            <a:r>
              <a:rPr lang="en-US" dirty="0"/>
              <a:t>think</a:t>
            </a:r>
            <a:r>
              <a:rPr lang="en-US" u="sng" dirty="0"/>
              <a:t>able</a:t>
            </a:r>
            <a:r>
              <a:rPr lang="en-US" dirty="0"/>
              <a:t>		</a:t>
            </a:r>
            <a:r>
              <a:rPr lang="en-US" u="sng" dirty="0"/>
              <a:t>dis</a:t>
            </a:r>
            <a:r>
              <a:rPr lang="en-US" dirty="0"/>
              <a:t>gust</a:t>
            </a:r>
            <a:r>
              <a:rPr lang="en-US" u="sng" dirty="0"/>
              <a:t>ing</a:t>
            </a:r>
            <a:r>
              <a:rPr lang="en-US" dirty="0"/>
              <a:t>		</a:t>
            </a:r>
            <a:r>
              <a:rPr lang="en-US" u="sng" dirty="0"/>
              <a:t>dis</a:t>
            </a:r>
            <a:r>
              <a:rPr lang="en-US" dirty="0"/>
              <a:t>trust</a:t>
            </a:r>
            <a:r>
              <a:rPr lang="en-US" u="sng" dirty="0"/>
              <a:t>ful</a:t>
            </a:r>
            <a:r>
              <a:rPr lang="en-US" dirty="0"/>
              <a:t>		</a:t>
            </a:r>
            <a:r>
              <a:rPr lang="en-US" u="sng" dirty="0"/>
              <a:t>un</a:t>
            </a:r>
            <a:r>
              <a:rPr lang="en-US" dirty="0"/>
              <a:t>grate</a:t>
            </a:r>
            <a:r>
              <a:rPr lang="en-US" u="sng" dirty="0"/>
              <a:t>ful</a:t>
            </a:r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all</a:t>
            </a:r>
            <a:r>
              <a:rPr lang="en-US" b="1" dirty="0"/>
              <a:t>		call	hall	ball	tall		</a:t>
            </a:r>
            <a:r>
              <a:rPr lang="en-US" b="1" u="sng" dirty="0"/>
              <a:t>now</a:t>
            </a:r>
            <a:r>
              <a:rPr lang="en-US" b="1" dirty="0"/>
              <a:t>	how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s</a:t>
            </a:r>
            <a:r>
              <a:rPr lang="en-US" b="1" u="sng" dirty="0"/>
              <a:t>o</a:t>
            </a:r>
            <a:r>
              <a:rPr lang="en-US" b="1" dirty="0"/>
              <a:t>m</a:t>
            </a:r>
            <a:r>
              <a:rPr lang="en-US" b="1" u="sng" dirty="0"/>
              <a:t>e</a:t>
            </a:r>
            <a:r>
              <a:rPr lang="en-US" b="1" dirty="0"/>
              <a:t>	m</a:t>
            </a:r>
            <a:r>
              <a:rPr lang="en-US" b="1" u="sng" dirty="0"/>
              <a:t>a</a:t>
            </a:r>
            <a:r>
              <a:rPr lang="en-US" b="1" dirty="0"/>
              <a:t>ny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because	your	who	through	also	about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There are three toothbrushes because three people use this sink.</a:t>
            </a:r>
          </a:p>
          <a:p>
            <a:pPr lvl="1" defTabSz="457200"/>
            <a:r>
              <a:rPr lang="en-US" dirty="0"/>
              <a:t>We can read more about why raccoons dig in trashcans.</a:t>
            </a:r>
          </a:p>
          <a:p>
            <a:pPr lvl="1" defTabSz="457200"/>
            <a:r>
              <a:rPr lang="en-US" dirty="0"/>
              <a:t>The moonlight came through the tall window in the hall.</a:t>
            </a:r>
          </a:p>
          <a:p>
            <a:pPr lvl="1" defTabSz="457200"/>
            <a:r>
              <a:rPr lang="en-US" dirty="0"/>
              <a:t>As soon as the sun comes up, all the roosters begin to crow.</a:t>
            </a:r>
          </a:p>
          <a:p>
            <a:pPr lvl="1" defTabSz="457200"/>
            <a:r>
              <a:rPr lang="en-US" dirty="0"/>
              <a:t>Is your baseball game at the same park where we had a picnic?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239.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questions </a:t>
            </a:r>
            <a:br>
              <a:rPr lang="en-US" dirty="0"/>
            </a:br>
            <a:r>
              <a:rPr lang="en-US" dirty="0"/>
              <a:t>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Cleaning Up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6160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82536"/>
            <a:ext cx="6763651" cy="7471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Carl wants to go to the park, but his mom tells him that </a:t>
            </a:r>
            <a:br>
              <a:rPr lang="en-US" sz="1600" dirty="0"/>
            </a:br>
            <a:r>
              <a:rPr lang="en-US" sz="1600" dirty="0"/>
              <a:t>he must clean his room first. Carl has a lot of stuff in his room, so it’s not </a:t>
            </a:r>
            <a:br>
              <a:rPr lang="en-US" sz="1600" dirty="0"/>
            </a:br>
            <a:r>
              <a:rPr lang="en-US" sz="1600" dirty="0"/>
              <a:t>an easy task!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18865"/>
            <a:ext cx="6528547" cy="245411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“No, Carl, you may not go until you clean your room. </a:t>
            </a:r>
            <a:br>
              <a:rPr lang="en-US" sz="1800" dirty="0"/>
            </a:br>
            <a:r>
              <a:rPr lang="en-US" sz="1800" dirty="0"/>
              <a:t>Look at it! It is unfit for a person! I have been telling you for </a:t>
            </a:r>
            <a:br>
              <a:rPr lang="en-US" sz="1800" dirty="0"/>
            </a:br>
            <a:r>
              <a:rPr lang="en-US" sz="1800" dirty="0"/>
              <a:t>three days to clean it. If you start soon, you may get to the </a:t>
            </a:r>
            <a:br>
              <a:rPr lang="en-US" sz="1800" dirty="0"/>
            </a:br>
            <a:r>
              <a:rPr lang="en-US" sz="1800" dirty="0"/>
              <a:t>park by this afternoon.” Then his mom left the room.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858740"/>
            <a:ext cx="598579" cy="236736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26</a:t>
            </a:r>
          </a:p>
          <a:p>
            <a:r>
              <a:rPr lang="en-US" dirty="0"/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890117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r>
              <a:rPr lang="en-US" b="1" dirty="0"/>
              <a:t>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66950"/>
            <a:ext cx="6528547" cy="267503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“This puts me in a bad mood!” Carl said to his dog, </a:t>
            </a:r>
            <a:br>
              <a:rPr lang="en-US" sz="1800" dirty="0"/>
            </a:br>
            <a:r>
              <a:rPr lang="en-US" sz="1800" dirty="0"/>
              <a:t>Blaze. “I want all of this stuff. But there is just too much to </a:t>
            </a:r>
            <a:br>
              <a:rPr lang="en-US" sz="1800" dirty="0"/>
            </a:br>
            <a:r>
              <a:rPr lang="en-US" sz="1800" dirty="0"/>
              <a:t>fit in this room. Do you see that hoop? I need to keep that </a:t>
            </a:r>
            <a:br>
              <a:rPr lang="en-US" sz="1800" dirty="0"/>
            </a:br>
            <a:r>
              <a:rPr lang="en-US" sz="1800" dirty="0"/>
              <a:t>hoop because Coach Green gave it to me. It means a lot to </a:t>
            </a:r>
            <a:br>
              <a:rPr lang="en-US" sz="1800" dirty="0"/>
            </a:br>
            <a:r>
              <a:rPr lang="en-US" sz="1800" dirty="0"/>
              <a:t>me. I like that big stool, too. I got it cheap at a yard sale last </a:t>
            </a:r>
            <a:br>
              <a:rPr lang="en-US" sz="1800" dirty="0"/>
            </a:br>
            <a:r>
              <a:rPr lang="en-US" sz="1800" dirty="0"/>
              <a:t>week. I may need to use it someday.” Carl sat on the bed. </a:t>
            </a:r>
            <a:br>
              <a:rPr lang="en-US" sz="1800" dirty="0"/>
            </a:br>
            <a:r>
              <a:rPr lang="en-US" sz="1800" dirty="0"/>
              <a:t>“I have to think about this,” he said to Blaze as he rubbed </a:t>
            </a:r>
            <a:br>
              <a:rPr lang="en-US" sz="1800" dirty="0"/>
            </a:br>
            <a:r>
              <a:rPr lang="en-US" sz="1800" dirty="0"/>
              <a:t>the dog’s neck.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406825"/>
            <a:ext cx="598579" cy="2568479"/>
          </a:xfrm>
        </p:spPr>
        <p:txBody>
          <a:bodyPr>
            <a:noAutofit/>
          </a:bodyPr>
          <a:lstStyle/>
          <a:p>
            <a:r>
              <a:rPr lang="en-US" dirty="0"/>
              <a:t>50</a:t>
            </a:r>
          </a:p>
          <a:p>
            <a:r>
              <a:rPr lang="en-US" dirty="0"/>
              <a:t>62</a:t>
            </a:r>
          </a:p>
          <a:p>
            <a:r>
              <a:rPr lang="en-US" dirty="0"/>
              <a:t>76</a:t>
            </a:r>
          </a:p>
          <a:p>
            <a:r>
              <a:rPr lang="en-US" dirty="0"/>
              <a:t>90</a:t>
            </a:r>
          </a:p>
          <a:p>
            <a:r>
              <a:rPr lang="en-US" dirty="0"/>
              <a:t>103</a:t>
            </a:r>
          </a:p>
          <a:p>
            <a:r>
              <a:rPr lang="en-US" dirty="0"/>
              <a:t>119</a:t>
            </a:r>
          </a:p>
          <a:p>
            <a:r>
              <a:rPr lang="en-US" dirty="0"/>
              <a:t>132</a:t>
            </a:r>
          </a:p>
          <a:p>
            <a:r>
              <a:rPr lang="en-US" dirty="0"/>
              <a:t>145</a:t>
            </a:r>
          </a:p>
        </p:txBody>
      </p:sp>
    </p:spTree>
    <p:extLst>
      <p:ext uri="{BB962C8B-B14F-4D97-AF65-F5344CB8AC3E}">
        <p14:creationId xmlns:p14="http://schemas.microsoft.com/office/powerpoint/2010/main" val="77543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B35063-6CD2-46A4-854A-BCE32D213D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67230</TotalTime>
  <Words>1895</Words>
  <Application>Microsoft Office PowerPoint</Application>
  <PresentationFormat>Widescreen</PresentationFormat>
  <Paragraphs>240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Comprehension Questions Part 2 </vt:lpstr>
      <vt:lpstr>Decodable Narrative Text (Part 3) </vt:lpstr>
      <vt:lpstr>Comprehension Questions Part 3 </vt:lpstr>
      <vt:lpstr>Picture Match</vt:lpstr>
      <vt:lpstr>Independent Practice (K) Part 1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3714</cp:revision>
  <dcterms:created xsi:type="dcterms:W3CDTF">2023-03-21T18:49:30Z</dcterms:created>
  <dcterms:modified xsi:type="dcterms:W3CDTF">2024-04-11T15:30:16Z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