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7"/>
  </p:notesMasterIdLst>
  <p:handoutMasterIdLst>
    <p:handoutMasterId r:id="rId28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34" r:id="rId13"/>
    <p:sldId id="321" r:id="rId14"/>
    <p:sldId id="317" r:id="rId15"/>
    <p:sldId id="322" r:id="rId16"/>
    <p:sldId id="328" r:id="rId17"/>
    <p:sldId id="323" r:id="rId18"/>
    <p:sldId id="302" r:id="rId19"/>
    <p:sldId id="303" r:id="rId20"/>
    <p:sldId id="333" r:id="rId21"/>
    <p:sldId id="307" r:id="rId22"/>
    <p:sldId id="339" r:id="rId23"/>
    <p:sldId id="340" r:id="rId24"/>
    <p:sldId id="341" r:id="rId25"/>
    <p:sldId id="342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  <p15:guide id="8" orient="horz" pos="4319">
          <p15:clr>
            <a:srgbClr val="A4A3A4"/>
          </p15:clr>
        </p15:guide>
        <p15:guide id="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8ED04C3-C00D-D2AC-4C35-3C61CE2BE9F7}" v="1" dt="2024-04-11T15:34:00.7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884" autoAdjust="0"/>
    <p:restoredTop sz="85294" autoAdjust="0"/>
  </p:normalViewPr>
  <p:slideViewPr>
    <p:cSldViewPr snapToGrid="0">
      <p:cViewPr varScale="1">
        <p:scale>
          <a:sx n="148" d="100"/>
          <a:sy n="148" d="100"/>
        </p:scale>
        <p:origin x="1048" y="184"/>
      </p:cViewPr>
      <p:guideLst>
        <p:guide pos="4560"/>
        <p:guide pos="1920"/>
        <p:guide orient="horz" pos="408"/>
        <p:guide orient="horz" pos="3600"/>
        <p:guide orient="horz" pos="4319"/>
        <p:guide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Zelinke" userId="S::szelinke@cainc.com::d5a61b94-e317-40d3-bef2-b59288a0210b" providerId="AD" clId="Web-{F8ED04C3-C00D-D2AC-4C35-3C61CE2BE9F7}"/>
    <pc:docChg chg="modSld">
      <pc:chgData name="Sarah Zelinke" userId="S::szelinke@cainc.com::d5a61b94-e317-40d3-bef2-b59288a0210b" providerId="AD" clId="Web-{F8ED04C3-C00D-D2AC-4C35-3C61CE2BE9F7}" dt="2024-04-11T15:34:00.710" v="0" actId="20577"/>
      <pc:docMkLst>
        <pc:docMk/>
      </pc:docMkLst>
      <pc:sldChg chg="modSp">
        <pc:chgData name="Sarah Zelinke" userId="S::szelinke@cainc.com::d5a61b94-e317-40d3-bef2-b59288a0210b" providerId="AD" clId="Web-{F8ED04C3-C00D-D2AC-4C35-3C61CE2BE9F7}" dt="2024-04-11T15:34:00.710" v="0" actId="20577"/>
        <pc:sldMkLst>
          <pc:docMk/>
          <pc:sldMk cId="3780168770" sldId="265"/>
        </pc:sldMkLst>
        <pc:spChg chg="mod">
          <ac:chgData name="Sarah Zelinke" userId="S::szelinke@cainc.com::d5a61b94-e317-40d3-bef2-b59288a0210b" providerId="AD" clId="Web-{F8ED04C3-C00D-D2AC-4C35-3C61CE2BE9F7}" dt="2024-04-11T15:34:00.710" v="0" actId="20577"/>
          <ac:spMkLst>
            <pc:docMk/>
            <pc:sldMk cId="3780168770" sldId="265"/>
            <ac:spMk id="2" creationId="{86730726-6869-F03A-F029-8BA0B7B8236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9840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98406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3012843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032687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2 Lesson 5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72" r:id="rId15"/>
    <p:sldLayoutId id="2147483673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b="1" dirty="0"/>
              <a:t>Letter/Sound Associations 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pt-BR" dirty="0"/>
              <a:t>aw		oo		au		oa</a:t>
            </a:r>
          </a:p>
          <a:p>
            <a:pPr lvl="1" defTabSz="457200"/>
            <a:r>
              <a:rPr lang="pt-BR" dirty="0"/>
              <a:t>ee		ay		ow		aw</a:t>
            </a:r>
          </a:p>
          <a:p>
            <a:pPr lvl="1" defTabSz="457200"/>
            <a:r>
              <a:rPr lang="pt-BR" dirty="0">
                <a:latin typeface="Arial"/>
                <a:cs typeface="Arial"/>
              </a:rPr>
              <a:t>oo		au		</a:t>
            </a:r>
            <a:r>
              <a:rPr lang="pt-BR" b="1" dirty="0">
                <a:latin typeface="Arial"/>
                <a:cs typeface="Arial"/>
              </a:rPr>
              <a:t>i</a:t>
            </a:r>
            <a:r>
              <a:rPr lang="pt-BR" dirty="0">
                <a:latin typeface="Arial"/>
                <a:cs typeface="Arial"/>
              </a:rPr>
              <a:t>		igh</a:t>
            </a:r>
          </a:p>
          <a:p>
            <a:pPr lvl="1" defTabSz="457200"/>
            <a:r>
              <a:rPr lang="pt-BR" dirty="0"/>
              <a:t>ai		oo		aw		ea</a:t>
            </a:r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Who are the characters in this part of the story?</a:t>
            </a:r>
          </a:p>
          <a:p>
            <a:pPr marL="0" indent="0">
              <a:buNone/>
            </a:pPr>
            <a:r>
              <a:rPr lang="en-US" dirty="0"/>
              <a:t>	 The characters in this part of the story are ________________.</a:t>
            </a:r>
          </a:p>
          <a:p>
            <a:pPr marL="0" indent="0">
              <a:buNone/>
            </a:pPr>
            <a:r>
              <a:rPr lang="en-US" b="1" dirty="0"/>
              <a:t>What is the setting in this part of the story?</a:t>
            </a:r>
          </a:p>
          <a:p>
            <a:pPr marL="0" indent="0">
              <a:buNone/>
            </a:pPr>
            <a:r>
              <a:rPr lang="en-US" dirty="0"/>
              <a:t>	 The setting in this part of the story is ________________.</a:t>
            </a:r>
          </a:p>
          <a:p>
            <a:pPr marL="0" indent="0">
              <a:buNone/>
            </a:pPr>
            <a:r>
              <a:rPr lang="en-US" b="1" dirty="0"/>
              <a:t>Why was Paula not speaking?</a:t>
            </a:r>
          </a:p>
          <a:p>
            <a:pPr marL="0" indent="0">
              <a:buNone/>
            </a:pPr>
            <a:r>
              <a:rPr lang="en-US" dirty="0"/>
              <a:t>	 Paula was not speaking because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540919"/>
            <a:ext cx="6871807" cy="49743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 Later, Jade and her mother had a conversation about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Paula and the accident.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212328"/>
            <a:ext cx="6528547" cy="4012351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“Did you see Paula today?” her mother asked when Jade</a:t>
            </a:r>
            <a:br>
              <a:rPr lang="en-US" sz="1800" dirty="0"/>
            </a:br>
            <a:r>
              <a:rPr lang="en-US" sz="1800" dirty="0"/>
              <a:t>got home. “I understand she will need to rest for a long</a:t>
            </a:r>
            <a:br>
              <a:rPr lang="en-US" sz="1800" dirty="0"/>
            </a:br>
            <a:r>
              <a:rPr lang="en-US" sz="1800" dirty="0"/>
              <a:t>time—maybe until August.” 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“Yes, I saw her,” Jade said. “We played cards for a while,  but I left when she had to rest. I think she is in a lot of pain.</a:t>
            </a:r>
            <a:br>
              <a:rPr lang="en-US" sz="1800" dirty="0"/>
            </a:br>
            <a:r>
              <a:rPr lang="en-US" sz="1800" dirty="0"/>
              <a:t>She has a broken jaw and three cracked ribs. Her left arm is</a:t>
            </a:r>
            <a:br>
              <a:rPr lang="en-US" sz="1800" dirty="0"/>
            </a:br>
            <a:r>
              <a:rPr lang="en-US" sz="1800" dirty="0"/>
              <a:t>also sprained. That car crash caused big problems for her.</a:t>
            </a:r>
            <a:br>
              <a:rPr lang="en-US" sz="1800" dirty="0"/>
            </a:br>
            <a:r>
              <a:rPr lang="en-US" sz="1800" dirty="0"/>
              <a:t>She will miss a lot of school, too. Ms. Flores is recording</a:t>
            </a:r>
            <a:br>
              <a:rPr lang="en-US" sz="1800" dirty="0"/>
            </a:br>
            <a:r>
              <a:rPr lang="en-US" sz="1800" dirty="0"/>
              <a:t>lessons for her. Paula can play the recordings on her laptop</a:t>
            </a:r>
            <a:br>
              <a:rPr lang="en-US" sz="1800" dirty="0"/>
            </a:br>
            <a:r>
              <a:rPr lang="en-US" sz="1800" dirty="0"/>
              <a:t>at home, but it’s not the same as being in school with the rest</a:t>
            </a:r>
            <a:br>
              <a:rPr lang="en-US" sz="1800" dirty="0"/>
            </a:br>
            <a:r>
              <a:rPr lang="en-US" sz="1800" dirty="0"/>
              <a:t>of us. It must be hard to stay in bed all day,” Jade added with </a:t>
            </a:r>
            <a:br>
              <a:rPr lang="en-US" sz="1800" dirty="0"/>
            </a:br>
            <a:r>
              <a:rPr lang="en-US" sz="1800" dirty="0"/>
              <a:t>a sigh.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243427"/>
            <a:ext cx="598579" cy="3952677"/>
          </a:xfrm>
        </p:spPr>
        <p:txBody>
          <a:bodyPr>
            <a:noAutofit/>
          </a:bodyPr>
          <a:lstStyle/>
          <a:p>
            <a:r>
              <a:rPr lang="en-US" dirty="0"/>
              <a:t>145</a:t>
            </a:r>
          </a:p>
          <a:p>
            <a:r>
              <a:rPr lang="en-US" dirty="0"/>
              <a:t>155</a:t>
            </a:r>
          </a:p>
          <a:p>
            <a:r>
              <a:rPr lang="en-US" dirty="0"/>
              <a:t>167</a:t>
            </a:r>
          </a:p>
          <a:p>
            <a:r>
              <a:rPr lang="en-US" dirty="0"/>
              <a:t>171</a:t>
            </a:r>
          </a:p>
          <a:p>
            <a:r>
              <a:rPr lang="en-US" dirty="0"/>
              <a:t>183</a:t>
            </a:r>
          </a:p>
          <a:p>
            <a:r>
              <a:rPr lang="en-US" dirty="0"/>
              <a:t>200</a:t>
            </a:r>
          </a:p>
          <a:p>
            <a:r>
              <a:rPr lang="en-US" dirty="0"/>
              <a:t>213</a:t>
            </a:r>
          </a:p>
          <a:p>
            <a:r>
              <a:rPr lang="en-US" dirty="0"/>
              <a:t>223</a:t>
            </a:r>
          </a:p>
          <a:p>
            <a:r>
              <a:rPr lang="en-US" dirty="0"/>
              <a:t>235</a:t>
            </a:r>
          </a:p>
          <a:p>
            <a:r>
              <a:rPr lang="en-US" dirty="0"/>
              <a:t>246</a:t>
            </a:r>
          </a:p>
          <a:p>
            <a:r>
              <a:rPr lang="en-US" dirty="0"/>
              <a:t>260</a:t>
            </a:r>
          </a:p>
          <a:p>
            <a:r>
              <a:rPr lang="en-US" dirty="0"/>
              <a:t>275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12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Who was Jade speaking to in this part of the story?</a:t>
            </a:r>
          </a:p>
          <a:p>
            <a:pPr marL="0" indent="0">
              <a:buNone/>
            </a:pPr>
            <a:r>
              <a:rPr lang="en-US" dirty="0"/>
              <a:t>	 In this part of the story, Jade was speaking to ________________.</a:t>
            </a:r>
          </a:p>
          <a:p>
            <a:pPr marL="0" indent="0">
              <a:buNone/>
            </a:pPr>
            <a:r>
              <a:rPr lang="en-US" b="1" dirty="0"/>
              <a:t>How did Paula get hurt?</a:t>
            </a:r>
          </a:p>
          <a:p>
            <a:pPr marL="0" indent="0">
              <a:buNone/>
            </a:pPr>
            <a:r>
              <a:rPr lang="en-US" dirty="0"/>
              <a:t>	 Paula got hurt ________________.</a:t>
            </a:r>
          </a:p>
          <a:p>
            <a:pPr marL="0" indent="0">
              <a:buNone/>
            </a:pPr>
            <a:r>
              <a:rPr lang="en-US" b="1" dirty="0"/>
              <a:t>What was one problem Paula had?</a:t>
            </a:r>
          </a:p>
          <a:p>
            <a:pPr marL="0" indent="0">
              <a:buNone/>
            </a:pPr>
            <a:r>
              <a:rPr lang="en-US" dirty="0"/>
              <a:t>	 One problem Paula had was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026711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314777"/>
            <a:ext cx="6842309" cy="695178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 Read on to find out how the accident happened and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why Paula is so badly hurt.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931189"/>
            <a:ext cx="6528547" cy="4017269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“It’s a shame,” Jade’s mother said. “A car didn’t stop in </a:t>
            </a:r>
            <a:br>
              <a:rPr lang="en-US" sz="1800" dirty="0"/>
            </a:br>
            <a:r>
              <a:rPr lang="en-US" sz="1800" dirty="0"/>
              <a:t>time and crashed into the car Paula’s mother was driving. Paula’s mother was not hurt because she wore a seat belt. Paula was in the back seat, but she did not have her seat belt on. She had her seat belt off to reach for a straw that fell. </a:t>
            </a:r>
            <a:br>
              <a:rPr lang="en-US" sz="1800" dirty="0"/>
            </a:br>
            <a:r>
              <a:rPr lang="en-US" sz="1800" dirty="0"/>
              <a:t>That’s why she got hurt! Her pain was </a:t>
            </a:r>
            <a:r>
              <a:rPr lang="en-US" sz="1800" b="1" dirty="0"/>
              <a:t>preventable.</a:t>
            </a:r>
            <a:r>
              <a:rPr lang="en-US" sz="1800" dirty="0"/>
              <a:t> Paula </a:t>
            </a:r>
            <a:br>
              <a:rPr lang="en-US" sz="1800" dirty="0"/>
            </a:br>
            <a:r>
              <a:rPr lang="en-US" sz="1800" dirty="0"/>
              <a:t>might not have been hurt so bad if she had kept her seat</a:t>
            </a:r>
            <a:br>
              <a:rPr lang="en-US" sz="1800" dirty="0"/>
            </a:br>
            <a:r>
              <a:rPr lang="en-US" sz="1800" dirty="0"/>
              <a:t>belt on.”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“You are right, Mom,” said Jade. “Seat belts keep people</a:t>
            </a:r>
            <a:br>
              <a:rPr lang="en-US" sz="1800" dirty="0"/>
            </a:br>
            <a:r>
              <a:rPr lang="en-US" sz="1800" dirty="0"/>
              <a:t>safe. Ms. Flores said there are seat belt laws in most states.</a:t>
            </a:r>
            <a:br>
              <a:rPr lang="en-US" sz="1800" dirty="0"/>
            </a:br>
            <a:r>
              <a:rPr lang="en-US" sz="1800" dirty="0"/>
              <a:t>I will use a seat belt each time I ride in a car. I think Paula</a:t>
            </a:r>
            <a:br>
              <a:rPr lang="en-US" sz="1800" dirty="0"/>
            </a:br>
            <a:r>
              <a:rPr lang="en-US" sz="1800" dirty="0"/>
              <a:t>will do that from now on.” </a:t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924603"/>
            <a:ext cx="598579" cy="4252455"/>
          </a:xfrm>
        </p:spPr>
        <p:txBody>
          <a:bodyPr>
            <a:noAutofit/>
          </a:bodyPr>
          <a:lstStyle/>
          <a:p>
            <a:r>
              <a:rPr lang="en-US" dirty="0"/>
              <a:t>277</a:t>
            </a:r>
          </a:p>
          <a:p>
            <a:r>
              <a:rPr lang="en-US" dirty="0"/>
              <a:t>288</a:t>
            </a:r>
          </a:p>
          <a:p>
            <a:r>
              <a:rPr lang="en-US" dirty="0"/>
              <a:t>298</a:t>
            </a:r>
          </a:p>
          <a:p>
            <a:r>
              <a:rPr lang="en-US" dirty="0"/>
              <a:t>309</a:t>
            </a:r>
          </a:p>
          <a:p>
            <a:r>
              <a:rPr lang="en-US" dirty="0"/>
              <a:t>323</a:t>
            </a:r>
          </a:p>
          <a:p>
            <a:r>
              <a:rPr lang="en-US" dirty="0"/>
              <a:t>337</a:t>
            </a:r>
          </a:p>
          <a:p>
            <a:r>
              <a:rPr lang="en-US" dirty="0"/>
              <a:t>347</a:t>
            </a:r>
          </a:p>
          <a:p>
            <a:r>
              <a:rPr lang="en-US" dirty="0"/>
              <a:t>360</a:t>
            </a:r>
          </a:p>
          <a:p>
            <a:r>
              <a:rPr lang="en-US" dirty="0"/>
              <a:t>362</a:t>
            </a:r>
          </a:p>
          <a:p>
            <a:r>
              <a:rPr lang="en-US" dirty="0"/>
              <a:t>372</a:t>
            </a:r>
          </a:p>
          <a:p>
            <a:r>
              <a:rPr lang="en-US" dirty="0"/>
              <a:t>384</a:t>
            </a:r>
          </a:p>
          <a:p>
            <a:r>
              <a:rPr lang="en-US" dirty="0"/>
              <a:t>400</a:t>
            </a:r>
          </a:p>
          <a:p>
            <a:r>
              <a:rPr lang="en-US" dirty="0"/>
              <a:t>406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14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Why did Paula get hurt in the car crash but not her mother?</a:t>
            </a:r>
          </a:p>
          <a:p>
            <a:pPr marL="0" indent="0">
              <a:buNone/>
            </a:pPr>
            <a:r>
              <a:rPr lang="en-US" dirty="0"/>
              <a:t>	 Paula got hurt because ________________.</a:t>
            </a:r>
          </a:p>
          <a:p>
            <a:pPr marL="0" indent="0">
              <a:buNone/>
            </a:pPr>
            <a:r>
              <a:rPr lang="en-US" b="1" dirty="0"/>
              <a:t>What did Paula’s problems help Jade understand?</a:t>
            </a:r>
          </a:p>
          <a:p>
            <a:pPr marL="0" indent="0">
              <a:buNone/>
            </a:pPr>
            <a:r>
              <a:rPr lang="en-US" dirty="0"/>
              <a:t>	 Paula’s problems helped Jade understand </a:t>
            </a:r>
            <a:r>
              <a:rPr lang="en-US"/>
              <a:t>that ________________.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15</a:t>
            </a:fld>
            <a:endParaRPr lang="en-US"/>
          </a:p>
        </p:txBody>
      </p:sp>
      <p:pic>
        <p:nvPicPr>
          <p:cNvPr id="14" name="Picture 2" descr="Jade is talking to a woman.&#10;">
            <a:extLst>
              <a:ext uri="{FF2B5EF4-FFF2-40B4-BE49-F238E27FC236}">
                <a16:creationId xmlns:a16="http://schemas.microsoft.com/office/drawing/2014/main" id="{D0D965AC-AC2D-E04D-9150-F9FF790AFF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488" y="2683407"/>
            <a:ext cx="2733675" cy="272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566652" y="5553765"/>
            <a:ext cx="31813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6" name="Picture 3" descr="Jade is sitting on another girl's bed. The girl is in bed. She has bandages on her head and wrist.&#10;">
            <a:extLst>
              <a:ext uri="{FF2B5EF4-FFF2-40B4-BE49-F238E27FC236}">
                <a16:creationId xmlns:a16="http://schemas.microsoft.com/office/drawing/2014/main" id="{1ED44174-4E76-B144-91FA-97B78409BC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3256" y="2709285"/>
            <a:ext cx="2752725" cy="2609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19714" y="5548593"/>
            <a:ext cx="30652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7" name="Picture 4" descr="Jade is in the car buckling her safety belt.&#10;">
            <a:extLst>
              <a:ext uri="{FF2B5EF4-FFF2-40B4-BE49-F238E27FC236}">
                <a16:creationId xmlns:a16="http://schemas.microsoft.com/office/drawing/2014/main" id="{27E9FBC5-1043-9C42-A272-B14DAF69A5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8207" y="2526245"/>
            <a:ext cx="2895600" cy="285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31623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191751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794880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690232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008609"/>
            <a:ext cx="11154076" cy="332049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WHO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is this part of the story about?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This part of the story is about _____________________________________________</a:t>
            </a:r>
          </a:p>
          <a:p>
            <a:pPr marL="0" lvl="1">
              <a:lnSpc>
                <a:spcPct val="15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is the setting in this part of the story?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This setting in this part of the story is _______________________________________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WHY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was Paula not speaking?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Paula was not speaking because 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3950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717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WHO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was Jade speaking to in this part of the story?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In this part of the story, Jade was speaking to 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HOW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Paula get hurt?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Paula got hurt __________________________________________________.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was one problem Paula had?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One problem that Paula had was  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7393793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61786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WHY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Paula get hurt but not her mother?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Paula got hurt because she ________________________________________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_______________________________________________________________.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Paula’s problems help Jade understand?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Paula’s problem helped Jade understand that 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294A573A-9609-F41C-3D02-58E9F0ED648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65905"/>
            <a:ext cx="9500191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More Practice • Activity 1 </a:t>
            </a:r>
            <a:r>
              <a:rPr lang="en-US" dirty="0"/>
              <a:t>Fill in each blank with the best word.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543F16B-C36C-6273-8F2D-D630568C0278}"/>
              </a:ext>
            </a:extLst>
          </p:cNvPr>
          <p:cNvSpPr txBox="1"/>
          <p:nvPr/>
        </p:nvSpPr>
        <p:spPr>
          <a:xfrm>
            <a:off x="1320210" y="1831264"/>
            <a:ext cx="5370174" cy="86750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457200">
              <a:lnSpc>
                <a:spcPct val="15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  shawl		exhaust		vault		</a:t>
            </a:r>
          </a:p>
          <a:p>
            <a:pPr defTabSz="457200">
              <a:lnSpc>
                <a:spcPct val="15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  hawk		autumn		sawdust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	 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3EFB8B34-B6CD-1B6E-34C2-933FF5C00F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98895" y="1793164"/>
            <a:ext cx="5142098" cy="1124661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3281916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There were piles of ________ next to the lumber mill.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45190" y="395860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A ________ has a strong beak and sharp talons.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45190" y="466136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Mom put on her ________ because it got cool at dusk.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5378009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The season after summer is ________.</a:t>
            </a:r>
          </a:p>
        </p:txBody>
      </p:sp>
    </p:spTree>
    <p:extLst>
      <p:ext uri="{BB962C8B-B14F-4D97-AF65-F5344CB8AC3E}">
        <p14:creationId xmlns:p14="http://schemas.microsoft.com/office/powerpoint/2010/main" val="4286366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(B)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2"/>
            </a:pPr>
            <a:r>
              <a:rPr lang="en-US" b="1" dirty="0"/>
              <a:t>New Words 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dirty="0"/>
              <a:t>f</a:t>
            </a:r>
            <a:r>
              <a:rPr lang="en-US" u="sng" dirty="0"/>
              <a:t>au</a:t>
            </a:r>
            <a:r>
              <a:rPr lang="en-US" dirty="0"/>
              <a:t>lt		str</a:t>
            </a:r>
            <a:r>
              <a:rPr lang="en-US" u="sng" dirty="0"/>
              <a:t>aw</a:t>
            </a:r>
            <a:r>
              <a:rPr lang="en-US" dirty="0"/>
              <a:t>		st</a:t>
            </a:r>
            <a:r>
              <a:rPr lang="en-US" u="sng" dirty="0"/>
              <a:t>oo</a:t>
            </a:r>
            <a:r>
              <a:rPr lang="en-US" dirty="0"/>
              <a:t>l</a:t>
            </a:r>
          </a:p>
          <a:p>
            <a:pPr lvl="1" defTabSz="457200"/>
            <a:r>
              <a:rPr lang="en-US" dirty="0"/>
              <a:t>dr</a:t>
            </a:r>
            <a:r>
              <a:rPr lang="en-US" u="sng" dirty="0"/>
              <a:t>ea</a:t>
            </a:r>
            <a:r>
              <a:rPr lang="en-US" dirty="0"/>
              <a:t>m		dr</a:t>
            </a:r>
            <a:r>
              <a:rPr lang="en-US" u="sng" dirty="0"/>
              <a:t>aw</a:t>
            </a:r>
            <a:r>
              <a:rPr lang="en-US" dirty="0"/>
              <a:t>n		v</a:t>
            </a:r>
            <a:r>
              <a:rPr lang="en-US" u="sng" dirty="0"/>
              <a:t>au</a:t>
            </a:r>
            <a:r>
              <a:rPr lang="en-US" dirty="0"/>
              <a:t>lt</a:t>
            </a:r>
          </a:p>
          <a:p>
            <a:pPr lvl="1" defTabSz="457200"/>
            <a:r>
              <a:rPr lang="en-US" dirty="0"/>
              <a:t>claw		freed		shawl</a:t>
            </a:r>
          </a:p>
          <a:p>
            <a:pPr lvl="1" defTabSz="457200"/>
            <a:r>
              <a:rPr lang="en-US" dirty="0"/>
              <a:t>flow		flaw		flee </a:t>
            </a:r>
          </a:p>
          <a:p>
            <a:pPr lvl="1" defTabSz="457200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FBF3164-152B-FE34-B164-815AA5BCD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9200" y="4531065"/>
            <a:ext cx="4346369" cy="50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5C3EF2E-7D18-31E4-D215-55FA35CAEDCE}"/>
              </a:ext>
            </a:extLst>
          </p:cNvPr>
          <p:cNvSpPr txBox="1"/>
          <p:nvPr/>
        </p:nvSpPr>
        <p:spPr>
          <a:xfrm>
            <a:off x="1384300" y="4615470"/>
            <a:ext cx="4346369" cy="43088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Irregular Word: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because</a:t>
            </a:r>
            <a:endParaRPr lang="en-US" sz="22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294A573A-9609-F41C-3D02-58E9F0ED648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144354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The________ coming from the dump truck has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a bad smell.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45190" y="2351226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What can you keep in a bank ________?</a:t>
            </a:r>
          </a:p>
        </p:txBody>
      </p:sp>
    </p:spTree>
    <p:extLst>
      <p:ext uri="{BB962C8B-B14F-4D97-AF65-F5344CB8AC3E}">
        <p14:creationId xmlns:p14="http://schemas.microsoft.com/office/powerpoint/2010/main" val="18188660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65905"/>
            <a:ext cx="8837342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 • Activity 2 </a:t>
            </a:r>
            <a:r>
              <a:rPr lang="en-US" dirty="0"/>
              <a:t>Fill in each blank with the best word.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2000" y="2036063"/>
            <a:ext cx="642807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Lin will heat the grill before she puts on the meat.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Lin will ________________ the grill.</a:t>
            </a:r>
            <a:endParaRPr lang="en-US" dirty="0"/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297075" y="2002812"/>
            <a:ext cx="3388659" cy="125545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pretend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preheat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prepay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620644A-220F-5A65-C41A-5B7E3B8770C7}"/>
              </a:ext>
            </a:extLst>
          </p:cNvPr>
          <p:cNvSpPr txBox="1"/>
          <p:nvPr/>
        </p:nvSpPr>
        <p:spPr>
          <a:xfrm>
            <a:off x="761999" y="3532010"/>
            <a:ext cx="6238876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The corn muffins were just baked. You will like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_____________ of the muffins.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98BD07E7-DC18-E3DB-C62F-B5FB06701679}"/>
              </a:ext>
            </a:extLst>
          </p:cNvPr>
          <p:cNvSpPr txBox="1">
            <a:spLocks/>
          </p:cNvSpPr>
          <p:nvPr/>
        </p:nvSpPr>
        <p:spPr>
          <a:xfrm>
            <a:off x="8297075" y="3504618"/>
            <a:ext cx="3388659" cy="122704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freshness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madness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likeness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8327667-C81E-044A-B358-5355189E5B75}"/>
              </a:ext>
            </a:extLst>
          </p:cNvPr>
          <p:cNvSpPr txBox="1"/>
          <p:nvPr/>
        </p:nvSpPr>
        <p:spPr>
          <a:xfrm>
            <a:off x="761999" y="5064852"/>
            <a:ext cx="6638925" cy="10313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Some animals hunt in the morning darkness when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sun has not yet come up. They hunt in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_________________ darkness.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98BD07E7-DC18-E3DB-C62F-B5FB06701679}"/>
              </a:ext>
            </a:extLst>
          </p:cNvPr>
          <p:cNvSpPr txBox="1">
            <a:spLocks/>
          </p:cNvSpPr>
          <p:nvPr/>
        </p:nvSpPr>
        <p:spPr>
          <a:xfrm>
            <a:off x="8316125" y="5030336"/>
            <a:ext cx="3388659" cy="122704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predawn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prevent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pretend</a:t>
            </a:r>
          </a:p>
        </p:txBody>
      </p:sp>
    </p:spTree>
    <p:extLst>
      <p:ext uri="{BB962C8B-B14F-4D97-AF65-F5344CB8AC3E}">
        <p14:creationId xmlns:p14="http://schemas.microsoft.com/office/powerpoint/2010/main" val="3730574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2000" y="1280587"/>
            <a:ext cx="642807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Allen fell off his bike, but he is fine.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Allen is___________________.</a:t>
            </a:r>
            <a:endParaRPr lang="en-US" dirty="0"/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125625" y="1207477"/>
            <a:ext cx="3388659" cy="20219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unhurt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unlock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unseen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620644A-220F-5A65-C41A-5B7E3B8770C7}"/>
              </a:ext>
            </a:extLst>
          </p:cNvPr>
          <p:cNvSpPr txBox="1"/>
          <p:nvPr/>
        </p:nvSpPr>
        <p:spPr>
          <a:xfrm>
            <a:off x="761999" y="2816726"/>
            <a:ext cx="6238876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I was so shocked by the surprise party I could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not speak. I was _________________.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98BD07E7-DC18-E3DB-C62F-B5FB06701679}"/>
              </a:ext>
            </a:extLst>
          </p:cNvPr>
          <p:cNvSpPr txBox="1">
            <a:spLocks/>
          </p:cNvSpPr>
          <p:nvPr/>
        </p:nvSpPr>
        <p:spPr>
          <a:xfrm>
            <a:off x="8125625" y="2834347"/>
            <a:ext cx="3388659" cy="197617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flawless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nameless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speechless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8327667-C81E-044A-B358-5355189E5B75}"/>
              </a:ext>
            </a:extLst>
          </p:cNvPr>
          <p:cNvSpPr txBox="1"/>
          <p:nvPr/>
        </p:nvSpPr>
        <p:spPr>
          <a:xfrm>
            <a:off x="761999" y="4389760"/>
            <a:ext cx="6638925" cy="10313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My mother will take the TV back to the store.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She will __________________ the TV to the store.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98BD07E7-DC18-E3DB-C62F-B5FB06701679}"/>
              </a:ext>
            </a:extLst>
          </p:cNvPr>
          <p:cNvSpPr txBox="1">
            <a:spLocks/>
          </p:cNvSpPr>
          <p:nvPr/>
        </p:nvSpPr>
        <p:spPr>
          <a:xfrm>
            <a:off x="8154200" y="4343107"/>
            <a:ext cx="3388659" cy="197617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report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return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refill</a:t>
            </a:r>
          </a:p>
        </p:txBody>
      </p:sp>
    </p:spTree>
    <p:extLst>
      <p:ext uri="{BB962C8B-B14F-4D97-AF65-F5344CB8AC3E}">
        <p14:creationId xmlns:p14="http://schemas.microsoft.com/office/powerpoint/2010/main" val="1918602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3"/>
            </a:pPr>
            <a:r>
              <a:rPr lang="en-US" b="1" dirty="0"/>
              <a:t>Word Families 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it-IT" b="1" dirty="0"/>
              <a:t>raw </a:t>
            </a:r>
          </a:p>
          <a:p>
            <a:r>
              <a:rPr lang="it-IT" dirty="0"/>
              <a:t>jaw </a:t>
            </a:r>
          </a:p>
          <a:p>
            <a:r>
              <a:rPr lang="it-IT" dirty="0"/>
              <a:t>thaw </a:t>
            </a:r>
          </a:p>
          <a:p>
            <a:r>
              <a:rPr lang="it-IT" dirty="0"/>
              <a:t>slaw </a:t>
            </a:r>
          </a:p>
          <a:p>
            <a:r>
              <a:rPr lang="it-IT" dirty="0"/>
              <a:t>straw </a:t>
            </a:r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b="1" dirty="0"/>
              <a:t>dawn </a:t>
            </a:r>
          </a:p>
          <a:p>
            <a:r>
              <a:rPr lang="nb-NO" dirty="0"/>
              <a:t>fawn</a:t>
            </a:r>
          </a:p>
          <a:p>
            <a:r>
              <a:rPr lang="nb-NO" dirty="0"/>
              <a:t>lawn </a:t>
            </a:r>
          </a:p>
          <a:p>
            <a:r>
              <a:rPr lang="nb-NO" dirty="0"/>
              <a:t>yawn </a:t>
            </a:r>
          </a:p>
          <a:p>
            <a:r>
              <a:rPr lang="nb-NO" dirty="0"/>
              <a:t>drawn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room</a:t>
            </a:r>
          </a:p>
          <a:p>
            <a:r>
              <a:rPr lang="en-US" dirty="0"/>
              <a:t>boom</a:t>
            </a:r>
          </a:p>
          <a:p>
            <a:r>
              <a:rPr lang="en-US" dirty="0"/>
              <a:t>bloom</a:t>
            </a:r>
          </a:p>
          <a:p>
            <a:r>
              <a:rPr lang="en-US" dirty="0"/>
              <a:t>gloom</a:t>
            </a:r>
          </a:p>
          <a:p>
            <a:r>
              <a:rPr lang="en-US" dirty="0"/>
              <a:t>broom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(D–E)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8499" y="1089788"/>
            <a:ext cx="11239901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4"/>
            </a:pPr>
            <a:r>
              <a:rPr lang="en-US" b="1" dirty="0"/>
              <a:t>Multisyllabic Challenge Words</a:t>
            </a:r>
            <a:r>
              <a:rPr lang="en-US" dirty="0"/>
              <a:t> Sound out the syllables.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a</a:t>
            </a:r>
            <a:r>
              <a:rPr lang="en-US" dirty="0"/>
              <a:t>ppl</a:t>
            </a:r>
            <a:r>
              <a:rPr lang="en-US" u="sng" dirty="0"/>
              <a:t>au</a:t>
            </a:r>
            <a:r>
              <a:rPr lang="en-US" dirty="0"/>
              <a:t>se		c</a:t>
            </a:r>
            <a:r>
              <a:rPr lang="en-US" u="sng" dirty="0"/>
              <a:t>o</a:t>
            </a:r>
            <a:r>
              <a:rPr lang="en-US" dirty="0"/>
              <a:t>leslaw 		w</a:t>
            </a:r>
            <a:r>
              <a:rPr lang="en-US" u="sng" dirty="0"/>
              <a:t>i</a:t>
            </a:r>
            <a:r>
              <a:rPr lang="en-US" dirty="0"/>
              <a:t>thdr</a:t>
            </a:r>
            <a:r>
              <a:rPr lang="en-US" u="sng" dirty="0"/>
              <a:t>aw</a:t>
            </a:r>
            <a:r>
              <a:rPr lang="en-US" dirty="0"/>
              <a:t>n 		s</a:t>
            </a:r>
            <a:r>
              <a:rPr lang="en-US" u="sng" dirty="0"/>
              <a:t>aw</a:t>
            </a:r>
            <a:r>
              <a:rPr lang="en-US" dirty="0"/>
              <a:t>d</a:t>
            </a:r>
            <a:r>
              <a:rPr lang="en-US" u="sng" dirty="0"/>
              <a:t>u</a:t>
            </a:r>
            <a:r>
              <a:rPr lang="en-US" dirty="0"/>
              <a:t>st		dr</a:t>
            </a:r>
            <a:r>
              <a:rPr lang="en-US" u="sng" dirty="0"/>
              <a:t>aw</a:t>
            </a:r>
            <a:r>
              <a:rPr lang="en-US" dirty="0"/>
              <a:t>b</a:t>
            </a:r>
            <a:r>
              <a:rPr lang="en-US" u="sng" dirty="0"/>
              <a:t>a</a:t>
            </a:r>
            <a:r>
              <a:rPr lang="en-US" dirty="0"/>
              <a:t>ck</a:t>
            </a:r>
          </a:p>
          <a:p>
            <a:pPr lvl="1" defTabSz="457200">
              <a:spcBef>
                <a:spcPts val="2000"/>
              </a:spcBef>
            </a:pPr>
            <a:r>
              <a:rPr lang="en-US" u="sng" dirty="0"/>
              <a:t>au</a:t>
            </a:r>
            <a:r>
              <a:rPr lang="en-US" dirty="0"/>
              <a:t>t</a:t>
            </a:r>
            <a:r>
              <a:rPr lang="en-US" u="sng" dirty="0"/>
              <a:t>u</a:t>
            </a:r>
            <a:r>
              <a:rPr lang="en-US" dirty="0"/>
              <a:t>mn		sw</a:t>
            </a:r>
            <a:r>
              <a:rPr lang="en-US" u="sng" dirty="0"/>
              <a:t>ee</a:t>
            </a:r>
            <a:r>
              <a:rPr lang="en-US" dirty="0"/>
              <a:t>pst</a:t>
            </a:r>
            <a:r>
              <a:rPr lang="en-US" u="sng" dirty="0"/>
              <a:t>a</a:t>
            </a:r>
            <a:r>
              <a:rPr lang="en-US" dirty="0"/>
              <a:t>k</a:t>
            </a:r>
            <a:r>
              <a:rPr lang="en-US" u="sng" dirty="0"/>
              <a:t>e</a:t>
            </a:r>
            <a:r>
              <a:rPr lang="en-US" dirty="0"/>
              <a:t>s		w</a:t>
            </a:r>
            <a:r>
              <a:rPr lang="en-US" u="sng" dirty="0"/>
              <a:t>ay</a:t>
            </a:r>
            <a:r>
              <a:rPr lang="en-US" dirty="0"/>
              <a:t>s</a:t>
            </a:r>
            <a:r>
              <a:rPr lang="en-US" u="sng" dirty="0"/>
              <a:t>i</a:t>
            </a:r>
            <a:r>
              <a:rPr lang="en-US" dirty="0"/>
              <a:t>d</a:t>
            </a:r>
            <a:r>
              <a:rPr lang="en-US" u="sng" dirty="0"/>
              <a:t>e</a:t>
            </a:r>
            <a:r>
              <a:rPr lang="en-US" dirty="0"/>
              <a:t>		br</a:t>
            </a:r>
            <a:r>
              <a:rPr lang="en-US" u="sng" dirty="0"/>
              <a:t>i</a:t>
            </a:r>
            <a:r>
              <a:rPr lang="en-US" dirty="0"/>
              <a:t>d</a:t>
            </a:r>
            <a:r>
              <a:rPr lang="en-US" u="sng" dirty="0"/>
              <a:t>e</a:t>
            </a:r>
            <a:r>
              <a:rPr lang="en-US" dirty="0"/>
              <a:t>gr</a:t>
            </a:r>
            <a:r>
              <a:rPr lang="en-US" u="sng" dirty="0"/>
              <a:t>oo</a:t>
            </a:r>
            <a:r>
              <a:rPr lang="en-US" dirty="0"/>
              <a:t>m	</a:t>
            </a:r>
            <a:r>
              <a:rPr lang="en-US" u="sng" dirty="0"/>
              <a:t>e</a:t>
            </a:r>
            <a:r>
              <a:rPr lang="en-US" dirty="0"/>
              <a:t>nt</a:t>
            </a:r>
            <a:r>
              <a:rPr lang="en-US" u="sng" dirty="0"/>
              <a:t>er</a:t>
            </a:r>
            <a:r>
              <a:rPr lang="en-US" dirty="0"/>
              <a:t>t</a:t>
            </a:r>
            <a:r>
              <a:rPr lang="en-US" u="sng" dirty="0"/>
              <a:t>ai</a:t>
            </a:r>
            <a:r>
              <a:rPr lang="en-US" dirty="0"/>
              <a:t>nm</a:t>
            </a:r>
            <a:r>
              <a:rPr lang="en-US" u="sng" dirty="0"/>
              <a:t>e</a:t>
            </a:r>
            <a:r>
              <a:rPr lang="en-US" dirty="0"/>
              <a:t>nt</a:t>
            </a:r>
          </a:p>
          <a:p>
            <a:pPr>
              <a:buFont typeface="+mj-lt"/>
              <a:buAutoNum type="alphaUcPeriod" startAt="4"/>
            </a:pPr>
            <a:r>
              <a:rPr lang="en-US" b="1" dirty="0"/>
              <a:t>Prefixes and Suffixes </a:t>
            </a:r>
            <a:r>
              <a:rPr lang="en-US" dirty="0"/>
              <a:t>Say the word. Then say the prefix or suffix.</a:t>
            </a:r>
            <a:br>
              <a:rPr lang="en-US" dirty="0"/>
            </a:br>
            <a:endParaRPr lang="en-US" dirty="0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68463" y="1964763"/>
            <a:ext cx="331465" cy="22039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06279" y="1965750"/>
            <a:ext cx="844871" cy="25161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40918" y="1966353"/>
            <a:ext cx="485775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31463" y="1966046"/>
            <a:ext cx="561968" cy="271468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72100" y="1971114"/>
            <a:ext cx="487680" cy="234987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66130" y="1965750"/>
            <a:ext cx="792480" cy="26541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69149" y="1971114"/>
            <a:ext cx="51594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91443" y="1967485"/>
            <a:ext cx="53815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012280" y="1982965"/>
            <a:ext cx="63138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648424" y="1985900"/>
            <a:ext cx="624291" cy="260645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76400" y="2678606"/>
            <a:ext cx="31082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99606" y="2683400"/>
            <a:ext cx="65469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97803" y="2673746"/>
            <a:ext cx="81464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19245" y="2680481"/>
            <a:ext cx="786155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78501" y="2696871"/>
            <a:ext cx="51276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96822" y="2704858"/>
            <a:ext cx="53736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25079" y="2710408"/>
            <a:ext cx="62119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248406" y="2720682"/>
            <a:ext cx="81463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470992" y="2717040"/>
            <a:ext cx="36413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838500" y="2727314"/>
            <a:ext cx="30713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150086" y="2737145"/>
            <a:ext cx="45974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610461" y="2737144"/>
            <a:ext cx="65341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1724620"/>
              </p:ext>
            </p:extLst>
          </p:nvPr>
        </p:nvGraphicFramePr>
        <p:xfrm>
          <a:off x="1275505" y="3686476"/>
          <a:ext cx="8128000" cy="13218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PREFIXES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SUFFIXES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429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1. 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re</a:t>
                      </a:r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turn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   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pre</a:t>
                      </a:r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heat</a:t>
                      </a:r>
                      <a:endParaRPr lang="en-IN" sz="2200" u="non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mad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ness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   help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less</a:t>
                      </a:r>
                      <a:endParaRPr lang="en-IN" sz="2200" u="sng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0966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2. un-   dis-   re-   pre-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-able   -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ful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   -ness    -less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5" name="Rectangle 34">
            <a:extLst>
              <a:ext uri="{FF2B5EF4-FFF2-40B4-BE49-F238E27FC236}">
                <a16:creationId xmlns:a16="http://schemas.microsoft.com/office/drawing/2014/main" id="{EFBF3164-152B-FE34-B164-815AA5BCD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9198" y="5382318"/>
            <a:ext cx="8521568" cy="79752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5C3EF2E-7D18-31E4-D215-55FA35CAEDCE}"/>
              </a:ext>
            </a:extLst>
          </p:cNvPr>
          <p:cNvSpPr txBox="1"/>
          <p:nvPr/>
        </p:nvSpPr>
        <p:spPr>
          <a:xfrm>
            <a:off x="1384299" y="5466723"/>
            <a:ext cx="8454201" cy="63445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Expert Tip: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 prefix </a:t>
            </a:r>
            <a:r>
              <a:rPr lang="en-US" sz="2200" i="1" dirty="0">
                <a:latin typeface="Arial" panose="020B0604020202020204" pitchFamily="34" charset="0"/>
                <a:cs typeface="Arial" panose="020B0604020202020204" pitchFamily="34" charset="0"/>
              </a:rPr>
              <a:t>pre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- means 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before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in these words: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pre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paid (paid before), 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pre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plan (plan before), </a:t>
            </a:r>
            <a:r>
              <a:rPr lang="en-US" sz="2200" u="sng" dirty="0" err="1">
                <a:latin typeface="Arial" panose="020B0604020202020204" pitchFamily="34" charset="0"/>
                <a:cs typeface="Arial" panose="020B0604020202020204" pitchFamily="34" charset="0"/>
              </a:rPr>
              <a:t>pre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read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(read before).</a:t>
            </a:r>
            <a:endParaRPr lang="en-US" sz="22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(F–G)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89788"/>
            <a:ext cx="11122743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6"/>
            </a:pPr>
            <a:r>
              <a:rPr lang="en-US" b="1" dirty="0"/>
              <a:t>Words with Prefixes and Suffixes </a:t>
            </a:r>
            <a:r>
              <a:rPr lang="en-US" dirty="0"/>
              <a:t>Say the underlined affix.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pre</a:t>
            </a:r>
            <a:r>
              <a:rPr lang="en-US" dirty="0"/>
              <a:t>tend		</a:t>
            </a:r>
            <a:r>
              <a:rPr lang="en-US" u="sng" dirty="0"/>
              <a:t>re</a:t>
            </a:r>
            <a:r>
              <a:rPr lang="en-US" dirty="0"/>
              <a:t>flects			</a:t>
            </a:r>
            <a:r>
              <a:rPr lang="en-US" u="sng" dirty="0"/>
              <a:t>dis</a:t>
            </a:r>
            <a:r>
              <a:rPr lang="en-US" dirty="0"/>
              <a:t>may			</a:t>
            </a:r>
            <a:r>
              <a:rPr lang="en-US" u="sng" dirty="0"/>
              <a:t>un</a:t>
            </a:r>
            <a:r>
              <a:rPr lang="en-US" dirty="0"/>
              <a:t>hurt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speech</a:t>
            </a:r>
            <a:r>
              <a:rPr lang="en-US" u="sng" dirty="0"/>
              <a:t>less</a:t>
            </a:r>
            <a:r>
              <a:rPr lang="en-US" dirty="0"/>
              <a:t>	fresh</a:t>
            </a:r>
            <a:r>
              <a:rPr lang="en-US" u="sng" dirty="0"/>
              <a:t>ness</a:t>
            </a:r>
            <a:r>
              <a:rPr lang="en-US" dirty="0"/>
              <a:t>		afford</a:t>
            </a:r>
            <a:r>
              <a:rPr lang="en-US" u="sng" dirty="0"/>
              <a:t>able</a:t>
            </a:r>
            <a:r>
              <a:rPr lang="en-US" dirty="0"/>
              <a:t>		pocket</a:t>
            </a:r>
            <a:r>
              <a:rPr lang="en-US" u="sng" dirty="0"/>
              <a:t>ful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re</a:t>
            </a:r>
            <a:r>
              <a:rPr lang="en-US" dirty="0"/>
              <a:t>turn</a:t>
            </a:r>
            <a:r>
              <a:rPr lang="en-US" u="sng" dirty="0"/>
              <a:t>able	</a:t>
            </a:r>
            <a:r>
              <a:rPr lang="en-US" dirty="0"/>
              <a:t>	</a:t>
            </a:r>
            <a:r>
              <a:rPr lang="en-US" u="sng" dirty="0"/>
              <a:t>dis</a:t>
            </a:r>
            <a:r>
              <a:rPr lang="en-US" dirty="0"/>
              <a:t>tinct</a:t>
            </a:r>
            <a:r>
              <a:rPr lang="en-US" u="sng" dirty="0"/>
              <a:t>ness</a:t>
            </a:r>
            <a:r>
              <a:rPr lang="en-US" dirty="0"/>
              <a:t>	</a:t>
            </a:r>
            <a:r>
              <a:rPr lang="en-US" u="sng" dirty="0"/>
              <a:t>pre</a:t>
            </a:r>
            <a:r>
              <a:rPr lang="en-US" dirty="0"/>
              <a:t>vent</a:t>
            </a:r>
            <a:r>
              <a:rPr lang="en-US" u="sng" dirty="0"/>
              <a:t>able</a:t>
            </a:r>
            <a:r>
              <a:rPr lang="en-US" dirty="0"/>
              <a:t>	</a:t>
            </a:r>
            <a:r>
              <a:rPr lang="en-US" u="sng" dirty="0"/>
              <a:t>un</a:t>
            </a:r>
            <a:r>
              <a:rPr lang="en-US" dirty="0"/>
              <a:t>thank</a:t>
            </a:r>
            <a:r>
              <a:rPr lang="en-US" u="sng" dirty="0"/>
              <a:t>ful</a:t>
            </a:r>
            <a:r>
              <a:rPr lang="en-US" dirty="0"/>
              <a:t> </a:t>
            </a:r>
            <a:r>
              <a:rPr lang="en-US" u="sng" dirty="0"/>
              <a:t>ness</a:t>
            </a:r>
          </a:p>
          <a:p>
            <a:pPr>
              <a:buFont typeface="+mj-lt"/>
              <a:buAutoNum type="alphaUcPeriod" startAt="6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lvl="1" defTabSz="457200">
              <a:spcBef>
                <a:spcPts val="0"/>
              </a:spcBef>
            </a:pPr>
            <a:r>
              <a:rPr lang="en-US" b="1" u="sng" dirty="0"/>
              <a:t>other</a:t>
            </a:r>
            <a:r>
              <a:rPr lang="en-US" b="1" dirty="0"/>
              <a:t>	another	brother	mother	</a:t>
            </a:r>
            <a:r>
              <a:rPr lang="en-US" b="1" u="sng" dirty="0"/>
              <a:t>where</a:t>
            </a:r>
            <a:r>
              <a:rPr lang="en-US" b="1" dirty="0"/>
              <a:t>		there</a:t>
            </a:r>
          </a:p>
          <a:p>
            <a:pPr lvl="1" defTabSz="457200">
              <a:spcBef>
                <a:spcPts val="0"/>
              </a:spcBef>
            </a:pPr>
            <a:r>
              <a:rPr lang="en-US" b="1" dirty="0"/>
              <a:t>wh</a:t>
            </a:r>
            <a:r>
              <a:rPr lang="en-US" b="1" u="sng" dirty="0"/>
              <a:t>a</a:t>
            </a:r>
            <a:r>
              <a:rPr lang="en-US" b="1" dirty="0"/>
              <a:t>t	p</a:t>
            </a:r>
            <a:r>
              <a:rPr lang="en-US" b="1" u="sng" dirty="0"/>
              <a:t>u</a:t>
            </a:r>
            <a:r>
              <a:rPr lang="en-US" b="1" dirty="0"/>
              <a:t>t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animals	care	because	why	one	</a:t>
            </a:r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(H)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The mother hawk takes care of her chicks.</a:t>
            </a:r>
          </a:p>
          <a:p>
            <a:pPr lvl="1" defTabSz="457200"/>
            <a:r>
              <a:rPr lang="en-US" dirty="0"/>
              <a:t> Montel saw what was in the bank vault.</a:t>
            </a:r>
          </a:p>
          <a:p>
            <a:pPr lvl="1" defTabSz="457200"/>
            <a:r>
              <a:rPr lang="en-US" dirty="0"/>
              <a:t> Where can we put the water and fresh straw for the farm animals?</a:t>
            </a:r>
          </a:p>
          <a:p>
            <a:pPr lvl="1" defTabSz="457200"/>
            <a:r>
              <a:rPr lang="en-US" dirty="0"/>
              <a:t> My brother wants more of that coleslaw because he likes it so much.</a:t>
            </a:r>
          </a:p>
          <a:p>
            <a:pPr lvl="1" defTabSz="457200"/>
            <a:r>
              <a:rPr lang="en-US" dirty="0"/>
              <a:t> Paula, can you get another shawl to take in the car?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(I)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Spelling Journal </a:t>
            </a:r>
            <a:r>
              <a:rPr lang="en-US" dirty="0"/>
              <a:t>Turn to the Spelling Journal on page 240.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Narrative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9925050" cy="95761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>
                <a:solidFill>
                  <a:prstClr val="black"/>
                </a:solidFill>
              </a:rPr>
              <a:t>Decodable Narrative Text</a:t>
            </a:r>
            <a:r>
              <a:rPr lang="en-US" b="1" dirty="0"/>
              <a:t> </a:t>
            </a:r>
            <a:r>
              <a:rPr lang="en-US" dirty="0"/>
              <a:t>Read each part. Answer your teacher’s questions and 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942646"/>
            <a:ext cx="6528546" cy="613741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A Mistake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561601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2882536"/>
            <a:ext cx="6899460" cy="74710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 Jade has not seen her friend Paula since Paula’s accident. Paula had been in the hospital, but now she is recovering and resting at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home.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3818865"/>
            <a:ext cx="6528547" cy="2454115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“We all miss you at school,” Jade said to Paula as they </a:t>
            </a:r>
            <a:br>
              <a:rPr lang="en-US" sz="1800" dirty="0"/>
            </a:br>
            <a:r>
              <a:rPr lang="en-US" sz="1800" dirty="0"/>
              <a:t>sat in Paula’s bedroom. “Did you get the card we sent? </a:t>
            </a:r>
            <a:br>
              <a:rPr lang="en-US" sz="1800" dirty="0"/>
            </a:br>
            <a:r>
              <a:rPr lang="en-US" sz="1800" dirty="0"/>
              <a:t>Ms. Flores let me choose the card because I said I was going </a:t>
            </a:r>
            <a:br>
              <a:rPr lang="en-US" sz="1800" dirty="0"/>
            </a:br>
            <a:r>
              <a:rPr lang="en-US" sz="1800" dirty="0"/>
              <a:t>to visit you today.” Paula nodded and gave a little smile, but </a:t>
            </a:r>
            <a:br>
              <a:rPr lang="en-US" sz="1800" dirty="0"/>
            </a:br>
            <a:r>
              <a:rPr lang="en-US" sz="1800" dirty="0"/>
              <a:t>she did not speak.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3830165"/>
            <a:ext cx="598579" cy="2367361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12</a:t>
            </a:r>
          </a:p>
          <a:p>
            <a:r>
              <a:rPr lang="en-US" dirty="0"/>
              <a:t>23</a:t>
            </a:r>
          </a:p>
          <a:p>
            <a:r>
              <a:rPr lang="en-US" dirty="0"/>
              <a:t>36</a:t>
            </a:r>
          </a:p>
          <a:p>
            <a:r>
              <a:rPr lang="en-US" dirty="0"/>
              <a:t>48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59125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r>
              <a:rPr lang="en-US" b="1" dirty="0"/>
              <a:t>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1" y="1366949"/>
            <a:ext cx="6899460" cy="3271725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Jade said, “I have never seen you speechless before. </a:t>
            </a:r>
            <a:br>
              <a:rPr lang="en-US" sz="1800" dirty="0"/>
            </a:br>
            <a:r>
              <a:rPr lang="en-US" sz="1800" dirty="0"/>
              <a:t>It must be hard for you! Are you in a lot of pain?”</a:t>
            </a:r>
            <a:br>
              <a:rPr lang="en-US" sz="1800" dirty="0"/>
            </a:br>
            <a:r>
              <a:rPr lang="en-US" sz="1800" dirty="0"/>
              <a:t>Jade paused and then said, “I keep doing that! It’s not your </a:t>
            </a:r>
            <a:br>
              <a:rPr lang="en-US" sz="1800" dirty="0"/>
            </a:br>
            <a:r>
              <a:rPr lang="en-US" sz="1800" dirty="0"/>
              <a:t>fault you can’t speak. You have a broken jaw after all, but I</a:t>
            </a:r>
            <a:br>
              <a:rPr lang="en-US" sz="1800" dirty="0"/>
            </a:br>
            <a:r>
              <a:rPr lang="en-US" sz="1800" dirty="0"/>
              <a:t>keep asking you about things! Let’s play cards. Wave at me when you need to rest.” </a:t>
            </a:r>
            <a:br>
              <a:rPr lang="en-US" sz="1800" dirty="0"/>
            </a:br>
            <a:r>
              <a:rPr lang="en-US" sz="1800" dirty="0"/>
              <a:t>       Paula and Jade played a card game. But then Paula waved</a:t>
            </a:r>
            <a:br>
              <a:rPr lang="en-US" sz="1800" dirty="0"/>
            </a:br>
            <a:r>
              <a:rPr lang="en-US" sz="1800" dirty="0"/>
              <a:t>her hand because she had to rest. Jade said she would return</a:t>
            </a:r>
            <a:br>
              <a:rPr lang="en-US" sz="1800" dirty="0"/>
            </a:br>
            <a:r>
              <a:rPr lang="en-US" sz="1800" dirty="0"/>
              <a:t>for another visit soon. Then she left.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406825"/>
            <a:ext cx="598579" cy="2955625"/>
          </a:xfrm>
        </p:spPr>
        <p:txBody>
          <a:bodyPr>
            <a:noAutofit/>
          </a:bodyPr>
          <a:lstStyle/>
          <a:p>
            <a:r>
              <a:rPr lang="en-US" dirty="0"/>
              <a:t>52</a:t>
            </a:r>
          </a:p>
          <a:p>
            <a:r>
              <a:rPr lang="en-US" dirty="0"/>
              <a:t>61</a:t>
            </a:r>
          </a:p>
          <a:p>
            <a:r>
              <a:rPr lang="en-US" dirty="0"/>
              <a:t>74</a:t>
            </a:r>
          </a:p>
          <a:p>
            <a:r>
              <a:rPr lang="en-US" dirty="0"/>
              <a:t>86</a:t>
            </a:r>
          </a:p>
          <a:p>
            <a:r>
              <a:rPr lang="en-US" dirty="0"/>
              <a:t>99</a:t>
            </a:r>
          </a:p>
          <a:p>
            <a:r>
              <a:rPr lang="en-US" dirty="0"/>
              <a:t>110</a:t>
            </a:r>
          </a:p>
          <a:p>
            <a:r>
              <a:rPr lang="en-US" dirty="0"/>
              <a:t>115</a:t>
            </a:r>
          </a:p>
          <a:p>
            <a:r>
              <a:rPr lang="en-US" dirty="0"/>
              <a:t>126</a:t>
            </a:r>
          </a:p>
          <a:p>
            <a:r>
              <a:rPr lang="en-US" dirty="0"/>
              <a:t>138</a:t>
            </a:r>
          </a:p>
        </p:txBody>
      </p:sp>
    </p:spTree>
    <p:extLst>
      <p:ext uri="{BB962C8B-B14F-4D97-AF65-F5344CB8AC3E}">
        <p14:creationId xmlns:p14="http://schemas.microsoft.com/office/powerpoint/2010/main" val="775436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885C7A6-5DCD-4604-B1A8-B6E79C14E5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1d766f-b14e-4c0e-af7a-21ee3738300f"/>
    <ds:schemaRef ds:uri="7849a367-8f54-4d0d-a4b3-416402156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AD546A0-D67F-4D60-8691-AF0C7C031EE6}">
  <ds:schemaRefs>
    <ds:schemaRef ds:uri="http://purl.org/dc/terms/"/>
    <ds:schemaRef ds:uri="http://schemas.openxmlformats.org/package/2006/metadata/core-properties"/>
    <ds:schemaRef ds:uri="031d766f-b14e-4c0e-af7a-21ee3738300f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849a367-8f54-4d0d-a4b3-41640215667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67653</TotalTime>
  <Words>1871</Words>
  <Application>Microsoft Office PowerPoint</Application>
  <PresentationFormat>Widescreen</PresentationFormat>
  <Paragraphs>251</Paragraphs>
  <Slides>22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Say Sounds (A)</vt:lpstr>
      <vt:lpstr>Read Words (B) </vt:lpstr>
      <vt:lpstr>Read Words (C) </vt:lpstr>
      <vt:lpstr>Read Words (D–E)</vt:lpstr>
      <vt:lpstr>Read Words (F–G) </vt:lpstr>
      <vt:lpstr>Read Sentences  (H)</vt:lpstr>
      <vt:lpstr>Spell Words (I) </vt:lpstr>
      <vt:lpstr>Decodable Narrative Text (Part 1)</vt:lpstr>
      <vt:lpstr>Decodable Narrative Text (Part 1) — cont’d</vt:lpstr>
      <vt:lpstr>Comprehension Questions Part 1 </vt:lpstr>
      <vt:lpstr>Decodable Narrative Text (Part 2) </vt:lpstr>
      <vt:lpstr>Comprehension Questions Part 2 </vt:lpstr>
      <vt:lpstr>Decodable Narrative Text (Part 3) </vt:lpstr>
      <vt:lpstr>Comprehension Questions Part 3 </vt:lpstr>
      <vt:lpstr>Picture Match</vt:lpstr>
      <vt:lpstr>Independent Practice (K) Part 1</vt:lpstr>
      <vt:lpstr>Independent Practice (K) Part 2</vt:lpstr>
      <vt:lpstr>Independent Practice (K) Part 3</vt:lpstr>
      <vt:lpstr>Independent Practice (L)</vt:lpstr>
      <vt:lpstr>Independent Practice (L) — cont’d</vt:lpstr>
      <vt:lpstr>Independent Practice (M)</vt:lpstr>
      <vt:lpstr>Independent Practice (M) — 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3780</cp:revision>
  <dcterms:created xsi:type="dcterms:W3CDTF">2023-03-21T18:49:30Z</dcterms:created>
  <dcterms:modified xsi:type="dcterms:W3CDTF">2024-04-11T15:34:00Z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  <property fmtid="{D5CDD505-2E9C-101B-9397-08002B2CF9AE}" pid="3" name="MediaServiceImageTags">
    <vt:lpwstr/>
  </property>
</Properties>
</file>