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64" r:id="rId13"/>
    <p:sldId id="321" r:id="rId14"/>
    <p:sldId id="317" r:id="rId15"/>
    <p:sldId id="365" r:id="rId16"/>
    <p:sldId id="322" r:id="rId17"/>
    <p:sldId id="328" r:id="rId18"/>
    <p:sldId id="366" r:id="rId19"/>
    <p:sldId id="323" r:id="rId20"/>
    <p:sldId id="371" r:id="rId21"/>
    <p:sldId id="302" r:id="rId22"/>
    <p:sldId id="303" r:id="rId23"/>
    <p:sldId id="341" r:id="rId24"/>
    <p:sldId id="307" r:id="rId25"/>
    <p:sldId id="367" r:id="rId26"/>
    <p:sldId id="368" r:id="rId27"/>
    <p:sldId id="369" r:id="rId28"/>
    <p:sldId id="370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72" autoAdjust="0"/>
    <p:restoredTop sz="86443"/>
  </p:normalViewPr>
  <p:slideViewPr>
    <p:cSldViewPr snapToGrid="0">
      <p:cViewPr varScale="1">
        <p:scale>
          <a:sx n="140" d="100"/>
          <a:sy n="140" d="100"/>
        </p:scale>
        <p:origin x="1288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43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33262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97175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7 Lesson 21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  <p:sldLayoutId id="2147483673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fr-FR" dirty="0" err="1"/>
              <a:t>tch</a:t>
            </a:r>
            <a:r>
              <a:rPr lang="fr-FR" dirty="0"/>
              <a:t>		ai		</a:t>
            </a:r>
            <a:r>
              <a:rPr lang="fr-FR" dirty="0" err="1"/>
              <a:t>dge</a:t>
            </a:r>
            <a:r>
              <a:rPr lang="fr-FR" dirty="0"/>
              <a:t>	</a:t>
            </a:r>
            <a:r>
              <a:rPr lang="fr-FR" dirty="0" err="1"/>
              <a:t>oo</a:t>
            </a:r>
            <a:endParaRPr lang="fr-FR" dirty="0"/>
          </a:p>
          <a:p>
            <a:pPr lvl="1" defTabSz="457200"/>
            <a:r>
              <a:rPr lang="fr-FR" dirty="0" err="1"/>
              <a:t>ow</a:t>
            </a:r>
            <a:r>
              <a:rPr lang="fr-FR" dirty="0"/>
              <a:t>		ph		au		ou</a:t>
            </a:r>
          </a:p>
          <a:p>
            <a:pPr lvl="1" defTabSz="457200"/>
            <a:r>
              <a:rPr lang="fr-FR" dirty="0" err="1"/>
              <a:t>tch</a:t>
            </a:r>
            <a:r>
              <a:rPr lang="fr-FR" dirty="0"/>
              <a:t>		</a:t>
            </a:r>
            <a:r>
              <a:rPr lang="fr-FR" dirty="0" err="1"/>
              <a:t>ur</a:t>
            </a:r>
            <a:r>
              <a:rPr lang="fr-FR" dirty="0"/>
              <a:t>		</a:t>
            </a:r>
            <a:r>
              <a:rPr lang="fr-FR" dirty="0" err="1"/>
              <a:t>dge</a:t>
            </a:r>
            <a:r>
              <a:rPr lang="fr-FR" dirty="0"/>
              <a:t>	</a:t>
            </a:r>
            <a:r>
              <a:rPr lang="fr-FR" dirty="0" err="1"/>
              <a:t>ew</a:t>
            </a:r>
            <a:endParaRPr lang="fr-FR" dirty="0"/>
          </a:p>
          <a:p>
            <a:pPr lvl="1" defTabSz="457200"/>
            <a:r>
              <a:rPr lang="fr-FR" dirty="0" err="1"/>
              <a:t>oi</a:t>
            </a:r>
            <a:r>
              <a:rPr lang="fr-FR" dirty="0"/>
              <a:t>		</a:t>
            </a:r>
            <a:r>
              <a:rPr lang="fr-FR" dirty="0" err="1"/>
              <a:t>tch</a:t>
            </a:r>
            <a:r>
              <a:rPr lang="fr-FR" dirty="0"/>
              <a:t>		</a:t>
            </a:r>
            <a:r>
              <a:rPr lang="fr-FR" dirty="0" err="1"/>
              <a:t>oy</a:t>
            </a:r>
            <a:r>
              <a:rPr lang="fr-FR" dirty="0"/>
              <a:t>		</a:t>
            </a:r>
            <a:r>
              <a:rPr lang="fr-FR" dirty="0" err="1"/>
              <a:t>qu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topic of Part 1?</a:t>
            </a:r>
          </a:p>
          <a:p>
            <a:pPr marL="0" indent="0">
              <a:buNone/>
            </a:pPr>
            <a:r>
              <a:rPr lang="en-US" dirty="0"/>
              <a:t>	 The topic of Part 1 is ________________.</a:t>
            </a:r>
          </a:p>
          <a:p>
            <a:pPr marL="0" indent="0">
              <a:buNone/>
            </a:pPr>
            <a:r>
              <a:rPr lang="en-US" b="1" dirty="0"/>
              <a:t>Why do baseball fans visit the Baseball Hall of Fame?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/>
              <a:t>One reason baseball fans visit the Baseball Hall of Fame is to 	________________.</a:t>
            </a:r>
          </a:p>
          <a:p>
            <a:pPr marL="0" indent="0">
              <a:buNone/>
            </a:pPr>
            <a:r>
              <a:rPr lang="en-US" b="1" dirty="0"/>
              <a:t>What is on each player’s plaque?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/>
              <a:t>On each player’s plaque is 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63016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find out about more to see and do at </a:t>
            </a:r>
            <a:br>
              <a:rPr lang="en-US" sz="1600" dirty="0"/>
            </a:br>
            <a:r>
              <a:rPr lang="en-US" sz="1600" dirty="0"/>
              <a:t>the Baseball Hall of Fame.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28121"/>
            <a:ext cx="6528547" cy="435840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Hall got its start in 1939. </a:t>
            </a:r>
            <a:r>
              <a:rPr lang="en-US" sz="1800" b="1" dirty="0"/>
              <a:t>Since</a:t>
            </a:r>
            <a:r>
              <a:rPr lang="en-US" sz="1800" dirty="0"/>
              <a:t> then, it has displayed </a:t>
            </a:r>
            <a:br>
              <a:rPr lang="en-US" sz="1800" dirty="0"/>
            </a:br>
            <a:r>
              <a:rPr lang="en-US" sz="1800" dirty="0"/>
              <a:t>all sorts of baseball objects. There are more than 40,000 </a:t>
            </a:r>
            <a:br>
              <a:rPr lang="en-US" sz="1800" dirty="0"/>
            </a:br>
            <a:r>
              <a:rPr lang="en-US" sz="1800" dirty="0"/>
              <a:t>baseball objects at the Hall. Many objects used belong to pro </a:t>
            </a:r>
            <a:br>
              <a:rPr lang="en-US" sz="1800" dirty="0"/>
            </a:br>
            <a:r>
              <a:rPr lang="en-US" sz="1800" dirty="0"/>
              <a:t>players. There are bats, balls, mitts, shirts, and pants.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One display tells the history of baseball cards. There are </a:t>
            </a:r>
            <a:br>
              <a:rPr lang="en-US" sz="1800" dirty="0"/>
            </a:br>
            <a:r>
              <a:rPr lang="en-US" sz="1800" dirty="0"/>
              <a:t>more than 2,000 cards to see. Some of them are judged to be </a:t>
            </a:r>
            <a:br>
              <a:rPr lang="en-US" sz="1800" dirty="0"/>
            </a:br>
            <a:r>
              <a:rPr lang="en-US" sz="1800" dirty="0"/>
              <a:t>the best cards ever made. People who visit this exhibit can </a:t>
            </a:r>
            <a:br>
              <a:rPr lang="en-US" sz="1800" dirty="0"/>
            </a:br>
            <a:r>
              <a:rPr lang="en-US" sz="1800" dirty="0"/>
              <a:t>make their own baseball cards on a screen.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59222"/>
            <a:ext cx="598579" cy="4247210"/>
          </a:xfrm>
        </p:spPr>
        <p:txBody>
          <a:bodyPr>
            <a:noAutofit/>
          </a:bodyPr>
          <a:lstStyle/>
          <a:p>
            <a:r>
              <a:rPr lang="en-US" dirty="0"/>
              <a:t>103</a:t>
            </a:r>
          </a:p>
          <a:p>
            <a:r>
              <a:rPr lang="en-US" dirty="0"/>
              <a:t>115</a:t>
            </a:r>
          </a:p>
          <a:p>
            <a:r>
              <a:rPr lang="en-US" dirty="0"/>
              <a:t>125</a:t>
            </a:r>
          </a:p>
          <a:p>
            <a:r>
              <a:rPr lang="en-US" dirty="0"/>
              <a:t>136</a:t>
            </a:r>
          </a:p>
          <a:p>
            <a:r>
              <a:rPr lang="en-US" dirty="0"/>
              <a:t>145</a:t>
            </a:r>
          </a:p>
          <a:p>
            <a:r>
              <a:rPr lang="en-US" dirty="0"/>
              <a:t>155</a:t>
            </a:r>
          </a:p>
          <a:p>
            <a:r>
              <a:rPr lang="en-US" dirty="0"/>
              <a:t>168</a:t>
            </a:r>
          </a:p>
          <a:p>
            <a:r>
              <a:rPr lang="en-US" dirty="0"/>
              <a:t>179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2)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261536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Another exhibit shows how baseball got started. People </a:t>
            </a:r>
            <a:br>
              <a:rPr lang="en-US" sz="1800" dirty="0"/>
            </a:br>
            <a:r>
              <a:rPr lang="en-US" sz="1800" dirty="0"/>
              <a:t>played baseball in the mid-1800s. This exhibit has baseballs </a:t>
            </a:r>
            <a:br>
              <a:rPr lang="en-US" sz="1800" dirty="0"/>
            </a:br>
            <a:r>
              <a:rPr lang="en-US" sz="1800" dirty="0"/>
              <a:t>from back then. People can also see the first catcher’s mask </a:t>
            </a:r>
            <a:br>
              <a:rPr lang="en-US" sz="1800" dirty="0"/>
            </a:br>
            <a:r>
              <a:rPr lang="en-US" sz="1800" dirty="0"/>
              <a:t>and a baseball from the first game that people paid to see. </a:t>
            </a:r>
            <a:br>
              <a:rPr lang="en-US" sz="1800" dirty="0"/>
            </a:br>
            <a:r>
              <a:rPr lang="en-US" sz="1800" dirty="0"/>
              <a:t>The oldest baseball shirt and pants set it also on display.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2489764"/>
          </a:xfrm>
        </p:spPr>
        <p:txBody>
          <a:bodyPr>
            <a:noAutofit/>
          </a:bodyPr>
          <a:lstStyle/>
          <a:p>
            <a:r>
              <a:rPr lang="en-US" dirty="0"/>
              <a:t>187</a:t>
            </a:r>
          </a:p>
          <a:p>
            <a:r>
              <a:rPr lang="en-US" dirty="0"/>
              <a:t>195</a:t>
            </a:r>
          </a:p>
          <a:p>
            <a:r>
              <a:rPr lang="en-US" dirty="0"/>
              <a:t>205</a:t>
            </a:r>
          </a:p>
          <a:p>
            <a:r>
              <a:rPr lang="en-US" dirty="0"/>
              <a:t>216</a:t>
            </a:r>
          </a:p>
          <a:p>
            <a:r>
              <a:rPr lang="en-US" dirty="0"/>
              <a:t>228</a:t>
            </a:r>
          </a:p>
        </p:txBody>
      </p:sp>
    </p:spTree>
    <p:extLst>
      <p:ext uri="{BB962C8B-B14F-4D97-AF65-F5344CB8AC3E}">
        <p14:creationId xmlns:p14="http://schemas.microsoft.com/office/powerpoint/2010/main" val="569437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topic of Part 2?</a:t>
            </a:r>
          </a:p>
          <a:p>
            <a:pPr marL="0" indent="0">
              <a:buNone/>
            </a:pPr>
            <a:r>
              <a:rPr lang="en-US" dirty="0"/>
              <a:t>	 The topic of Part 2 is ________________.</a:t>
            </a:r>
          </a:p>
          <a:p>
            <a:pPr marL="0" indent="0">
              <a:buNone/>
            </a:pPr>
            <a:r>
              <a:rPr lang="en-US" b="1" dirty="0"/>
              <a:t>What may people see when they visit the Baseball Hall of Fame?</a:t>
            </a:r>
          </a:p>
          <a:p>
            <a:pPr marL="0" indent="0">
              <a:buNone/>
            </a:pPr>
            <a:r>
              <a:rPr lang="en-US" dirty="0"/>
              <a:t>	 When people visit the Baseball Hall of Fame, they may see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What is one exhibit at the Baseball Hall of Fame about?</a:t>
            </a:r>
          </a:p>
          <a:p>
            <a:pPr marL="0" indent="0">
              <a:buNone/>
            </a:pPr>
            <a:r>
              <a:rPr lang="en-US" dirty="0"/>
              <a:t>	 One exhibit is about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7893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 Over time, baseball has been played by people from </a:t>
            </a:r>
            <a:br>
              <a:rPr lang="en-US" sz="1600" dirty="0"/>
            </a:br>
            <a:r>
              <a:rPr lang="en-US" sz="1600" dirty="0"/>
              <a:t>different backgrounds. Special exhibits at the Hall of Fame tell about </a:t>
            </a:r>
            <a:br>
              <a:rPr lang="en-US" sz="1600" dirty="0"/>
            </a:br>
            <a:r>
              <a:rPr lang="en-US" sz="1600" dirty="0"/>
              <a:t>that history.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38199"/>
            <a:ext cx="6528547" cy="372691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the past, baseball teams with Black players only played </a:t>
            </a:r>
            <a:br>
              <a:rPr lang="en-US" sz="1800" dirty="0"/>
            </a:br>
            <a:r>
              <a:rPr lang="en-US" sz="1800" dirty="0"/>
              <a:t>games with other Black teams. Teams with White players </a:t>
            </a:r>
            <a:br>
              <a:rPr lang="en-US" sz="1800" dirty="0"/>
            </a:br>
            <a:r>
              <a:rPr lang="en-US" sz="1800" dirty="0"/>
              <a:t>only played games with other White teams. In 1947, baseball </a:t>
            </a:r>
            <a:br>
              <a:rPr lang="en-US" sz="1800" dirty="0"/>
            </a:br>
            <a:r>
              <a:rPr lang="en-US" sz="1800" dirty="0"/>
              <a:t>teams were integrated. Black and White players played on </a:t>
            </a:r>
            <a:br>
              <a:rPr lang="en-US" sz="1800" dirty="0"/>
            </a:br>
            <a:r>
              <a:rPr lang="en-US" sz="1800" dirty="0"/>
              <a:t>the same teams. Exhibits at the Hall show Black players and </a:t>
            </a:r>
            <a:br>
              <a:rPr lang="en-US" sz="1800" dirty="0"/>
            </a:br>
            <a:r>
              <a:rPr lang="en-US" sz="1800" dirty="0"/>
              <a:t>White players from teams that were not integrated as well as </a:t>
            </a:r>
            <a:br>
              <a:rPr lang="en-US" sz="1800" dirty="0"/>
            </a:br>
            <a:r>
              <a:rPr lang="en-US" sz="1800" dirty="0"/>
              <a:t>players on integrated teams.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Other exhibits tell about players with different </a:t>
            </a:r>
            <a:br>
              <a:rPr lang="en-US" sz="1800" dirty="0"/>
            </a:br>
            <a:r>
              <a:rPr lang="en-US" sz="1800" dirty="0"/>
              <a:t>backgrounds. Some of baseball’s best players come from </a:t>
            </a:r>
            <a:br>
              <a:rPr lang="en-US" sz="1800" dirty="0"/>
            </a:br>
            <a:r>
              <a:rPr lang="en-US" sz="1800" b="1" dirty="0"/>
              <a:t>Latin America.</a:t>
            </a:r>
            <a:r>
              <a:rPr lang="en-US" sz="1800" dirty="0"/>
              <a:t> A baseball project at the Hall tells the story </a:t>
            </a:r>
            <a:br>
              <a:rPr lang="en-US" sz="1800" dirty="0"/>
            </a:br>
            <a:r>
              <a:rPr lang="en-US" sz="1800" dirty="0"/>
              <a:t>of those players and how they have shaped the sport.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31614"/>
            <a:ext cx="598579" cy="3874218"/>
          </a:xfrm>
        </p:spPr>
        <p:txBody>
          <a:bodyPr>
            <a:noAutofit/>
          </a:bodyPr>
          <a:lstStyle/>
          <a:p>
            <a:r>
              <a:rPr lang="en-US" dirty="0"/>
              <a:t>239</a:t>
            </a:r>
          </a:p>
          <a:p>
            <a:r>
              <a:rPr lang="en-US" dirty="0"/>
              <a:t>249</a:t>
            </a:r>
          </a:p>
          <a:p>
            <a:r>
              <a:rPr lang="en-US" dirty="0"/>
              <a:t>258</a:t>
            </a:r>
          </a:p>
          <a:p>
            <a:r>
              <a:rPr lang="en-US" dirty="0"/>
              <a:t>268</a:t>
            </a:r>
          </a:p>
          <a:p>
            <a:r>
              <a:rPr lang="en-US" dirty="0"/>
              <a:t>277</a:t>
            </a:r>
          </a:p>
          <a:p>
            <a:r>
              <a:rPr lang="en-US" dirty="0"/>
              <a:t>288</a:t>
            </a:r>
          </a:p>
          <a:p>
            <a:r>
              <a:rPr lang="en-US" dirty="0"/>
              <a:t>299</a:t>
            </a:r>
          </a:p>
          <a:p>
            <a:r>
              <a:rPr lang="en-US" dirty="0"/>
              <a:t>303</a:t>
            </a:r>
          </a:p>
          <a:p>
            <a:r>
              <a:rPr lang="en-US" dirty="0"/>
              <a:t>310</a:t>
            </a:r>
          </a:p>
          <a:p>
            <a:r>
              <a:rPr lang="en-US" dirty="0"/>
              <a:t>318</a:t>
            </a:r>
          </a:p>
          <a:p>
            <a:r>
              <a:rPr lang="en-US" dirty="0"/>
              <a:t>329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3)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3944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25698"/>
            <a:ext cx="6528547" cy="2615364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Women played on their own baseball teams in the past as </a:t>
            </a:r>
            <a:br>
              <a:rPr lang="en-US" sz="1800" dirty="0"/>
            </a:br>
            <a:r>
              <a:rPr lang="en-US" sz="1800" dirty="0"/>
              <a:t>well. Their history is told in an exhibit at the Hall.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 visit to the Baseball Hall of Fame can be fun! There are </a:t>
            </a:r>
            <a:br>
              <a:rPr lang="en-US" sz="1800" dirty="0"/>
            </a:br>
            <a:r>
              <a:rPr lang="en-US" sz="1800" dirty="0"/>
              <a:t>many things to see and do. There is also a ballpark for real </a:t>
            </a:r>
            <a:br>
              <a:rPr lang="en-US" sz="1800" dirty="0"/>
            </a:br>
            <a:r>
              <a:rPr lang="en-US" sz="1800" dirty="0"/>
              <a:t>games. Baseball fans can have the trip of a lifetime.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416413"/>
            <a:ext cx="598579" cy="2489764"/>
          </a:xfrm>
        </p:spPr>
        <p:txBody>
          <a:bodyPr>
            <a:noAutofit/>
          </a:bodyPr>
          <a:lstStyle/>
          <a:p>
            <a:r>
              <a:rPr lang="en-US" dirty="0"/>
              <a:t>339</a:t>
            </a:r>
          </a:p>
          <a:p>
            <a:r>
              <a:rPr lang="en-US" dirty="0"/>
              <a:t>350</a:t>
            </a:r>
          </a:p>
          <a:p>
            <a:r>
              <a:rPr lang="en-US" dirty="0"/>
              <a:t>361</a:t>
            </a:r>
          </a:p>
          <a:p>
            <a:r>
              <a:rPr lang="en-US" dirty="0"/>
              <a:t>374</a:t>
            </a:r>
          </a:p>
          <a:p>
            <a:r>
              <a:rPr lang="en-US" dirty="0"/>
              <a:t>387</a:t>
            </a:r>
          </a:p>
          <a:p>
            <a:r>
              <a:rPr lang="en-US" dirty="0"/>
              <a:t>397</a:t>
            </a:r>
          </a:p>
        </p:txBody>
      </p:sp>
    </p:spTree>
    <p:extLst>
      <p:ext uri="{BB962C8B-B14F-4D97-AF65-F5344CB8AC3E}">
        <p14:creationId xmlns:p14="http://schemas.microsoft.com/office/powerpoint/2010/main" val="3960844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topic of Part 3?</a:t>
            </a:r>
          </a:p>
          <a:p>
            <a:pPr marL="0" indent="0">
              <a:buNone/>
            </a:pPr>
            <a:r>
              <a:rPr lang="en-US" dirty="0"/>
              <a:t>	 The topic of Part 3 is ________________.</a:t>
            </a:r>
          </a:p>
          <a:p>
            <a:pPr marL="0" indent="0">
              <a:buNone/>
            </a:pPr>
            <a:r>
              <a:rPr lang="en-US" b="1" dirty="0"/>
              <a:t>What teams did Black teams play before 1947?</a:t>
            </a:r>
          </a:p>
          <a:p>
            <a:pPr marL="0" indent="0">
              <a:buNone/>
            </a:pPr>
            <a:r>
              <a:rPr lang="en-US" dirty="0"/>
              <a:t>	 Before 1947, Black teams only played ________________.</a:t>
            </a:r>
          </a:p>
          <a:p>
            <a:pPr marL="0" indent="0">
              <a:buNone/>
            </a:pPr>
            <a:r>
              <a:rPr lang="en-US" b="1" dirty="0"/>
              <a:t>What teams did White teams play before 1947?</a:t>
            </a:r>
          </a:p>
          <a:p>
            <a:pPr marL="0" indent="0">
              <a:buNone/>
            </a:pPr>
            <a:r>
              <a:rPr lang="en-US" dirty="0"/>
              <a:t>	 Before 1947, White teams only played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to pro baseball teams in 1947?</a:t>
            </a:r>
          </a:p>
          <a:p>
            <a:pPr marL="0" indent="0">
              <a:buNone/>
            </a:pPr>
            <a:r>
              <a:rPr lang="en-US" dirty="0"/>
              <a:t>	 In 1947, ________________.</a:t>
            </a:r>
          </a:p>
          <a:p>
            <a:pPr marL="0" indent="0">
              <a:buNone/>
            </a:pPr>
            <a:r>
              <a:rPr lang="en-US" b="1" dirty="0"/>
              <a:t>What story is told in one baseball project at the Hall?</a:t>
            </a:r>
          </a:p>
          <a:p>
            <a:pPr marL="0" indent="0">
              <a:buNone/>
            </a:pPr>
            <a:r>
              <a:rPr lang="en-US" dirty="0"/>
              <a:t>	 One baseball project tells the story of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804592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18</a:t>
            </a:fld>
            <a:endParaRPr lang="en-US"/>
          </a:p>
        </p:txBody>
      </p:sp>
      <p:pic>
        <p:nvPicPr>
          <p:cNvPr id="12" name="Picture 2" descr="An old photo of a player about to catch a ball and another running to base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02" y="2824130"/>
            <a:ext cx="2628900" cy="257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 piece of metal that reads Ernest Banks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642" y="2828892"/>
            <a:ext cx="257175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Bronze baseball gloves in a museum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608" y="2852705"/>
            <a:ext cx="2600325" cy="253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baseball fans visit the Baseball Hall of Fame?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reasons fans visit the Baseball Hall of Fame is to ___________________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something on each player’s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plaque?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Something on each player’s plaque is 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hi</a:t>
            </a:r>
            <a:r>
              <a:rPr lang="en-US" u="sng" dirty="0"/>
              <a:t>tch</a:t>
            </a:r>
            <a:r>
              <a:rPr lang="en-US" dirty="0"/>
              <a:t>		bri</a:t>
            </a:r>
            <a:r>
              <a:rPr lang="en-US" u="sng" dirty="0"/>
              <a:t>dge</a:t>
            </a:r>
            <a:r>
              <a:rPr lang="en-US" dirty="0"/>
              <a:t>		swi</a:t>
            </a:r>
            <a:r>
              <a:rPr lang="en-US" u="sng" dirty="0"/>
              <a:t>tch</a:t>
            </a:r>
          </a:p>
          <a:p>
            <a:pPr lvl="1" defTabSz="457200"/>
            <a:r>
              <a:rPr lang="en-US" dirty="0"/>
              <a:t>ma</a:t>
            </a:r>
            <a:r>
              <a:rPr lang="en-US" u="sng" dirty="0"/>
              <a:t>th</a:t>
            </a:r>
            <a:r>
              <a:rPr lang="en-US" dirty="0"/>
              <a:t>		nu</a:t>
            </a:r>
            <a:r>
              <a:rPr lang="en-US" u="sng" dirty="0"/>
              <a:t>dge</a:t>
            </a:r>
            <a:r>
              <a:rPr lang="en-US" dirty="0"/>
              <a:t>		Mi</a:t>
            </a:r>
            <a:r>
              <a:rPr lang="en-US" u="sng" dirty="0"/>
              <a:t>tch</a:t>
            </a:r>
          </a:p>
          <a:p>
            <a:pPr lvl="1" defTabSz="457200"/>
            <a:r>
              <a:rPr lang="en-US" dirty="0"/>
              <a:t>ditch		blotch		budge</a:t>
            </a:r>
          </a:p>
          <a:p>
            <a:pPr lvl="1" defTabSz="457200"/>
            <a:r>
              <a:rPr lang="en-US" dirty="0"/>
              <a:t>scratch		swish		latch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may people see when they visit the Baseball Hall of Fame?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may see 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exhibit at the Baseball Hall of Fame about?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exhibit is about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teams did Black teams play in the past?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past, Black teams played other 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teams did White teams play in the past?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past, White teams played other 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to pro baseball teams in 1947?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1947, _______________________________________________________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3797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story is told in one baseball project at the Hall?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baseball project tells the story of 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8551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BC9229C-833A-BE74-CF1A-81C41AC4FF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79" y="810567"/>
            <a:ext cx="10661282" cy="88058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each list. Cross out the word that </a:t>
            </a:r>
            <a:br>
              <a:rPr lang="en-US" dirty="0"/>
            </a:br>
            <a:r>
              <a:rPr lang="en-US" dirty="0"/>
              <a:t>does not belong in each list.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kitchen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switch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lever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joystick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E8D68-AF3D-1F51-E178-8E5DC0526212}"/>
              </a:ext>
            </a:extLst>
          </p:cNvPr>
          <p:cNvSpPr txBox="1"/>
          <p:nvPr/>
        </p:nvSpPr>
        <p:spPr>
          <a:xfrm>
            <a:off x="7620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catcher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artist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batter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pitcher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3EBE6-AEDF-855C-6CD3-625393CC17A1}"/>
              </a:ext>
            </a:extLst>
          </p:cNvPr>
          <p:cNvSpPr txBox="1"/>
          <p:nvPr/>
        </p:nvSpPr>
        <p:spPr>
          <a:xfrm>
            <a:off x="7620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math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bridge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arch 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overpass</a:t>
            </a:r>
          </a:p>
          <a:p>
            <a:pPr marL="0"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718A5D-C77E-6FDB-FBDF-60926BB572F9}"/>
              </a:ext>
            </a:extLst>
          </p:cNvPr>
          <p:cNvSpPr txBox="1"/>
          <p:nvPr/>
        </p:nvSpPr>
        <p:spPr>
          <a:xfrm>
            <a:off x="38608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coastline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shipwreck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harbor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knapsack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C2B68C-9D15-6877-C321-7B9F136B9B75}"/>
              </a:ext>
            </a:extLst>
          </p:cNvPr>
          <p:cNvSpPr txBox="1"/>
          <p:nvPr/>
        </p:nvSpPr>
        <p:spPr>
          <a:xfrm>
            <a:off x="38608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pocketknife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jackknife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penknife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CA5DB0-0954-95BD-1B1D-5B0467A1CA6E}"/>
              </a:ext>
            </a:extLst>
          </p:cNvPr>
          <p:cNvSpPr txBox="1"/>
          <p:nvPr/>
        </p:nvSpPr>
        <p:spPr>
          <a:xfrm>
            <a:off x="38608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gash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ledge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scrape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scratch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10140A-4067-13D2-BDB7-F48FC27682E4}"/>
              </a:ext>
            </a:extLst>
          </p:cNvPr>
          <p:cNvSpPr txBox="1"/>
          <p:nvPr/>
        </p:nvSpPr>
        <p:spPr>
          <a:xfrm>
            <a:off x="69596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gopher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badger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raccoon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bamboo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57E528-AFCA-BF19-48AA-773C0EE66AC6}"/>
              </a:ext>
            </a:extLst>
          </p:cNvPr>
          <p:cNvSpPr txBox="1"/>
          <p:nvPr/>
        </p:nvSpPr>
        <p:spPr>
          <a:xfrm>
            <a:off x="69596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soccer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baseball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basketball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checkers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A69C2B-B111-9F4B-4BBF-BEDE43953826}"/>
              </a:ext>
            </a:extLst>
          </p:cNvPr>
          <p:cNvSpPr txBox="1"/>
          <p:nvPr/>
        </p:nvSpPr>
        <p:spPr>
          <a:xfrm>
            <a:off x="69596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hammer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dolphin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chainsaw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pitchfork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07EF043-723D-3667-154D-F37C180D9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93624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362143-FC34-1E2D-53F1-9537C299A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7532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8837342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243087"/>
            <a:ext cx="657286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If you plant a little oak tree and take care</a:t>
            </a:r>
          </a:p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of it, the tree will grow ________.</a:t>
            </a:r>
            <a:endParaRPr lang="en-US" sz="2400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2219261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brighter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taller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3198201"/>
            <a:ext cx="657286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If my car can go very fast, it might be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 car.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3185359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fastest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sharpest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2000" y="4197830"/>
            <a:ext cx="6572864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If people come to a new home to stay, they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 in the new home.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41A090-B492-FA8F-77B9-A38979D6D769}"/>
              </a:ext>
            </a:extLst>
          </p:cNvPr>
          <p:cNvSpPr txBox="1">
            <a:spLocks/>
          </p:cNvSpPr>
          <p:nvPr/>
        </p:nvSpPr>
        <p:spPr>
          <a:xfrm>
            <a:off x="7567375" y="4177574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handle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settle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1EE324-EA48-F094-4080-410FA7201DF6}"/>
              </a:ext>
            </a:extLst>
          </p:cNvPr>
          <p:cNvSpPr txBox="1"/>
          <p:nvPr/>
        </p:nvSpPr>
        <p:spPr>
          <a:xfrm>
            <a:off x="762000" y="5227984"/>
            <a:ext cx="6572864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If you bring food for a picnic, you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 food.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602DD07-6580-7472-3DE4-9CF218135100}"/>
              </a:ext>
            </a:extLst>
          </p:cNvPr>
          <p:cNvSpPr txBox="1">
            <a:spLocks/>
          </p:cNvSpPr>
          <p:nvPr/>
        </p:nvSpPr>
        <p:spPr>
          <a:xfrm>
            <a:off x="7567375" y="5203108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proclaim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provide</a:t>
            </a:r>
          </a:p>
        </p:txBody>
      </p:sp>
    </p:spTree>
    <p:extLst>
      <p:ext uri="{BB962C8B-B14F-4D97-AF65-F5344CB8AC3E}">
        <p14:creationId xmlns:p14="http://schemas.microsoft.com/office/powerpoint/2010/main" val="24706543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082879"/>
            <a:ext cx="657286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If a runner is very fast, she would run past other</a:t>
            </a:r>
          </a:p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059053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closely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quickly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2037993"/>
            <a:ext cx="657286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If you wanted to take a train ride, you would go to</a:t>
            </a:r>
          </a:p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train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2025151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station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selection</a:t>
            </a:r>
          </a:p>
        </p:txBody>
      </p:sp>
    </p:spTree>
    <p:extLst>
      <p:ext uri="{BB962C8B-B14F-4D97-AF65-F5344CB8AC3E}">
        <p14:creationId xmlns:p14="http://schemas.microsoft.com/office/powerpoint/2010/main" val="3570986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budge</a:t>
            </a:r>
          </a:p>
          <a:p>
            <a:r>
              <a:rPr lang="en-US" dirty="0"/>
              <a:t>nudge</a:t>
            </a:r>
          </a:p>
          <a:p>
            <a:r>
              <a:rPr lang="en-US" dirty="0"/>
              <a:t>sludge</a:t>
            </a:r>
          </a:p>
          <a:p>
            <a:r>
              <a:rPr lang="en-US" dirty="0"/>
              <a:t>grudge</a:t>
            </a:r>
          </a:p>
          <a:p>
            <a:r>
              <a:rPr lang="en-US" dirty="0"/>
              <a:t>trudge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patch</a:t>
            </a:r>
          </a:p>
          <a:p>
            <a:r>
              <a:rPr lang="en-US" dirty="0"/>
              <a:t>match</a:t>
            </a:r>
          </a:p>
          <a:p>
            <a:r>
              <a:rPr lang="en-US" dirty="0"/>
              <a:t>catch</a:t>
            </a:r>
          </a:p>
          <a:p>
            <a:r>
              <a:rPr lang="en-US" dirty="0"/>
              <a:t>snatch</a:t>
            </a:r>
          </a:p>
          <a:p>
            <a:r>
              <a:rPr lang="en-US" dirty="0"/>
              <a:t>scratch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hitch</a:t>
            </a:r>
          </a:p>
          <a:p>
            <a:r>
              <a:rPr lang="en-US" dirty="0"/>
              <a:t>Mitch</a:t>
            </a:r>
          </a:p>
          <a:p>
            <a:r>
              <a:rPr lang="en-US" dirty="0"/>
              <a:t>ditch</a:t>
            </a:r>
          </a:p>
          <a:p>
            <a:r>
              <a:rPr lang="en-US" dirty="0"/>
              <a:t>stitch</a:t>
            </a:r>
          </a:p>
          <a:p>
            <a:r>
              <a:rPr lang="en-US" dirty="0"/>
              <a:t>switch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sketchpad		drawbridge		stretcher		ketchup		begrudge</a:t>
            </a:r>
          </a:p>
          <a:p>
            <a:pPr lvl="1" defTabSz="270000">
              <a:spcBef>
                <a:spcPts val="2000"/>
              </a:spcBef>
            </a:pPr>
            <a:r>
              <a:rPr lang="en-US" dirty="0"/>
              <a:t>switchover		matchstick			cartridge			exhibit			integrate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4357" y="1970807"/>
            <a:ext cx="83536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99714" y="1982724"/>
            <a:ext cx="43398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40687" y="1980639"/>
            <a:ext cx="54191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82604" y="1987488"/>
            <a:ext cx="82836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8820" y="1980639"/>
            <a:ext cx="8564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58429" y="1985900"/>
            <a:ext cx="2494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12379" y="1980639"/>
            <a:ext cx="68597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98357" y="1982725"/>
            <a:ext cx="3579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50622" y="1992491"/>
            <a:ext cx="34325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93874" y="2001282"/>
            <a:ext cx="88936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5925" y="2678606"/>
            <a:ext cx="7849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70895" y="2683400"/>
            <a:ext cx="15800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31280" y="2696024"/>
            <a:ext cx="3405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44241" y="2673746"/>
            <a:ext cx="8141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58379" y="2680481"/>
            <a:ext cx="60007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79720" y="2696871"/>
            <a:ext cx="37684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56567" y="2704858"/>
            <a:ext cx="72954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08940" y="2710408"/>
            <a:ext cx="21966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8605" y="2720682"/>
            <a:ext cx="36569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4299" y="2727314"/>
            <a:ext cx="1871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95360" y="2717040"/>
            <a:ext cx="21903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14392" y="2727314"/>
            <a:ext cx="25523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9622" y="2737452"/>
            <a:ext cx="63825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366631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vide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small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er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small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est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in-  com-  pre-  re-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ly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  -y  -le  -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pro</a:t>
            </a:r>
            <a:r>
              <a:rPr lang="en-US" dirty="0"/>
              <a:t>claim		</a:t>
            </a:r>
            <a:r>
              <a:rPr lang="en-US" u="sng" dirty="0"/>
              <a:t>dis</a:t>
            </a:r>
            <a:r>
              <a:rPr lang="en-US" dirty="0"/>
              <a:t>cuss		</a:t>
            </a:r>
            <a:r>
              <a:rPr lang="en-US" u="sng" dirty="0"/>
              <a:t>re</a:t>
            </a:r>
            <a:r>
              <a:rPr lang="en-US" dirty="0"/>
              <a:t>quire		</a:t>
            </a:r>
            <a:r>
              <a:rPr lang="en-US" u="sng" dirty="0"/>
              <a:t>in</a:t>
            </a:r>
            <a:r>
              <a:rPr lang="en-US" dirty="0"/>
              <a:t>clude		</a:t>
            </a:r>
            <a:r>
              <a:rPr lang="en-US" u="sng" dirty="0"/>
              <a:t>com</a:t>
            </a:r>
            <a:r>
              <a:rPr lang="en-US" dirty="0"/>
              <a:t>bat		</a:t>
            </a:r>
            <a:r>
              <a:rPr lang="en-US" u="sng" dirty="0"/>
              <a:t>pro</a:t>
            </a:r>
            <a:r>
              <a:rPr lang="en-US" dirty="0"/>
              <a:t>found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sharp</a:t>
            </a:r>
            <a:r>
              <a:rPr lang="en-US" u="sng" dirty="0"/>
              <a:t>est</a:t>
            </a:r>
            <a:r>
              <a:rPr lang="en-US" dirty="0"/>
              <a:t>		sett</a:t>
            </a:r>
            <a:r>
              <a:rPr lang="en-US" u="sng" dirty="0"/>
              <a:t>le</a:t>
            </a:r>
            <a:r>
              <a:rPr lang="en-US" dirty="0"/>
              <a:t>		mean</a:t>
            </a:r>
            <a:r>
              <a:rPr lang="en-US" u="sng" dirty="0"/>
              <a:t>ness</a:t>
            </a:r>
            <a:r>
              <a:rPr lang="en-US" dirty="0"/>
              <a:t>		saf</a:t>
            </a:r>
            <a:r>
              <a:rPr lang="en-US" u="sng" dirty="0"/>
              <a:t>er</a:t>
            </a:r>
            <a:r>
              <a:rPr lang="en-US" dirty="0"/>
              <a:t>		close</a:t>
            </a:r>
            <a:r>
              <a:rPr lang="en-US" u="sng" dirty="0"/>
              <a:t>ly</a:t>
            </a:r>
            <a:r>
              <a:rPr lang="en-US" dirty="0"/>
              <a:t>		sta</a:t>
            </a:r>
            <a:r>
              <a:rPr lang="en-US" u="sng" dirty="0"/>
              <a:t>tion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con</a:t>
            </a:r>
            <a:r>
              <a:rPr lang="en-US" dirty="0"/>
              <a:t>tain</a:t>
            </a:r>
            <a:r>
              <a:rPr lang="en-US" u="sng" dirty="0"/>
              <a:t>er</a:t>
            </a:r>
            <a:r>
              <a:rPr lang="en-US" dirty="0"/>
              <a:t>		</a:t>
            </a:r>
            <a:r>
              <a:rPr lang="en-US" u="sng" dirty="0"/>
              <a:t>for</a:t>
            </a:r>
            <a:r>
              <a:rPr lang="en-US" dirty="0"/>
              <a:t>ma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re</a:t>
            </a:r>
            <a:r>
              <a:rPr lang="en-US" dirty="0"/>
              <a:t>jec</a:t>
            </a:r>
            <a:r>
              <a:rPr lang="en-US" u="sng" dirty="0"/>
              <a:t>tion</a:t>
            </a:r>
            <a:r>
              <a:rPr lang="en-US" dirty="0"/>
              <a:t>		play</a:t>
            </a:r>
            <a:r>
              <a:rPr lang="en-US" u="sng" dirty="0"/>
              <a:t>ful</a:t>
            </a:r>
            <a:r>
              <a:rPr lang="en-US" dirty="0"/>
              <a:t> </a:t>
            </a:r>
            <a:r>
              <a:rPr lang="en-US" u="sng" dirty="0"/>
              <a:t>ness</a:t>
            </a:r>
            <a:r>
              <a:rPr lang="en-US" dirty="0"/>
              <a:t>		</a:t>
            </a:r>
            <a:r>
              <a:rPr lang="en-US" u="sng" dirty="0"/>
              <a:t>pro</a:t>
            </a:r>
            <a:r>
              <a:rPr lang="en-US" dirty="0"/>
              <a:t>gres</a:t>
            </a:r>
            <a:r>
              <a:rPr lang="en-US" u="sng" dirty="0"/>
              <a:t>sion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by</a:t>
            </a:r>
            <a:r>
              <a:rPr lang="en-US" b="1" dirty="0"/>
              <a:t>		try		cry		my		dry		</a:t>
            </a:r>
            <a:r>
              <a:rPr lang="en-US" b="1" u="sng" dirty="0"/>
              <a:t>now</a:t>
            </a:r>
            <a:r>
              <a:rPr lang="en-US" b="1" dirty="0"/>
              <a:t>		how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a</a:t>
            </a:r>
            <a:r>
              <a:rPr lang="en-US" b="1" dirty="0"/>
              <a:t>ny		m</a:t>
            </a:r>
            <a:r>
              <a:rPr lang="en-US" b="1" u="sng" dirty="0"/>
              <a:t>o</a:t>
            </a:r>
            <a:r>
              <a:rPr lang="en-US" b="1" dirty="0"/>
              <a:t>st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their		through		does		among		four		learn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Are there any sketchpads left on the counter?</a:t>
            </a:r>
          </a:p>
          <a:p>
            <a:pPr lvl="1" defTabSz="457200"/>
            <a:r>
              <a:rPr lang="en-US" dirty="0"/>
              <a:t>Will you please switch seats so I can be by the window?</a:t>
            </a:r>
          </a:p>
          <a:p>
            <a:pPr lvl="1" defTabSz="457200"/>
            <a:r>
              <a:rPr lang="en-US" dirty="0"/>
              <a:t>I will try to fix the busted latch that will not budge.</a:t>
            </a:r>
          </a:p>
          <a:p>
            <a:pPr lvl="1" defTabSz="457200"/>
            <a:r>
              <a:rPr lang="en-US" dirty="0"/>
              <a:t>If Martin does start talking at the show, I will give him a nudge.</a:t>
            </a:r>
          </a:p>
          <a:p>
            <a:pPr lvl="1" defTabSz="457200"/>
            <a:r>
              <a:rPr lang="en-US" dirty="0"/>
              <a:t>The farmers got their pitchforks so they could get the hay </a:t>
            </a:r>
            <a:br>
              <a:rPr lang="en-US" dirty="0"/>
            </a:br>
            <a:r>
              <a:rPr lang="en-US" dirty="0"/>
              <a:t>unloaded faster.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245.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4488"/>
            <a:ext cx="6528546" cy="79871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Visiting the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Baseball Hall of Fame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81908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169518"/>
            <a:ext cx="6763651" cy="84204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There are museums of all types—art, science, </a:t>
            </a:r>
            <a:br>
              <a:rPr lang="en-US" sz="1600" dirty="0"/>
            </a:br>
            <a:r>
              <a:rPr lang="en-US" sz="1600" dirty="0"/>
              <a:t>history, space. For sports fans, one museum not to miss is the Baseball </a:t>
            </a:r>
            <a:br>
              <a:rPr lang="en-US" sz="1600" dirty="0"/>
            </a:br>
            <a:r>
              <a:rPr lang="en-US" sz="1600" dirty="0"/>
              <a:t>Hall of Fame in Cooperstown, New York.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070574"/>
            <a:ext cx="6528547" cy="221223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Did you ever think about visiting the Baseball Hall of </a:t>
            </a:r>
            <a:br>
              <a:rPr lang="en-US" sz="1800" dirty="0"/>
            </a:br>
            <a:r>
              <a:rPr lang="en-US" sz="1800" dirty="0"/>
              <a:t>Fame in New York State? Many baseball fans visit there every </a:t>
            </a:r>
            <a:br>
              <a:rPr lang="en-US" sz="1800" dirty="0"/>
            </a:br>
            <a:r>
              <a:rPr lang="en-US" sz="1800" dirty="0"/>
              <a:t>day. They can enjoy the exhibits and programs that teach </a:t>
            </a:r>
            <a:br>
              <a:rPr lang="en-US" sz="1800" dirty="0"/>
            </a:br>
            <a:r>
              <a:rPr lang="en-US" sz="1800" dirty="0"/>
              <a:t>about baseball’s best pro players and baseball’s history.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If you visit the Baseball Hall of Fame, you will want </a:t>
            </a:r>
            <a:br>
              <a:rPr lang="en-US" sz="1800" dirty="0"/>
            </a:br>
            <a:r>
              <a:rPr lang="en-US" sz="1800" dirty="0"/>
              <a:t>to look at the bronze </a:t>
            </a:r>
            <a:r>
              <a:rPr lang="en-US" sz="1800" b="1" dirty="0"/>
              <a:t>plaques</a:t>
            </a:r>
            <a:r>
              <a:rPr lang="en-US" sz="1800" dirty="0"/>
              <a:t> that </a:t>
            </a:r>
            <a:r>
              <a:rPr lang="en-US" sz="1800" b="1" dirty="0"/>
              <a:t>honor</a:t>
            </a:r>
            <a:r>
              <a:rPr lang="en-US" sz="1800" dirty="0"/>
              <a:t> the best pro 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110449"/>
            <a:ext cx="598579" cy="2231357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21</a:t>
            </a:r>
          </a:p>
          <a:p>
            <a:r>
              <a:rPr lang="en-US" dirty="0"/>
              <a:t>31</a:t>
            </a:r>
          </a:p>
          <a:p>
            <a:r>
              <a:rPr lang="en-US" dirty="0"/>
              <a:t>39</a:t>
            </a:r>
          </a:p>
          <a:p>
            <a:r>
              <a:rPr lang="en-US" dirty="0"/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2615364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baseball players who have been elected to the Hall of Fame. </a:t>
            </a:r>
            <a:br>
              <a:rPr lang="en-US" sz="1800" dirty="0"/>
            </a:br>
            <a:r>
              <a:rPr lang="en-US" sz="1800" dirty="0"/>
              <a:t>Each plaque has information about the player including: </a:t>
            </a:r>
            <a:br>
              <a:rPr lang="en-US" sz="1800" dirty="0"/>
            </a:br>
            <a:r>
              <a:rPr lang="en-US" sz="1800" dirty="0"/>
              <a:t>name, a bronze </a:t>
            </a:r>
            <a:r>
              <a:rPr lang="en-US" sz="1800" b="1" dirty="0"/>
              <a:t>image</a:t>
            </a:r>
            <a:r>
              <a:rPr lang="en-US" sz="1800" dirty="0"/>
              <a:t> of the player, and information about </a:t>
            </a:r>
            <a:br>
              <a:rPr lang="en-US" sz="1800" dirty="0"/>
            </a:br>
            <a:r>
              <a:rPr lang="en-US" sz="1800" dirty="0"/>
              <a:t>what they did as a player. There are pitchers, catchers, and </a:t>
            </a:r>
            <a:br>
              <a:rPr lang="en-US" sz="1800" dirty="0"/>
            </a:br>
            <a:r>
              <a:rPr lang="en-US" sz="1800" dirty="0"/>
              <a:t>mighty hitters!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2489764"/>
          </a:xfrm>
        </p:spPr>
        <p:txBody>
          <a:bodyPr>
            <a:noAutofit/>
          </a:bodyPr>
          <a:lstStyle/>
          <a:p>
            <a:r>
              <a:rPr lang="en-US" dirty="0"/>
              <a:t>61</a:t>
            </a:r>
          </a:p>
          <a:p>
            <a:r>
              <a:rPr lang="en-US" dirty="0"/>
              <a:t>72</a:t>
            </a:r>
          </a:p>
          <a:p>
            <a:r>
              <a:rPr lang="en-US" dirty="0"/>
              <a:t>80</a:t>
            </a:r>
          </a:p>
          <a:p>
            <a:r>
              <a:rPr lang="en-US" dirty="0"/>
              <a:t>90</a:t>
            </a:r>
          </a:p>
          <a:p>
            <a:r>
              <a:rPr lang="en-US" dirty="0"/>
              <a:t>101</a:t>
            </a:r>
          </a:p>
        </p:txBody>
      </p:sp>
    </p:spTree>
    <p:extLst>
      <p:ext uri="{BB962C8B-B14F-4D97-AF65-F5344CB8AC3E}">
        <p14:creationId xmlns:p14="http://schemas.microsoft.com/office/powerpoint/2010/main" val="3900325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031d766f-b14e-4c0e-af7a-21ee3738300f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D8EBD4C-0AD2-4C62-A0D1-0DBF6205C6A4}"/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68935</TotalTime>
  <Words>1955</Words>
  <Application>Microsoft Macintosh PowerPoint</Application>
  <PresentationFormat>Widescreen</PresentationFormat>
  <Paragraphs>300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Decodable Informative Text (Part 2) — cont’d</vt:lpstr>
      <vt:lpstr>Comprehension Questions Part 2 </vt:lpstr>
      <vt:lpstr>Decodable Informative Text (Part 3) </vt:lpstr>
      <vt:lpstr>Decodable Informative Text (Part 3) — cont’d</vt:lpstr>
      <vt:lpstr>Comprehension Questions Part 3 </vt:lpstr>
      <vt:lpstr>Comprehension Questions Part 3 — cont’d </vt:lpstr>
      <vt:lpstr>Picture Match</vt:lpstr>
      <vt:lpstr>Independent Practice (K) Part 1</vt:lpstr>
      <vt:lpstr>Independent Practice (K) Part 2</vt:lpstr>
      <vt:lpstr>Independent Practice (K) Part 3</vt:lpstr>
      <vt:lpstr>Independent Practice (K) Part 3 — cont’d</vt:lpstr>
      <vt:lpstr>Independent Practice (L)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5977</cp:revision>
  <dcterms:created xsi:type="dcterms:W3CDTF">2023-03-21T18:49:30Z</dcterms:created>
  <dcterms:modified xsi:type="dcterms:W3CDTF">2024-02-22T12:31:38Z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