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5" r:id="rId5"/>
    <p:sldId id="282" r:id="rId6"/>
    <p:sldId id="270" r:id="rId7"/>
    <p:sldId id="283" r:id="rId8"/>
    <p:sldId id="266" r:id="rId9"/>
    <p:sldId id="284" r:id="rId10"/>
    <p:sldId id="295" r:id="rId11"/>
    <p:sldId id="262" r:id="rId12"/>
    <p:sldId id="294" r:id="rId13"/>
    <p:sldId id="296" r:id="rId14"/>
    <p:sldId id="297" r:id="rId15"/>
    <p:sldId id="29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6360"/>
  </p:normalViewPr>
  <p:slideViewPr>
    <p:cSldViewPr snapToGrid="0">
      <p:cViewPr>
        <p:scale>
          <a:sx n="201" d="100"/>
          <a:sy n="201" d="100"/>
        </p:scale>
        <p:origin x="2128" y="-208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1/24/24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1/24/24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8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538374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188230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 Lesson 2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 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A–B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or word parts as your teacher </a:t>
            </a:r>
            <a:br>
              <a:rPr lang="en-US" dirty="0"/>
            </a:br>
            <a:r>
              <a:rPr lang="en-US" dirty="0"/>
              <a:t>says 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letter. Listen to your teacher </a:t>
            </a:r>
            <a:br>
              <a:rPr lang="en-US" dirty="0"/>
            </a:br>
            <a:r>
              <a:rPr lang="en-US" dirty="0"/>
              <a:t>say the sound. Then say the sound.</a:t>
            </a:r>
          </a:p>
          <a:p>
            <a:pPr lvl="1" defTabSz="457200"/>
            <a:r>
              <a:rPr lang="pt-BR" dirty="0"/>
              <a:t>a		i		m		i		x</a:t>
            </a:r>
          </a:p>
          <a:p>
            <a:pPr lvl="1" defTabSz="457200"/>
            <a:r>
              <a:rPr lang="pt-BR" dirty="0"/>
              <a:t>n		i		s		a		w</a:t>
            </a:r>
          </a:p>
          <a:p>
            <a:pPr lvl="1" defTabSz="457200"/>
            <a:r>
              <a:rPr lang="pt-BR" dirty="0"/>
              <a:t>v		d		i		f		a</a:t>
            </a:r>
          </a:p>
          <a:p>
            <a:pPr lvl="1" defTabSz="457200"/>
            <a:r>
              <a:rPr lang="pt-BR" dirty="0"/>
              <a:t>p		a		r		t		i</a:t>
            </a:r>
          </a:p>
          <a:p>
            <a:pPr lvl="1" defTabSz="457200"/>
            <a:r>
              <a:rPr lang="pt-BR" dirty="0"/>
              <a:t>h		l		a		c		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</a:t>
            </a:r>
            <a:br>
              <a:rPr lang="en-US" dirty="0"/>
            </a:br>
            <a:r>
              <a:rPr lang="en-US" dirty="0"/>
              <a:t>with each picture.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2" y="2015620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man has a map.</a:t>
            </a:r>
            <a:endParaRPr lang="en-US" dirty="0"/>
          </a:p>
        </p:txBody>
      </p:sp>
      <p:pic>
        <p:nvPicPr>
          <p:cNvPr id="15" name="Picture 2" descr="A man is holding a large paper with a blue line and brown area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71" y="1630136"/>
            <a:ext cx="1181100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The man has an ad.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Sam can win a map.</a:t>
            </a:r>
            <a:endParaRPr lang="en-US" dirty="0"/>
          </a:p>
        </p:txBody>
      </p:sp>
      <p:pic>
        <p:nvPicPr>
          <p:cNvPr id="17" name="Picture 3" descr="A boy stands next to a vehicl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113" y="3086567"/>
            <a:ext cx="1790700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Sam can win a van.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67182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A cat ran to a rat.</a:t>
            </a:r>
            <a:endParaRPr lang="en-US" dirty="0"/>
          </a:p>
        </p:txBody>
      </p:sp>
      <p:pic>
        <p:nvPicPr>
          <p:cNvPr id="19" name="Picture 4" descr="An animal with fur chases a small animal with a long tail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857" y="4918909"/>
            <a:ext cx="18478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A rat ran to school.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053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(J)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Nan has six satin fins.</a:t>
            </a:r>
            <a:endParaRPr lang="en-US" dirty="0"/>
          </a:p>
        </p:txBody>
      </p:sp>
      <p:pic>
        <p:nvPicPr>
          <p:cNvPr id="18" name="Picture 2" descr="A woman holds a half-circle flat object in one hand, and five straight objects in the othe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3690" y="837408"/>
            <a:ext cx="1666875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Nan has six satin fans.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5874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can has a lid.</a:t>
            </a:r>
            <a:endParaRPr lang="en-US" dirty="0"/>
          </a:p>
        </p:txBody>
      </p:sp>
      <p:pic>
        <p:nvPicPr>
          <p:cNvPr id="21" name="Picture 3" descr="An object with an open cap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2188" y="2231839"/>
            <a:ext cx="771525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can has a fin.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6" y="446636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Nan can nap.</a:t>
            </a:r>
            <a:endParaRPr lang="en-US" dirty="0"/>
          </a:p>
        </p:txBody>
      </p:sp>
      <p:pic>
        <p:nvPicPr>
          <p:cNvPr id="24" name="Picture 4" descr="A woman holds a cup with a straw coming out to her mouth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4075" y="3978290"/>
            <a:ext cx="1047750" cy="122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Nan can sip.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766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287875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Sam is in the van.</a:t>
            </a:r>
            <a:endParaRPr lang="en-US" dirty="0"/>
          </a:p>
        </p:txBody>
      </p:sp>
      <p:pic>
        <p:nvPicPr>
          <p:cNvPr id="11" name="Picture 2" descr="A boy swims with goggles on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581" y="1059682"/>
            <a:ext cx="185737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276216"/>
            <a:ext cx="354370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Sam is in the water.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5" y="2729252"/>
            <a:ext cx="285635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people can wax the van.</a:t>
            </a:r>
            <a:endParaRPr lang="en-US" dirty="0"/>
          </a:p>
        </p:txBody>
      </p:sp>
      <p:pic>
        <p:nvPicPr>
          <p:cNvPr id="13" name="Picture 3" descr="Two people are outside of a vehicle wiping it with cloth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956" y="2460471"/>
            <a:ext cx="192405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people are in the van.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975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da-DK" dirty="0"/>
              <a:t>f</a:t>
            </a:r>
            <a:r>
              <a:rPr lang="da-DK" u="sng" dirty="0"/>
              <a:t>i</a:t>
            </a:r>
            <a:r>
              <a:rPr lang="da-DK" dirty="0"/>
              <a:t>x			</a:t>
            </a:r>
            <a:r>
              <a:rPr lang="da-DK" u="sng" dirty="0"/>
              <a:t>a</a:t>
            </a:r>
            <a:r>
              <a:rPr lang="da-DK" dirty="0"/>
              <a:t>d			w</a:t>
            </a:r>
            <a:r>
              <a:rPr lang="da-DK" u="sng" dirty="0"/>
              <a:t>a</a:t>
            </a:r>
            <a:r>
              <a:rPr lang="da-DK" dirty="0"/>
              <a:t>x</a:t>
            </a:r>
          </a:p>
          <a:p>
            <a:pPr lvl="1" defTabSz="457200"/>
            <a:r>
              <a:rPr lang="da-DK" dirty="0"/>
              <a:t>w</a:t>
            </a:r>
            <a:r>
              <a:rPr lang="da-DK" u="sng" dirty="0"/>
              <a:t>i</a:t>
            </a:r>
            <a:r>
              <a:rPr lang="da-DK" dirty="0"/>
              <a:t>n			v</a:t>
            </a:r>
            <a:r>
              <a:rPr lang="da-DK" u="sng" dirty="0"/>
              <a:t>a</a:t>
            </a:r>
            <a:r>
              <a:rPr lang="da-DK" dirty="0"/>
              <a:t>n			s</a:t>
            </a:r>
            <a:r>
              <a:rPr lang="da-DK" u="sng" dirty="0"/>
              <a:t>a</a:t>
            </a:r>
            <a:r>
              <a:rPr lang="da-DK" dirty="0"/>
              <a:t>p</a:t>
            </a:r>
          </a:p>
          <a:p>
            <a:pPr lvl="1" defTabSz="457200"/>
            <a:r>
              <a:rPr lang="da-DK" dirty="0"/>
              <a:t>s</a:t>
            </a:r>
            <a:r>
              <a:rPr lang="da-DK" u="sng" dirty="0"/>
              <a:t>i</a:t>
            </a:r>
            <a:r>
              <a:rPr lang="da-DK" dirty="0"/>
              <a:t>p			m</a:t>
            </a:r>
            <a:r>
              <a:rPr lang="da-DK" u="sng" dirty="0"/>
              <a:t>a</a:t>
            </a:r>
            <a:r>
              <a:rPr lang="da-DK" dirty="0"/>
              <a:t>d		l</a:t>
            </a:r>
            <a:r>
              <a:rPr lang="da-DK" u="sng" dirty="0"/>
              <a:t>i</a:t>
            </a:r>
            <a:r>
              <a:rPr lang="da-DK" dirty="0"/>
              <a:t>d</a:t>
            </a:r>
          </a:p>
          <a:p>
            <a:pPr lvl="1" defTabSz="457200"/>
            <a:r>
              <a:rPr lang="da-DK" dirty="0"/>
              <a:t>map		fin			fan</a:t>
            </a:r>
          </a:p>
          <a:p>
            <a:pPr lvl="1" defTabSz="457200"/>
            <a:r>
              <a:rPr lang="da-DK" dirty="0"/>
              <a:t>rat			six			mix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>
                <a:effectLst/>
              </a:rPr>
              <a:t>Read down. Read rapidly.</a:t>
            </a: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da-DK" b="1" dirty="0"/>
              <a:t>at</a:t>
            </a:r>
          </a:p>
          <a:p>
            <a:r>
              <a:rPr lang="da-DK" dirty="0"/>
              <a:t>sat</a:t>
            </a:r>
          </a:p>
          <a:p>
            <a:r>
              <a:rPr lang="da-DK" dirty="0"/>
              <a:t>fat</a:t>
            </a:r>
          </a:p>
          <a:p>
            <a:r>
              <a:rPr lang="da-DK" dirty="0"/>
              <a:t>rat</a:t>
            </a:r>
          </a:p>
          <a:p>
            <a:r>
              <a:rPr lang="da-DK" dirty="0"/>
              <a:t>cat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ad</a:t>
            </a:r>
          </a:p>
          <a:p>
            <a:r>
              <a:rPr lang="en-US" dirty="0"/>
              <a:t>sad</a:t>
            </a:r>
          </a:p>
          <a:p>
            <a:r>
              <a:rPr lang="en-US" dirty="0"/>
              <a:t>mad</a:t>
            </a:r>
          </a:p>
          <a:p>
            <a:r>
              <a:rPr lang="en-US" dirty="0"/>
              <a:t>had</a:t>
            </a:r>
          </a:p>
          <a:p>
            <a:r>
              <a:rPr lang="en-US" dirty="0"/>
              <a:t>bad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it</a:t>
            </a:r>
          </a:p>
          <a:p>
            <a:r>
              <a:rPr lang="en-US" dirty="0"/>
              <a:t>sit</a:t>
            </a:r>
          </a:p>
          <a:p>
            <a:r>
              <a:rPr lang="en-US" dirty="0"/>
              <a:t>fit</a:t>
            </a:r>
          </a:p>
          <a:p>
            <a:r>
              <a:rPr lang="en-US" dirty="0"/>
              <a:t>bit</a:t>
            </a:r>
          </a:p>
          <a:p>
            <a:r>
              <a:rPr lang="en-US" dirty="0"/>
              <a:t>hit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tidbit	  limit		satin		valid		habit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my		her			he			we		on</a:t>
            </a:r>
          </a:p>
          <a:p>
            <a:pPr marL="457200" lvl="1" indent="0" defTabSz="457200">
              <a:buNone/>
            </a:pPr>
            <a:r>
              <a:rPr lang="en-US" dirty="0"/>
              <a:t>the		school		water		little	people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23391" y="2567197"/>
            <a:ext cx="29822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1619" y="2569283"/>
            <a:ext cx="35242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199" y="2567197"/>
            <a:ext cx="37371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16919" y="2569283"/>
            <a:ext cx="18544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17395" y="2567197"/>
            <a:ext cx="39034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07745" y="2569283"/>
            <a:ext cx="2521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63611" y="2567197"/>
            <a:ext cx="36397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27591" y="2569283"/>
            <a:ext cx="27847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09828" y="2567197"/>
            <a:ext cx="43758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47410" y="2569283"/>
            <a:ext cx="20130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5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150.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 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682695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54902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Decodable Sentence Expansion</a:t>
            </a:r>
            <a:r>
              <a:rPr lang="en-US" b="1" dirty="0"/>
              <a:t> </a:t>
            </a:r>
            <a:r>
              <a:rPr lang="en-US" dirty="0"/>
              <a:t>Read each set of sentences. Then expand the last sentence by telling </a:t>
            </a:r>
            <a:r>
              <a:rPr lang="en-US" b="1" dirty="0"/>
              <a:t>where</a:t>
            </a:r>
            <a:r>
              <a:rPr lang="en-US" dirty="0"/>
              <a:t>. Select the picture that goes with each set.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Six people sat.</a:t>
            </a:r>
            <a:br>
              <a:rPr lang="en-US" dirty="0"/>
            </a:br>
            <a:r>
              <a:rPr lang="en-US" dirty="0"/>
              <a:t>Six people sat in a van.</a:t>
            </a:r>
            <a:br>
              <a:rPr lang="en-US" dirty="0"/>
            </a:br>
            <a:r>
              <a:rPr lang="en-US" dirty="0"/>
              <a:t>Six people sat in a tan van.</a:t>
            </a:r>
            <a:br>
              <a:rPr lang="en-US" dirty="0"/>
            </a:br>
            <a:r>
              <a:rPr lang="en-US" dirty="0"/>
              <a:t>Six people sat in a tan van . . .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9" name="Picture 8" descr="A woman sits in a chair, a flat half circle object in her lap.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6630" y="3217489"/>
            <a:ext cx="13335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Text (H)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Nan had a fan.</a:t>
            </a:r>
            <a:br>
              <a:rPr lang="en-US" dirty="0"/>
            </a:br>
            <a:r>
              <a:rPr lang="en-US" dirty="0"/>
              <a:t>Nan had a satin fan.</a:t>
            </a:r>
            <a:br>
              <a:rPr lang="en-US" dirty="0"/>
            </a:br>
            <a:r>
              <a:rPr lang="en-US" dirty="0"/>
              <a:t>Nan had a big satin fan.</a:t>
            </a:r>
            <a:br>
              <a:rPr lang="en-US" dirty="0"/>
            </a:br>
            <a:r>
              <a:rPr lang="en-US" dirty="0"/>
              <a:t>Nan had a big satin fan . . .											_____</a:t>
            </a:r>
          </a:p>
          <a:p>
            <a:pPr marL="914400" lvl="1" indent="-457200">
              <a:buFont typeface="+mj-lt"/>
              <a:buAutoNum type="arabicPeriod" startAt="2"/>
            </a:pPr>
            <a:endParaRPr 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Nan can fix a rip.</a:t>
            </a:r>
            <a:br>
              <a:rPr lang="en-US" dirty="0"/>
            </a:br>
            <a:r>
              <a:rPr lang="en-US" dirty="0"/>
              <a:t>Nan can fix a little rip.</a:t>
            </a:r>
            <a:br>
              <a:rPr lang="en-US" dirty="0"/>
            </a:br>
            <a:r>
              <a:rPr lang="en-US" dirty="0"/>
              <a:t>Nan can fix a little fabric rip.</a:t>
            </a:r>
            <a:br>
              <a:rPr lang="en-US" dirty="0"/>
            </a:br>
            <a:r>
              <a:rPr lang="en-US" dirty="0"/>
              <a:t>Nan can fix a little fabric rip . . .					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9" name="Picture 8" descr="A woman sews a tear in a piece of cloth.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558" y="1146808"/>
            <a:ext cx="2162175" cy="1866900"/>
          </a:xfrm>
          <a:prstGeom prst="rect">
            <a:avLst/>
          </a:prstGeom>
        </p:spPr>
      </p:pic>
      <p:pic>
        <p:nvPicPr>
          <p:cNvPr id="15" name="Picture 14" descr="A group is in a car.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020" y="3429000"/>
            <a:ext cx="238125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9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Sam can fix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win			fan			ran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people sat in the 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fin			fan			van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Nan has a big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wax		sap			map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van has a limit of ________ people.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sip			six			fix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little rat ________ to the big rat.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fan			win			ran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Sam can ________ the water.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sip 			sap 		map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We can fix the ________ in the satin.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388659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lip 			lap			rip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Dan ________ at the school.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sit 			six 			sat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The tin can has a ________.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lap 			win			lid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The cat had a 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mad 		nap 		man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8606D4B-E684-4E79-8879-708FB58A8E7A}"/>
</file>

<file path=docProps/app.xml><?xml version="1.0" encoding="utf-8"?>
<Properties xmlns="http://schemas.openxmlformats.org/officeDocument/2006/extended-properties" xmlns:vt="http://schemas.openxmlformats.org/officeDocument/2006/docPropsVTypes">
  <TotalTime>64523</TotalTime>
  <Words>857</Words>
  <Application>Microsoft Macintosh PowerPoint</Application>
  <PresentationFormat>Widescreen</PresentationFormat>
  <Paragraphs>124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Regular</vt:lpstr>
      <vt:lpstr>Calibri</vt:lpstr>
      <vt:lpstr>Calibri Light</vt:lpstr>
      <vt:lpstr>Office Theme</vt:lpstr>
      <vt:lpstr>Say Sounds (A–B) </vt:lpstr>
      <vt:lpstr>Read Words (C) </vt:lpstr>
      <vt:lpstr>Read Words (D) </vt:lpstr>
      <vt:lpstr>Read Words (E–F) </vt:lpstr>
      <vt:lpstr>Spell Words (G) </vt:lpstr>
      <vt:lpstr>Read Text (H) </vt:lpstr>
      <vt:lpstr>Read Text (H) — cont’d</vt:lpstr>
      <vt:lpstr>Independent Practice (I) </vt:lpstr>
      <vt:lpstr>Independent Practice (I) — cont’d </vt:lpstr>
      <vt:lpstr>Independent Practice (J)</vt:lpstr>
      <vt:lpstr>Independent Practice (J) — cont’d </vt:lpstr>
      <vt:lpstr>Independent Practice (J)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213</cp:revision>
  <dcterms:created xsi:type="dcterms:W3CDTF">2023-03-21T18:49:30Z</dcterms:created>
  <dcterms:modified xsi:type="dcterms:W3CDTF">2024-01-24T13:13:36Z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