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65" r:id="rId5"/>
    <p:sldId id="282" r:id="rId6"/>
    <p:sldId id="270" r:id="rId7"/>
    <p:sldId id="283" r:id="rId8"/>
    <p:sldId id="303" r:id="rId9"/>
    <p:sldId id="284" r:id="rId10"/>
    <p:sldId id="266" r:id="rId11"/>
    <p:sldId id="318" r:id="rId12"/>
    <p:sldId id="323" r:id="rId13"/>
    <p:sldId id="320" r:id="rId14"/>
    <p:sldId id="324" r:id="rId15"/>
    <p:sldId id="322" r:id="rId16"/>
    <p:sldId id="325" r:id="rId17"/>
    <p:sldId id="307" r:id="rId18"/>
    <p:sldId id="315" r:id="rId19"/>
    <p:sldId id="317" r:id="rId20"/>
    <p:sldId id="302" r:id="rId21"/>
    <p:sldId id="301" r:id="rId22"/>
    <p:sldId id="300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41" autoAdjust="0"/>
    <p:restoredTop sz="86421" autoAdjust="0"/>
  </p:normalViewPr>
  <p:slideViewPr>
    <p:cSldViewPr snapToGrid="0">
      <p:cViewPr varScale="1">
        <p:scale>
          <a:sx n="157" d="100"/>
          <a:sy n="157" d="100"/>
        </p:scale>
        <p:origin x="728" y="168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953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2/10/24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2/10/24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2201281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5176343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831900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8 Lesson 26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  <p:sldLayoutId id="2147483668" r:id="rId15"/>
    <p:sldLayoutId id="2147483669" r:id="rId16"/>
    <p:sldLayoutId id="2147483670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word your teacher says. </a:t>
            </a:r>
            <a:br>
              <a:rPr lang="en-US" dirty="0"/>
            </a:br>
            <a:r>
              <a:rPr lang="en-US" dirty="0"/>
              <a:t>Then say the sounds or word parts in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en-US" dirty="0" err="1"/>
              <a:t>ch</a:t>
            </a:r>
            <a:r>
              <a:rPr lang="en-US" dirty="0"/>
              <a:t>		e		s		m		</a:t>
            </a:r>
            <a:r>
              <a:rPr lang="en-US" dirty="0" err="1"/>
              <a:t>sh</a:t>
            </a:r>
            <a:endParaRPr lang="en-US" dirty="0"/>
          </a:p>
          <a:p>
            <a:pPr lvl="1" defTabSz="457200"/>
            <a:r>
              <a:rPr lang="en-US" dirty="0"/>
              <a:t>a		</a:t>
            </a:r>
            <a:r>
              <a:rPr lang="en-US" dirty="0" err="1"/>
              <a:t>th</a:t>
            </a:r>
            <a:r>
              <a:rPr lang="en-US" dirty="0"/>
              <a:t>		n		</a:t>
            </a:r>
            <a:r>
              <a:rPr lang="en-US" dirty="0" err="1"/>
              <a:t>wh</a:t>
            </a:r>
            <a:r>
              <a:rPr lang="en-US" dirty="0"/>
              <a:t>		z</a:t>
            </a:r>
          </a:p>
          <a:p>
            <a:pPr lvl="1" defTabSz="457200"/>
            <a:r>
              <a:rPr lang="en-US" dirty="0"/>
              <a:t>g		t		</a:t>
            </a:r>
            <a:r>
              <a:rPr lang="en-US" dirty="0" err="1"/>
              <a:t>sh</a:t>
            </a:r>
            <a:r>
              <a:rPr lang="en-US" dirty="0"/>
              <a:t>		p		</a:t>
            </a:r>
            <a:r>
              <a:rPr lang="en-US" dirty="0" err="1"/>
              <a:t>th</a:t>
            </a:r>
            <a:endParaRPr lang="en-US" dirty="0"/>
          </a:p>
          <a:p>
            <a:pPr lvl="1" defTabSz="457200"/>
            <a:r>
              <a:rPr lang="en-US" dirty="0"/>
              <a:t>u		d		</a:t>
            </a:r>
            <a:r>
              <a:rPr lang="en-US" dirty="0" err="1"/>
              <a:t>i</a:t>
            </a:r>
            <a:r>
              <a:rPr lang="en-US" dirty="0"/>
              <a:t>		</a:t>
            </a:r>
            <a:r>
              <a:rPr lang="en-US" dirty="0" err="1"/>
              <a:t>ch</a:t>
            </a:r>
            <a:r>
              <a:rPr lang="en-US" dirty="0"/>
              <a:t>		o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540919"/>
            <a:ext cx="6667380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 After carefully filling the basket with eggs, Shan and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Thelma prepare the eggs to be sold.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19561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basket of eggs will go to the hut next to the </a:t>
            </a:r>
            <a:br>
              <a:rPr lang="en-US" sz="1800" dirty="0"/>
            </a:br>
            <a:r>
              <a:rPr lang="en-US" sz="1800" dirty="0"/>
              <a:t>shed. In the hut, Shan and Thelma will get a box for </a:t>
            </a:r>
            <a:br>
              <a:rPr lang="en-US" sz="1800" dirty="0"/>
            </a:br>
            <a:r>
              <a:rPr lang="en-US" sz="1800" dirty="0"/>
              <a:t>eggs. They will pad the box with a thick, soft mat. This </a:t>
            </a:r>
            <a:br>
              <a:rPr lang="en-US" sz="1800" dirty="0"/>
            </a:br>
            <a:r>
              <a:rPr lang="en-US" sz="1800" dirty="0"/>
              <a:t>will help the eggs not to shift. The eggshells </a:t>
            </a:r>
            <a:br>
              <a:rPr lang="en-US" sz="1800" dirty="0"/>
            </a:br>
            <a:r>
              <a:rPr lang="en-US" sz="1800" dirty="0"/>
              <a:t>will not chip. Shan will pick up an egg and put it in </a:t>
            </a:r>
            <a:br>
              <a:rPr lang="en-US" sz="1800" dirty="0"/>
            </a:br>
            <a:r>
              <a:rPr lang="en-US" sz="1800" dirty="0"/>
              <a:t>the box. A lot of eggs go in a box. It is work to pack </a:t>
            </a:r>
            <a:br>
              <a:rPr lang="en-US" sz="1800" dirty="0"/>
            </a:br>
            <a:r>
              <a:rPr lang="en-US" sz="1800" dirty="0"/>
              <a:t>the eggs. But it is fun to sell them.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312931"/>
            <a:ext cx="598579" cy="2918826"/>
          </a:xfrm>
        </p:spPr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82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do Shan and Thelma prepare the eggs to sell?</a:t>
            </a:r>
          </a:p>
          <a:p>
            <a:pPr marL="0" indent="0">
              <a:buNone/>
            </a:pPr>
            <a:r>
              <a:rPr lang="en-US" dirty="0"/>
              <a:t>	 Shan and Thelma prepare the eggs to sell by ________________.</a:t>
            </a:r>
          </a:p>
          <a:p>
            <a:pPr marL="0" indent="0">
              <a:buNone/>
            </a:pPr>
            <a:r>
              <a:rPr lang="en-US" b="1" dirty="0"/>
              <a:t>Why did Shan and Thelma put a thick, soft mat in the box?</a:t>
            </a:r>
          </a:p>
          <a:p>
            <a:pPr marL="0" indent="0">
              <a:buNone/>
            </a:pPr>
            <a:r>
              <a:rPr lang="en-US" dirty="0"/>
              <a:t>	 Shan and Thelma put a thick, soft mat in the box to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8248607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42309" cy="59821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 After the eggs are packed in boxes, they are put on a </a:t>
            </a:r>
            <a:br>
              <a:rPr lang="en-US" sz="1600" dirty="0"/>
            </a:br>
            <a:r>
              <a:rPr lang="en-US" sz="1600" dirty="0"/>
              <a:t>rack in Shan and Thelma’s van. They will take the eggs to a farm store </a:t>
            </a:r>
            <a:br>
              <a:rPr lang="en-US" sz="1600" dirty="0"/>
            </a:br>
            <a:r>
              <a:rPr lang="en-US" sz="1600" dirty="0"/>
              <a:t>to be sold.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73560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Shan and Thelma chat when they are in the van. </a:t>
            </a:r>
            <a:br>
              <a:rPr lang="en-US" sz="1800" dirty="0"/>
            </a:br>
            <a:r>
              <a:rPr lang="en-US" sz="1800" dirty="0"/>
              <a:t>Thelma tells Shan, “We will get chicks from the eggs </a:t>
            </a:r>
            <a:br>
              <a:rPr lang="en-US" sz="1800" dirty="0"/>
            </a:br>
            <a:r>
              <a:rPr lang="en-US" sz="1800" dirty="0"/>
              <a:t>we left back in the shed. When the chicks are big, we </a:t>
            </a:r>
            <a:br>
              <a:rPr lang="en-US" sz="1800" dirty="0"/>
            </a:br>
            <a:r>
              <a:rPr lang="en-US" sz="1800" dirty="0"/>
              <a:t>will have a lot of eggs to sell. Then we will get a lot of </a:t>
            </a:r>
            <a:br>
              <a:rPr lang="en-US" sz="1800" dirty="0"/>
            </a:br>
            <a:r>
              <a:rPr lang="en-US" sz="1800" dirty="0"/>
              <a:t>cash. It is work, but it is fun to have eggs to sell.”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566931"/>
            <a:ext cx="598579" cy="2918826"/>
          </a:xfrm>
        </p:spPr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39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3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were some eggs not sold?</a:t>
            </a:r>
          </a:p>
          <a:p>
            <a:pPr marL="0" indent="0">
              <a:buNone/>
            </a:pPr>
            <a:r>
              <a:rPr lang="en-US" dirty="0"/>
              <a:t>	 Some eggs were not sold because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4057181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pic>
        <p:nvPicPr>
          <p:cNvPr id="11" name="Picture 2" descr="A carton of six egg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75" y="1923557"/>
            <a:ext cx="3295650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189971"/>
            <a:ext cx="2912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latin typeface="Arial" pitchFamily="34" charset="0"/>
                <a:cs typeface="Arial" pitchFamily="34" charset="0"/>
              </a:rPr>
              <a:t>Passage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</a:t>
            </a:r>
          </a:p>
        </p:txBody>
      </p:sp>
      <p:pic>
        <p:nvPicPr>
          <p:cNvPr id="13" name="Picture 3" descr="A women handing out a box that reads Farm Fresh Eggs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5044" y="1933082"/>
            <a:ext cx="3305175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184799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>
                <a:latin typeface="Arial" pitchFamily="34" charset="0"/>
                <a:cs typeface="Arial" pitchFamily="34" charset="0"/>
              </a:rPr>
              <a:t>Passage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</a:t>
            </a:r>
          </a:p>
        </p:txBody>
      </p:sp>
      <p:pic>
        <p:nvPicPr>
          <p:cNvPr id="15" name="Picture 4" descr="A boy kneeling over a basket of eggs in a barn. He is holding eggs in both hands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5308" y="1933082"/>
            <a:ext cx="3295650" cy="311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180322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200" dirty="0">
                <a:latin typeface="Arial" pitchFamily="34" charset="0"/>
                <a:cs typeface="Arial" pitchFamily="34" charset="0"/>
              </a:rPr>
              <a:t>Passage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</a:t>
            </a:r>
          </a:p>
        </p:txBody>
      </p:sp>
    </p:spTree>
    <p:extLst>
      <p:ext uri="{BB962C8B-B14F-4D97-AF65-F5344CB8AC3E}">
        <p14:creationId xmlns:p14="http://schemas.microsoft.com/office/powerpoint/2010/main" val="505773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More Practice 1 </a:t>
            </a:r>
            <a:r>
              <a:rPr lang="en-US" dirty="0"/>
              <a:t>Read each story. Fill in each blank with the best word.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2377805"/>
            <a:ext cx="10391791" cy="1389862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Lin dug and dug. She dug in the sand. It was an endless job.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Lin dug up a thin shell. The shell will go in a bucket.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67469" y="310331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Lin dug in the ________.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7758726" y="3305529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shin		when		sand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67469" y="372985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It was an ________ job.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7758726" y="3944314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endless	ship		chop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69" y="4504929"/>
            <a:ext cx="6991257" cy="538793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Lin dug up a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4607663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shipment	radish		shell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47789E0-1276-0640-A5CF-7343E9ABA723}"/>
              </a:ext>
            </a:extLst>
          </p:cNvPr>
          <p:cNvSpPr txBox="1"/>
          <p:nvPr/>
        </p:nvSpPr>
        <p:spPr>
          <a:xfrm>
            <a:off x="767469" y="507338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shell was 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52ED7C71-739A-5A40-9C9F-1718921E72D9}"/>
              </a:ext>
            </a:extLst>
          </p:cNvPr>
          <p:cNvSpPr txBox="1">
            <a:spLocks/>
          </p:cNvSpPr>
          <p:nvPr/>
        </p:nvSpPr>
        <p:spPr>
          <a:xfrm>
            <a:off x="7758726" y="530167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thin			chin		shed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B4064F9-098E-EA49-8421-0CA45E972B37}"/>
              </a:ext>
            </a:extLst>
          </p:cNvPr>
          <p:cNvSpPr txBox="1"/>
          <p:nvPr/>
        </p:nvSpPr>
        <p:spPr>
          <a:xfrm>
            <a:off x="767469" y="572550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shell will go in a ________.</a:t>
            </a:r>
          </a:p>
        </p:txBody>
      </p:sp>
      <p:sp>
        <p:nvSpPr>
          <p:cNvPr id="21" name="Content Placeholder 3">
            <a:extLst>
              <a:ext uri="{FF2B5EF4-FFF2-40B4-BE49-F238E27FC236}">
                <a16:creationId xmlns:a16="http://schemas.microsoft.com/office/drawing/2014/main" id="{665B7BFA-61D4-EA4A-A8AA-A88DC53DF8D2}"/>
              </a:ext>
            </a:extLst>
          </p:cNvPr>
          <p:cNvSpPr txBox="1">
            <a:spLocks/>
          </p:cNvSpPr>
          <p:nvPr/>
        </p:nvSpPr>
        <p:spPr>
          <a:xfrm>
            <a:off x="7758726" y="5953799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ship		bucket		shut</a:t>
            </a:r>
          </a:p>
        </p:txBody>
      </p:sp>
    </p:spTree>
    <p:extLst>
      <p:ext uri="{BB962C8B-B14F-4D97-AF65-F5344CB8AC3E}">
        <p14:creationId xmlns:p14="http://schemas.microsoft.com/office/powerpoint/2010/main" val="881018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147456"/>
            <a:ext cx="11190873" cy="144655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Jeff has a task. He bends down to get some rocks. He puts them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in a big box. Jeff picks up the big box of rocks. He sets the box in the shed.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Jeff shuts the shed and then locks it.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69" y="2463620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Jeff has a 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2691910"/>
            <a:ext cx="3614124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task		chum		mask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7469" y="315962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Jeff bends down to get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58726" y="3387915"/>
            <a:ext cx="347124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chips		rocks		socks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7469" y="3836310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Jeff puts the rocks in a 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7758726" y="4064600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shut		ship		box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67469" y="4539074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Jeff ________ up the big box.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7758726" y="4741285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picks		chugs		sets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67469" y="525571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Jeff ________ the shed.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7758726" y="5470180"/>
            <a:ext cx="375699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chops		locks		chips</a:t>
            </a:r>
          </a:p>
        </p:txBody>
      </p:sp>
    </p:spTree>
    <p:extLst>
      <p:ext uri="{BB962C8B-B14F-4D97-AF65-F5344CB8AC3E}">
        <p14:creationId xmlns:p14="http://schemas.microsoft.com/office/powerpoint/2010/main" val="41757559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856028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</a:t>
            </a:r>
            <a:br>
              <a:rPr lang="en-US" dirty="0"/>
            </a:br>
            <a:r>
              <a:rPr lang="en-US" dirty="0"/>
              <a:t>with each picture.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thin pad is on the desk.</a:t>
            </a:r>
            <a:endParaRPr lang="en-US" dirty="0"/>
          </a:p>
        </p:txBody>
      </p:sp>
      <p:pic>
        <p:nvPicPr>
          <p:cNvPr id="16" name="Picture 2" descr="A paper notebook on a tabl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558" y="1743472"/>
            <a:ext cx="1581150" cy="117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The thin rod is in the bag.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Kat and Tim lock the shed.</a:t>
            </a:r>
            <a:endParaRPr lang="en-US" dirty="0"/>
          </a:p>
        </p:txBody>
      </p:sp>
      <p:pic>
        <p:nvPicPr>
          <p:cNvPr id="18" name="Picture 3" descr="A girl holds the opening to a trunk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6128" y="3040370"/>
            <a:ext cx="1362075" cy="124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Kat shuts the lid.</a:t>
            </a:r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Lin digs up a thin radish.</a:t>
            </a:r>
            <a:endParaRPr lang="en-US" dirty="0"/>
          </a:p>
        </p:txBody>
      </p:sp>
      <p:pic>
        <p:nvPicPr>
          <p:cNvPr id="19" name="Picture 4" descr="A woman gardens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9633" y="4892466"/>
            <a:ext cx="1276350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67046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Lin fills the bucket with eggs.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(L)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That red dish has a chip.</a:t>
            </a:r>
            <a:endParaRPr lang="en-US" dirty="0"/>
          </a:p>
        </p:txBody>
      </p:sp>
      <p:pic>
        <p:nvPicPr>
          <p:cNvPr id="18" name="Picture 2" descr="A hot meal on a plate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6664" y="1171677"/>
            <a:ext cx="1285875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fish is on this dish.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Jeff picks up the box of rocks.</a:t>
            </a:r>
            <a:endParaRPr lang="en-US" dirty="0"/>
          </a:p>
        </p:txBody>
      </p:sp>
      <p:pic>
        <p:nvPicPr>
          <p:cNvPr id="21" name="Picture 3" descr="A woman playfully holds a boy up in the air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661" y="2565445"/>
            <a:ext cx="12287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Mom picks up the tot.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Ann shut the basket.</a:t>
            </a:r>
            <a:endParaRPr lang="en-US" dirty="0"/>
          </a:p>
        </p:txBody>
      </p:sp>
      <p:pic>
        <p:nvPicPr>
          <p:cNvPr id="24" name="Picture 4" descr="A girl shuts the lunch bin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3597" y="4157205"/>
            <a:ext cx="1533525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Ann shut the shed.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Jack got a shipment of caps.</a:t>
            </a:r>
            <a:endParaRPr lang="en-US" dirty="0"/>
          </a:p>
        </p:txBody>
      </p:sp>
      <p:pic>
        <p:nvPicPr>
          <p:cNvPr id="11" name="Picture 2" descr="A man opens a carboard box of objects worn on your head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024" y="878299"/>
            <a:ext cx="1504950" cy="130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6" y="1276216"/>
            <a:ext cx="367398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Jack got a shipment of socks.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I see some eggshells in a nest.</a:t>
            </a:r>
            <a:endParaRPr lang="en-US" dirty="0"/>
          </a:p>
        </p:txBody>
      </p:sp>
      <p:pic>
        <p:nvPicPr>
          <p:cNvPr id="13" name="Picture 3" descr="Eggshells on a plate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8924" y="2733675"/>
            <a:ext cx="158115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I see some eggshells on a dish.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  <a:endParaRPr lang="en-US" b="1" u="sng" dirty="0"/>
          </a:p>
          <a:p>
            <a:pPr lvl="1" defTabSz="457200"/>
            <a:r>
              <a:rPr lang="en-US" u="sng" dirty="0"/>
              <a:t>wh</a:t>
            </a:r>
            <a:r>
              <a:rPr lang="en-US" dirty="0"/>
              <a:t>en		</a:t>
            </a:r>
            <a:r>
              <a:rPr lang="en-US" u="sng" dirty="0"/>
              <a:t>ch</a:t>
            </a:r>
            <a:r>
              <a:rPr lang="en-US" dirty="0"/>
              <a:t>in		</a:t>
            </a:r>
            <a:r>
              <a:rPr lang="en-US" u="sng" dirty="0"/>
              <a:t>th</a:t>
            </a:r>
            <a:r>
              <a:rPr lang="en-US" dirty="0"/>
              <a:t>en</a:t>
            </a:r>
          </a:p>
          <a:p>
            <a:pPr lvl="1" defTabSz="457200"/>
            <a:r>
              <a:rPr lang="en-US" u="sng" dirty="0"/>
              <a:t>th</a:t>
            </a:r>
            <a:r>
              <a:rPr lang="en-US" dirty="0"/>
              <a:t>em		</a:t>
            </a:r>
            <a:r>
              <a:rPr lang="en-US" u="sng" dirty="0"/>
              <a:t>th</a:t>
            </a:r>
            <a:r>
              <a:rPr lang="en-US" dirty="0"/>
              <a:t>in			</a:t>
            </a:r>
            <a:r>
              <a:rPr lang="en-US" u="sng" dirty="0"/>
              <a:t>sh</a:t>
            </a:r>
            <a:r>
              <a:rPr lang="en-US" dirty="0"/>
              <a:t>ed</a:t>
            </a:r>
          </a:p>
          <a:p>
            <a:pPr lvl="1" defTabSz="457200"/>
            <a:r>
              <a:rPr lang="en-US" u="sng" dirty="0"/>
              <a:t>wh</a:t>
            </a:r>
            <a:r>
              <a:rPr lang="en-US" dirty="0"/>
              <a:t>iz		</a:t>
            </a:r>
            <a:r>
              <a:rPr lang="en-US" u="sng" dirty="0"/>
              <a:t>sh</a:t>
            </a:r>
            <a:r>
              <a:rPr lang="en-US" dirty="0"/>
              <a:t>ut		</a:t>
            </a:r>
            <a:r>
              <a:rPr lang="en-US" u="sng" dirty="0"/>
              <a:t>sh</a:t>
            </a:r>
            <a:r>
              <a:rPr lang="en-US" dirty="0"/>
              <a:t>in</a:t>
            </a:r>
          </a:p>
          <a:p>
            <a:pPr lvl="1" defTabSz="457200"/>
            <a:r>
              <a:rPr lang="en-US" dirty="0"/>
              <a:t>chug		chum		shell</a:t>
            </a:r>
          </a:p>
          <a:p>
            <a:pPr lvl="1" defTabSz="457200"/>
            <a:r>
              <a:rPr lang="en-US" dirty="0"/>
              <a:t>that		chap		this</a:t>
            </a:r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rug</a:t>
            </a:r>
          </a:p>
          <a:p>
            <a:r>
              <a:rPr lang="en-US" dirty="0"/>
              <a:t>tug</a:t>
            </a:r>
          </a:p>
          <a:p>
            <a:r>
              <a:rPr lang="en-US" dirty="0"/>
              <a:t>dug</a:t>
            </a:r>
          </a:p>
          <a:p>
            <a:r>
              <a:rPr lang="en-US" dirty="0"/>
              <a:t>chug</a:t>
            </a:r>
          </a:p>
          <a:p>
            <a:r>
              <a:rPr lang="en-US" dirty="0"/>
              <a:t>shrug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back</a:t>
            </a:r>
          </a:p>
          <a:p>
            <a:r>
              <a:rPr lang="en-US" dirty="0"/>
              <a:t>pack</a:t>
            </a:r>
          </a:p>
          <a:p>
            <a:r>
              <a:rPr lang="en-US" dirty="0"/>
              <a:t>tack</a:t>
            </a:r>
          </a:p>
          <a:p>
            <a:r>
              <a:rPr lang="en-US" dirty="0"/>
              <a:t>shack</a:t>
            </a:r>
          </a:p>
          <a:p>
            <a:r>
              <a:rPr lang="en-US" dirty="0"/>
              <a:t>whack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hill</a:t>
            </a:r>
          </a:p>
          <a:p>
            <a:r>
              <a:rPr lang="en-US" dirty="0"/>
              <a:t>will</a:t>
            </a:r>
          </a:p>
          <a:p>
            <a:r>
              <a:rPr lang="en-US" dirty="0"/>
              <a:t>fill</a:t>
            </a:r>
          </a:p>
          <a:p>
            <a:r>
              <a:rPr lang="en-US" dirty="0"/>
              <a:t>chill</a:t>
            </a:r>
          </a:p>
          <a:p>
            <a:r>
              <a:rPr lang="en-US" dirty="0"/>
              <a:t>thrill</a:t>
            </a:r>
            <a:endParaRPr lang="nn-NO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Words </a:t>
            </a:r>
            <a:r>
              <a:rPr lang="en-US" dirty="0"/>
              <a:t>Read a line of words. When your teacher gives a meaning, </a:t>
            </a:r>
            <a:br>
              <a:rPr lang="en-US" dirty="0"/>
            </a:br>
            <a:r>
              <a:rPr lang="en-US" dirty="0"/>
              <a:t>circle the correct word.</a:t>
            </a:r>
          </a:p>
          <a:p>
            <a:pPr lvl="1" defTabSz="457200"/>
            <a:r>
              <a:rPr lang="en-US" dirty="0"/>
              <a:t>must		rush		rash		mess</a:t>
            </a:r>
          </a:p>
          <a:p>
            <a:pPr lvl="1" defTabSz="457200"/>
            <a:r>
              <a:rPr lang="en-US" dirty="0"/>
              <a:t>kiss		kick		hiss		wish</a:t>
            </a:r>
          </a:p>
          <a:p>
            <a:pPr lvl="1" defTabSz="457200"/>
            <a:r>
              <a:rPr lang="en-US" dirty="0"/>
              <a:t>tan			ten			tent		west</a:t>
            </a:r>
          </a:p>
          <a:p>
            <a:pPr lvl="1" defTabSz="457200"/>
            <a:r>
              <a:rPr lang="en-US" dirty="0"/>
              <a:t>jam			jump		camp		mitt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  <a:br>
              <a:rPr lang="en-US" dirty="0"/>
            </a:br>
            <a:r>
              <a:rPr lang="en-US" dirty="0"/>
              <a:t>radish		endless	eggshell	shipment	basket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2266" y="5090780"/>
            <a:ext cx="40746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09726" y="5100551"/>
            <a:ext cx="37782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02818" y="5055246"/>
            <a:ext cx="46593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68749" y="5069342"/>
            <a:ext cx="51752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27650" y="5053478"/>
            <a:ext cx="47255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03376" y="5057922"/>
            <a:ext cx="59107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36075" y="5065543"/>
            <a:ext cx="53948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75557" y="5078607"/>
            <a:ext cx="63500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86838" y="5082705"/>
            <a:ext cx="43550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22338" y="5090780"/>
            <a:ext cx="42175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8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dirty="0"/>
              <a:t>very		have		they		of			are</a:t>
            </a:r>
          </a:p>
          <a:p>
            <a:pPr marL="457200" lvl="1" indent="0" defTabSz="457200">
              <a:buNone/>
            </a:pPr>
            <a:r>
              <a:rPr lang="en-US" dirty="0"/>
              <a:t>water		work		look		little		put</a:t>
            </a:r>
          </a:p>
        </p:txBody>
      </p:sp>
    </p:spTree>
    <p:extLst>
      <p:ext uri="{BB962C8B-B14F-4D97-AF65-F5344CB8AC3E}">
        <p14:creationId xmlns:p14="http://schemas.microsoft.com/office/powerpoint/2010/main" val="1972622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Sentences</a:t>
            </a:r>
            <a:r>
              <a:rPr lang="en-US" b="1" dirty="0"/>
              <a:t> </a:t>
            </a:r>
            <a:r>
              <a:rPr lang="en-US" dirty="0"/>
              <a:t>Read the sentences with phrasing.</a:t>
            </a:r>
          </a:p>
          <a:p>
            <a:pPr lvl="1"/>
            <a:r>
              <a:rPr lang="en-US" dirty="0"/>
              <a:t>There are thin twigs on the path.</a:t>
            </a:r>
          </a:p>
          <a:p>
            <a:pPr lvl="1"/>
            <a:r>
              <a:rPr lang="en-US" dirty="0"/>
              <a:t>Jess was very hot and had to chug lots of water.</a:t>
            </a:r>
          </a:p>
          <a:p>
            <a:pPr lvl="1"/>
            <a:r>
              <a:rPr lang="en-US" dirty="0"/>
              <a:t>I have to put on this mask to act in the school play.</a:t>
            </a:r>
          </a:p>
          <a:p>
            <a:pPr lvl="1"/>
            <a:r>
              <a:rPr lang="en-US" dirty="0"/>
              <a:t>Josh and Tam said they can work with us to send the shipments.</a:t>
            </a:r>
          </a:p>
          <a:p>
            <a:pPr lvl="1"/>
            <a:r>
              <a:rPr lang="en-US" dirty="0"/>
              <a:t>Thelma will pick up the eggshells and put them in the basket.</a:t>
            </a:r>
          </a:p>
        </p:txBody>
      </p:sp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81446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Spell Words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156.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Text</a:t>
            </a:r>
            <a:r>
              <a:rPr lang="en-US" b="1" dirty="0"/>
              <a:t> </a:t>
            </a:r>
            <a:r>
              <a:rPr lang="en-US" dirty="0"/>
              <a:t>Read each part. Answer your teacher’s questions </a:t>
            </a:r>
            <a:br>
              <a:rPr lang="en-US" dirty="0"/>
            </a:br>
            <a:r>
              <a:rPr lang="en-US" dirty="0"/>
              <a:t>and select the picture that goes with each part.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72893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Eggs to Sell</a:t>
            </a:r>
            <a:endParaRPr lang="en-US" sz="32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43347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738473"/>
            <a:ext cx="6667380" cy="80059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 Two friends, Shan and Thelma, own a chicken farm. </a:t>
            </a:r>
            <a:br>
              <a:rPr lang="en-US" sz="1600" dirty="0"/>
            </a:br>
            <a:r>
              <a:rPr lang="en-US" sz="1600" dirty="0"/>
              <a:t>They work hard to make a living by raising hens and chicks and selling </a:t>
            </a:r>
            <a:br>
              <a:rPr lang="en-US" sz="1600" dirty="0"/>
            </a:br>
            <a:r>
              <a:rPr lang="en-US" sz="1600" dirty="0"/>
              <a:t>eggs to earn money.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679581"/>
            <a:ext cx="6528547" cy="2628086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Shan and Thelma will sell eggs. Shan checks the </a:t>
            </a:r>
            <a:br>
              <a:rPr lang="en-US" sz="1800" dirty="0"/>
            </a:br>
            <a:r>
              <a:rPr lang="en-US" sz="1800" dirty="0"/>
              <a:t>nests in the shed for eggs. Some eggs will be kept </a:t>
            </a:r>
            <a:br>
              <a:rPr lang="en-US" sz="1800" dirty="0"/>
            </a:br>
            <a:r>
              <a:rPr lang="en-US" sz="1800" dirty="0"/>
              <a:t>for chicks, and some eggs Shan and Thelma will sell </a:t>
            </a:r>
            <a:br>
              <a:rPr lang="en-US" sz="1800" dirty="0"/>
            </a:br>
            <a:r>
              <a:rPr lang="en-US" sz="1800" dirty="0"/>
              <a:t>for cash.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Shan will look for chips in the eggshells. She will </a:t>
            </a:r>
            <a:br>
              <a:rPr lang="en-US" sz="1800" dirty="0"/>
            </a:br>
            <a:r>
              <a:rPr lang="en-US" sz="1800" dirty="0"/>
              <a:t>not pick an egg with a chip in its thin shell. Thelma </a:t>
            </a:r>
            <a:br>
              <a:rPr lang="en-US" sz="1800" dirty="0"/>
            </a:br>
            <a:r>
              <a:rPr lang="en-US" sz="1800" dirty="0"/>
              <a:t>gets a big basket from the shelf. She helps Shan fill the </a:t>
            </a:r>
            <a:br>
              <a:rPr lang="en-US" sz="1800" dirty="0"/>
            </a:br>
            <a:r>
              <a:rPr lang="en-US" sz="1800" dirty="0"/>
              <a:t>basket with eggs.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654418"/>
            <a:ext cx="598579" cy="2305050"/>
          </a:xfrm>
        </p:spPr>
        <p:txBody>
          <a:bodyPr>
            <a:noAutofit/>
          </a:bodyPr>
          <a:lstStyle/>
          <a:p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16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will Shan and Thelma do with the eggs in the basket?</a:t>
            </a:r>
          </a:p>
          <a:p>
            <a:pPr marL="0" indent="0">
              <a:buNone/>
            </a:pPr>
            <a:r>
              <a:rPr lang="en-US" dirty="0"/>
              <a:t>	 Shan and Thelma will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61745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849a367-8f54-4d0d-a4b3-416402156675"/>
    <ds:schemaRef ds:uri="http://purl.org/dc/elements/1.1/"/>
    <ds:schemaRef ds:uri="031d766f-b14e-4c0e-af7a-21ee3738300f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19D912-1D8E-4FDB-88C2-F0BCA49657EB}"/>
</file>

<file path=docProps/app.xml><?xml version="1.0" encoding="utf-8"?>
<Properties xmlns="http://schemas.openxmlformats.org/officeDocument/2006/extended-properties" xmlns:vt="http://schemas.openxmlformats.org/officeDocument/2006/docPropsVTypes">
  <TotalTime>66558</TotalTime>
  <Words>1402</Words>
  <Application>Microsoft Macintosh PowerPoint</Application>
  <PresentationFormat>Widescreen</PresentationFormat>
  <Paragraphs>193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Arial Regular</vt:lpstr>
      <vt:lpstr>Calibri</vt:lpstr>
      <vt:lpstr>Calibri Light</vt:lpstr>
      <vt:lpstr>Office Theme</vt:lpstr>
      <vt:lpstr>Say Sounds (A–B)</vt:lpstr>
      <vt:lpstr>Read Words (C) </vt:lpstr>
      <vt:lpstr>Read Words (D) </vt:lpstr>
      <vt:lpstr>Read Words (E–F) </vt:lpstr>
      <vt:lpstr>Read Words (G) </vt:lpstr>
      <vt:lpstr>Read Sentences (H) </vt:lpstr>
      <vt:lpstr>Spell Words (I) </vt:lpstr>
      <vt:lpstr>Decodable Text (Part 1) </vt:lpstr>
      <vt:lpstr>Comprehension Questions Part 1</vt:lpstr>
      <vt:lpstr>Decodable Text (Part 2) </vt:lpstr>
      <vt:lpstr>Comprehension Questions Part 2</vt:lpstr>
      <vt:lpstr>Decodable Text (Part 3) </vt:lpstr>
      <vt:lpstr>Comprehension Questions Part 3</vt:lpstr>
      <vt:lpstr>Picture Match</vt:lpstr>
      <vt:lpstr>Independent Practice (K) Story 1</vt:lpstr>
      <vt:lpstr>Independent Practice (K) Story 2</vt:lpstr>
      <vt:lpstr>Independent Practice (L)</vt:lpstr>
      <vt:lpstr>Independent Practice (L) — cont’d </vt:lpstr>
      <vt:lpstr>Independent Practice (L)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2754</cp:revision>
  <dcterms:created xsi:type="dcterms:W3CDTF">2023-03-21T18:49:30Z</dcterms:created>
  <dcterms:modified xsi:type="dcterms:W3CDTF">2024-02-10T05:38:27Z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