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23" r:id="rId17"/>
    <p:sldId id="302" r:id="rId18"/>
    <p:sldId id="303" r:id="rId19"/>
    <p:sldId id="332" r:id="rId20"/>
    <p:sldId id="333" r:id="rId21"/>
    <p:sldId id="307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ADC75-C054-F487-5FEC-65E2B59363C2}" v="4" dt="2024-04-11T15:54:52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55" autoAdjust="0"/>
    <p:restoredTop sz="86437"/>
  </p:normalViewPr>
  <p:slideViewPr>
    <p:cSldViewPr snapToGrid="0">
      <p:cViewPr varScale="1">
        <p:scale>
          <a:sx n="160" d="100"/>
          <a:sy n="160" d="100"/>
        </p:scale>
        <p:origin x="1688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0EAADC75-C054-F487-5FEC-65E2B59363C2}"/>
    <pc:docChg chg="modSld">
      <pc:chgData name="Sarah Zelinke" userId="S::szelinke@cainc.com::d5a61b94-e317-40d3-bef2-b59288a0210b" providerId="AD" clId="Web-{0EAADC75-C054-F487-5FEC-65E2B59363C2}" dt="2024-04-11T15:54:52.212" v="3" actId="20577"/>
      <pc:docMkLst>
        <pc:docMk/>
      </pc:docMkLst>
      <pc:sldChg chg="modSp">
        <pc:chgData name="Sarah Zelinke" userId="S::szelinke@cainc.com::d5a61b94-e317-40d3-bef2-b59288a0210b" providerId="AD" clId="Web-{0EAADC75-C054-F487-5FEC-65E2B59363C2}" dt="2024-04-11T15:54:52.212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0EAADC75-C054-F487-5FEC-65E2B59363C2}" dt="2024-04-11T15:54:52.212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or		ee		er		igh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ow		or	</a:t>
            </a:r>
            <a:r>
              <a:rPr lang="pt-BR" b="1" dirty="0">
                <a:latin typeface="Arial"/>
                <a:cs typeface="Arial"/>
              </a:rPr>
              <a:t>	o</a:t>
            </a:r>
            <a:r>
              <a:rPr lang="pt-BR" dirty="0">
                <a:latin typeface="Arial"/>
                <a:cs typeface="Arial"/>
              </a:rPr>
              <a:t>		ea</a:t>
            </a:r>
          </a:p>
          <a:p>
            <a:pPr lvl="1" defTabSz="457200"/>
            <a:r>
              <a:rPr lang="pt-BR" dirty="0"/>
              <a:t>er		i_e		or		ar</a:t>
            </a:r>
          </a:p>
          <a:p>
            <a:pPr lvl="1" defTabSz="457200"/>
            <a:r>
              <a:rPr lang="pt-BR" dirty="0"/>
              <a:t>or		ar		oa		ai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er	</a:t>
            </a:r>
            <a:r>
              <a:rPr lang="pt-BR" b="1" dirty="0">
                <a:latin typeface="Arial"/>
                <a:cs typeface="Arial"/>
              </a:rPr>
              <a:t>	i</a:t>
            </a:r>
            <a:r>
              <a:rPr lang="pt-BR" dirty="0">
                <a:latin typeface="Arial"/>
                <a:cs typeface="Arial"/>
              </a:rPr>
              <a:t>		ar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 During Bessie Coleman’s lifetime, women and Black </a:t>
            </a:r>
            <a:br>
              <a:rPr lang="en-US" sz="1600" dirty="0"/>
            </a:br>
            <a:r>
              <a:rPr lang="en-US" sz="1600" dirty="0"/>
              <a:t>people had limited opportunities. But Coleman pushed back on </a:t>
            </a:r>
            <a:br>
              <a:rPr lang="en-US" sz="1600" dirty="0"/>
            </a:br>
            <a:r>
              <a:rPr lang="en-US" sz="1600" dirty="0"/>
              <a:t>those limits after she heard her brothers’ stories from the war.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19173"/>
            <a:ext cx="6528547" cy="32122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Bessie Coleman felt her dream of flight </a:t>
            </a:r>
            <a:br>
              <a:rPr lang="en-US" sz="1800" dirty="0"/>
            </a:br>
            <a:r>
              <a:rPr lang="en-US" sz="1800" dirty="0"/>
              <a:t>growing. She wanted to train to fly planes. But </a:t>
            </a:r>
            <a:br>
              <a:rPr lang="en-US" sz="1800" dirty="0"/>
            </a:br>
            <a:r>
              <a:rPr lang="en-US" sz="1800" dirty="0"/>
              <a:t>as a Black </a:t>
            </a:r>
            <a:r>
              <a:rPr lang="en-US" sz="1800" b="1" dirty="0"/>
              <a:t>woman</a:t>
            </a:r>
            <a:r>
              <a:rPr lang="en-US" sz="1800" dirty="0"/>
              <a:t>, no flying school in the U.S. </a:t>
            </a:r>
            <a:br>
              <a:rPr lang="en-US" sz="1800" dirty="0"/>
            </a:br>
            <a:r>
              <a:rPr lang="en-US" sz="1800" dirty="0"/>
              <a:t>would let her 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France, there was a flying school </a:t>
            </a:r>
            <a:br>
              <a:rPr lang="en-US" sz="1800" dirty="0"/>
            </a:br>
            <a:r>
              <a:rPr lang="en-US" sz="1800" dirty="0"/>
              <a:t>where Coleman could go. She got a passport </a:t>
            </a:r>
            <a:br>
              <a:rPr lang="en-US" sz="1800" dirty="0"/>
            </a:br>
            <a:r>
              <a:rPr lang="en-US" sz="1800" dirty="0"/>
              <a:t>and sailed to France. Coleman would fly </a:t>
            </a:r>
            <a:br>
              <a:rPr lang="en-US" sz="1800" dirty="0"/>
            </a:br>
            <a:r>
              <a:rPr lang="en-US" sz="1800" dirty="0"/>
              <a:t>in France.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50273"/>
            <a:ext cx="598579" cy="3152576"/>
          </a:xfrm>
        </p:spPr>
        <p:txBody>
          <a:bodyPr>
            <a:noAutofit/>
          </a:bodyPr>
          <a:lstStyle/>
          <a:p>
            <a:r>
              <a:rPr lang="en-US" dirty="0"/>
              <a:t>69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85</a:t>
            </a:r>
          </a:p>
          <a:p>
            <a:r>
              <a:rPr lang="en-US" dirty="0"/>
              <a:t>95</a:t>
            </a:r>
          </a:p>
          <a:p>
            <a:r>
              <a:rPr lang="en-US" dirty="0"/>
              <a:t>99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114</a:t>
            </a:r>
          </a:p>
          <a:p>
            <a:r>
              <a:rPr lang="en-US" dirty="0"/>
              <a:t>121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couldn’t Coleman go to flying school in the U.S.?</a:t>
            </a:r>
          </a:p>
          <a:p>
            <a:pPr marL="0" indent="0">
              <a:buNone/>
            </a:pPr>
            <a:r>
              <a:rPr lang="en-US" dirty="0"/>
              <a:t>	 Coleman couldn’t go to flying school in the U.S. because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Why did Coleman go to France?</a:t>
            </a:r>
          </a:p>
          <a:p>
            <a:pPr marL="0" indent="0">
              <a:buNone/>
            </a:pPr>
            <a:r>
              <a:rPr lang="en-US" dirty="0"/>
              <a:t>	 Coleman went to France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71066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 Coleman had big plans after she learned to fly in France. </a:t>
            </a:r>
            <a:br>
              <a:rPr lang="en-US" sz="1600" dirty="0"/>
            </a:br>
            <a:r>
              <a:rPr lang="en-US" sz="1600" dirty="0"/>
              <a:t>Keep reading to learn about what she wanted to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8071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Coleman trained to fly planes. She made her dream </a:t>
            </a:r>
            <a:br>
              <a:rPr lang="en-US" sz="1800" dirty="0"/>
            </a:br>
            <a:r>
              <a:rPr lang="en-US" sz="1800" dirty="0"/>
              <a:t>of flying happen. She wanted more people to reach for </a:t>
            </a:r>
            <a:br>
              <a:rPr lang="en-US" sz="1800" dirty="0"/>
            </a:br>
            <a:r>
              <a:rPr lang="en-US" sz="1800" dirty="0"/>
              <a:t>that same dream. She planned to start a flying school </a:t>
            </a:r>
            <a:br>
              <a:rPr lang="en-US" sz="1800" dirty="0"/>
            </a:br>
            <a:r>
              <a:rPr lang="en-US" sz="1800" dirty="0"/>
              <a:t>to teach Black people to fly.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Coleman came back to the U.S. She put on shows </a:t>
            </a:r>
            <a:br>
              <a:rPr lang="en-US" sz="1800" dirty="0"/>
            </a:br>
            <a:r>
              <a:rPr lang="en-US" sz="1800" dirty="0"/>
              <a:t>to raise cash for her school. She would perform tricks </a:t>
            </a:r>
            <a:br>
              <a:rPr lang="en-US" sz="1800" dirty="0"/>
            </a:br>
            <a:r>
              <a:rPr lang="en-US" sz="1800" dirty="0"/>
              <a:t>in her plane, such as spins and dives. The stunts </a:t>
            </a:r>
            <a:br>
              <a:rPr lang="en-US" sz="1800" dirty="0"/>
            </a:br>
            <a:r>
              <a:rPr lang="en-US" sz="1800" dirty="0"/>
              <a:t>thrilled people.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1926, Coleman was killed in a plane crash before </a:t>
            </a:r>
            <a:br>
              <a:rPr lang="en-US" sz="1800" dirty="0"/>
            </a:br>
            <a:r>
              <a:rPr lang="en-US" sz="1800" dirty="0"/>
              <a:t>she could see her dream of a flying school happen. </a:t>
            </a:r>
            <a:br>
              <a:rPr lang="en-US" sz="1800" dirty="0"/>
            </a:br>
            <a:r>
              <a:rPr lang="en-US" sz="1800" dirty="0"/>
              <a:t>But her dream of flight for all people has not been </a:t>
            </a:r>
            <a:br>
              <a:rPr lang="en-US" sz="1800" dirty="0"/>
            </a:br>
            <a:r>
              <a:rPr lang="en-US" sz="1800" dirty="0"/>
              <a:t>forgotten. Today all people can fly if they wish.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7413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123</a:t>
            </a:r>
          </a:p>
          <a:p>
            <a:r>
              <a:rPr lang="en-US" dirty="0"/>
              <a:t>132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158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188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200</a:t>
            </a:r>
          </a:p>
          <a:p>
            <a:r>
              <a:rPr lang="en-US" dirty="0"/>
              <a:t>210</a:t>
            </a:r>
          </a:p>
          <a:p>
            <a:r>
              <a:rPr lang="en-US" dirty="0"/>
              <a:t>221</a:t>
            </a:r>
          </a:p>
          <a:p>
            <a:r>
              <a:rPr lang="en-US" dirty="0"/>
              <a:t>230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Coleman plan to do after she learned how to fly?</a:t>
            </a:r>
          </a:p>
          <a:p>
            <a:pPr marL="0" indent="0">
              <a:buNone/>
            </a:pPr>
            <a:r>
              <a:rPr lang="en-US" dirty="0"/>
              <a:t>	 Coleman planned to ________________.</a:t>
            </a:r>
          </a:p>
          <a:p>
            <a:pPr marL="0" indent="0">
              <a:buNone/>
            </a:pPr>
            <a:r>
              <a:rPr lang="en-US" b="1" dirty="0"/>
              <a:t>How did Coleman raise cash for her school?</a:t>
            </a:r>
          </a:p>
          <a:p>
            <a:pPr marL="0" indent="0">
              <a:buNone/>
            </a:pPr>
            <a:r>
              <a:rPr lang="en-US" dirty="0"/>
              <a:t>	 To raise cash, Coleman ________________.</a:t>
            </a:r>
          </a:p>
          <a:p>
            <a:pPr marL="0" indent="0">
              <a:buNone/>
            </a:pPr>
            <a:r>
              <a:rPr lang="en-US" b="1" dirty="0"/>
              <a:t>Why didn’t Coleman see her dream of a flying school happen?</a:t>
            </a:r>
          </a:p>
          <a:p>
            <a:pPr marL="0" indent="0">
              <a:buNone/>
            </a:pPr>
            <a:r>
              <a:rPr lang="en-US" dirty="0"/>
              <a:t>	 Coleman didn’t see her dream of a flying school happen because </a:t>
            </a:r>
            <a:br>
              <a:rPr lang="en-US" dirty="0"/>
            </a:br>
            <a:r>
              <a:rPr lang="en-US" dirty="0"/>
              <a:t>	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 piece of flying equipment in the sky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02" y="2269652"/>
            <a:ext cx="314325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n old photo of several pieces of flying equipment lined up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3" y="2269652"/>
            <a:ext cx="309562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ship navigating on the sea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808" y="2254014"/>
            <a:ext cx="312420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76318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48810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91252"/>
            <a:ext cx="10363200" cy="304407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in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World War 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for the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time?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 the first time, in World War I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075631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Bessie Coleman’s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brothers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 her when they came back from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war?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said 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Bessie Coleman begin to think she would like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Bessie Coleman began to think she would like to 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690712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Coleman not go to flying school in the U.S.?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Coleman did not go to flying school in the U.S. because 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Coleman go to France?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Coleman went to France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Coleman plan to do after she was trained to fly planes?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planned to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Coleman raise cash for her school?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raise cash, Coleman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did Coleman not see her dream of a flying school happen?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Coleman did not see her dream happen because 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4"/>
            <a:ext cx="10391791" cy="20172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Miss Smith said, “Marvin, please come help me with a chore.”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chore was painting Miss Smith’s porch. Marvin asked, “What paint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would you like?” Miss Smith said, “It could be green or red.” Marvin got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green paint at the store. Before they finished, they ran short of paint.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store did not have more green paint. “We should have used red paint,”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said Miss Smith.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628148"/>
            <a:ext cx="10363200" cy="251701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Miss Smith ask Marvin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Miss Smith asked Marvin to 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or</a:t>
            </a:r>
            <a:r>
              <a:rPr lang="en-US" dirty="0"/>
              <a:t>			b</a:t>
            </a:r>
            <a:r>
              <a:rPr lang="en-US" u="sng" dirty="0"/>
              <a:t>or</a:t>
            </a:r>
            <a:r>
              <a:rPr lang="en-US" dirty="0"/>
              <a:t>n		b</a:t>
            </a:r>
            <a:r>
              <a:rPr lang="en-US" u="sng" dirty="0"/>
              <a:t>ar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cl</a:t>
            </a:r>
            <a:r>
              <a:rPr lang="en-US" u="sng" dirty="0"/>
              <a:t>er</a:t>
            </a:r>
            <a:r>
              <a:rPr lang="en-US" dirty="0"/>
              <a:t>k		m</a:t>
            </a:r>
            <a:r>
              <a:rPr lang="en-US" u="sng" dirty="0"/>
              <a:t>or</a:t>
            </a:r>
            <a:r>
              <a:rPr lang="en-US" dirty="0"/>
              <a:t>e		c</a:t>
            </a:r>
            <a:r>
              <a:rPr lang="en-US" u="sng" dirty="0"/>
              <a:t>oa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or</a:t>
            </a:r>
            <a:r>
              <a:rPr lang="en-US" dirty="0"/>
              <a:t>t		p</a:t>
            </a:r>
            <a:r>
              <a:rPr lang="en-US" u="sng" dirty="0"/>
              <a:t>ar</a:t>
            </a:r>
            <a:r>
              <a:rPr lang="en-US" dirty="0"/>
              <a:t>t		c</a:t>
            </a:r>
            <a:r>
              <a:rPr lang="en-US" u="sng" dirty="0"/>
              <a:t>or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ee</a:t>
            </a:r>
            <a:r>
              <a:rPr lang="en-US" dirty="0"/>
              <a:t>t		f</a:t>
            </a:r>
            <a:r>
              <a:rPr lang="en-US" u="sng" dirty="0"/>
              <a:t>or</a:t>
            </a:r>
            <a:r>
              <a:rPr lang="en-US" dirty="0"/>
              <a:t>k		t</a:t>
            </a:r>
            <a:r>
              <a:rPr lang="en-US" u="sng" dirty="0"/>
              <a:t>or</a:t>
            </a:r>
            <a:r>
              <a:rPr lang="en-US" dirty="0"/>
              <a:t>ch</a:t>
            </a:r>
          </a:p>
          <a:p>
            <a:pPr lvl="1" defTabSz="457200"/>
            <a:r>
              <a:rPr lang="en-US" dirty="0"/>
              <a:t>torn		short		porch</a:t>
            </a:r>
          </a:p>
          <a:p>
            <a:pPr lvl="1" defTabSz="457200"/>
            <a:r>
              <a:rPr lang="en-US" dirty="0"/>
              <a:t>team		thorn		term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Marvin get the green paint?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Marvin got the green paint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they have to stop painting?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had to stop painting because 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on his horse and rode north. He went to explore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marsh. He wanted to see a stork. He would look for a stork’s nest, which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would be made with sticks. The nest would look like a platform. It could be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the fork of a tree where branches meet. What luck!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saw a stork flap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up past the marsh.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744060"/>
            <a:ext cx="10363200" cy="345107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ride his horse?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rode his horse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would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try to see a stork?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would look for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 stork’s nest look like?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stork’s nest looked like a 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more</a:t>
            </a:r>
          </a:p>
          <a:p>
            <a:r>
              <a:rPr lang="en-US" dirty="0"/>
              <a:t>core</a:t>
            </a:r>
          </a:p>
          <a:p>
            <a:r>
              <a:rPr lang="en-US" dirty="0"/>
              <a:t>shore</a:t>
            </a:r>
          </a:p>
          <a:p>
            <a:r>
              <a:rPr lang="en-US" dirty="0"/>
              <a:t>snore</a:t>
            </a:r>
          </a:p>
          <a:p>
            <a:r>
              <a:rPr lang="en-US" dirty="0"/>
              <a:t>score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worn</a:t>
            </a:r>
          </a:p>
          <a:p>
            <a:r>
              <a:rPr lang="en-US" dirty="0"/>
              <a:t>born</a:t>
            </a:r>
          </a:p>
          <a:p>
            <a:r>
              <a:rPr lang="en-US" dirty="0"/>
              <a:t>torn</a:t>
            </a:r>
          </a:p>
          <a:p>
            <a:r>
              <a:rPr lang="en-US" dirty="0"/>
              <a:t>thorn</a:t>
            </a:r>
          </a:p>
          <a:p>
            <a:r>
              <a:rPr lang="en-US" dirty="0"/>
              <a:t>scorn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form</a:t>
            </a:r>
          </a:p>
          <a:p>
            <a:r>
              <a:rPr lang="en-US" dirty="0"/>
              <a:t>Norm</a:t>
            </a:r>
          </a:p>
          <a:p>
            <a:r>
              <a:rPr lang="en-US" dirty="0"/>
              <a:t>dorm</a:t>
            </a:r>
          </a:p>
          <a:p>
            <a:r>
              <a:rPr lang="en-US" dirty="0"/>
              <a:t>storm</a:t>
            </a:r>
          </a:p>
          <a:p>
            <a:r>
              <a:rPr lang="en-US" dirty="0"/>
              <a:t>form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shake		shack			toast		task</a:t>
            </a:r>
          </a:p>
          <a:p>
            <a:pPr lvl="1" defTabSz="457200"/>
            <a:r>
              <a:rPr lang="en-US" dirty="0"/>
              <a:t>thrive		stove			ship		fond</a:t>
            </a:r>
          </a:p>
          <a:p>
            <a:pPr lvl="1" defTabSz="457200"/>
            <a:r>
              <a:rPr lang="en-US" dirty="0"/>
              <a:t>faith		script			right		sweet</a:t>
            </a:r>
          </a:p>
          <a:p>
            <a:pPr lvl="1" defTabSz="457200"/>
            <a:r>
              <a:rPr lang="en-US" dirty="0"/>
              <a:t>screen		scream		risk			thin</a:t>
            </a:r>
          </a:p>
          <a:p>
            <a:pPr>
              <a:buFont typeface="+mj-lt"/>
              <a:buAutoNum type="alphaUcPeriod" startAt="5"/>
              <a:tabLst>
                <a:tab pos="2595563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shi</a:t>
            </a:r>
            <a:r>
              <a:rPr lang="en-US" u="sng" dirty="0"/>
              <a:t>pp</a:t>
            </a:r>
            <a:r>
              <a:rPr lang="en-US" dirty="0"/>
              <a:t>ed	2. thi</a:t>
            </a:r>
            <a:r>
              <a:rPr lang="en-US" u="sng" dirty="0"/>
              <a:t>nn</a:t>
            </a:r>
            <a:r>
              <a:rPr lang="en-US" dirty="0"/>
              <a:t>er	3. thri</a:t>
            </a:r>
            <a:r>
              <a:rPr lang="en-US" u="sng" dirty="0"/>
              <a:t>v</a:t>
            </a:r>
            <a:r>
              <a:rPr lang="en-US" dirty="0"/>
              <a:t>ing	4. sha</a:t>
            </a:r>
            <a:r>
              <a:rPr lang="en-US" u="sng" dirty="0"/>
              <a:t>v</a:t>
            </a:r>
            <a:r>
              <a:rPr lang="en-US" dirty="0"/>
              <a:t>er	5. hi</a:t>
            </a:r>
            <a:r>
              <a:rPr lang="en-US" u="sng" dirty="0"/>
              <a:t>k</a:t>
            </a:r>
            <a:r>
              <a:rPr lang="en-US" dirty="0"/>
              <a:t>er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short</a:t>
            </a:r>
            <a:r>
              <a:rPr lang="en-US" dirty="0"/>
              <a:t>er	7. </a:t>
            </a:r>
            <a:r>
              <a:rPr lang="en-US" u="sng" dirty="0"/>
              <a:t>toast</a:t>
            </a:r>
            <a:r>
              <a:rPr lang="en-US" dirty="0"/>
              <a:t>er	8. </a:t>
            </a:r>
            <a:r>
              <a:rPr lang="en-US" u="sng" dirty="0"/>
              <a:t>form</a:t>
            </a:r>
            <a:r>
              <a:rPr lang="en-US" dirty="0"/>
              <a:t>ing	9. </a:t>
            </a:r>
            <a:r>
              <a:rPr lang="en-US" u="sng" dirty="0"/>
              <a:t>start</a:t>
            </a:r>
            <a:r>
              <a:rPr lang="en-US" dirty="0"/>
              <a:t>ed	10. </a:t>
            </a:r>
            <a:r>
              <a:rPr lang="en-US" u="sng" dirty="0"/>
              <a:t>grow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absorb	corrupt	forget	forest	thunder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correct	monster		partner	river		important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should		would		could</a:t>
            </a:r>
            <a:r>
              <a:rPr lang="en-US" dirty="0"/>
              <a:t>		where		why</a:t>
            </a:r>
          </a:p>
          <a:p>
            <a:pPr marL="457200" lvl="1" indent="0" defTabSz="457200">
              <a:buNone/>
            </a:pPr>
            <a:r>
              <a:rPr lang="en-US" dirty="0"/>
              <a:t>what			have		your		who		come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4440" y="2590240"/>
            <a:ext cx="3174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6677" y="2592326"/>
            <a:ext cx="5540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8884" y="2600072"/>
            <a:ext cx="2758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49522" y="2606921"/>
            <a:ext cx="6175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87139" y="2600072"/>
            <a:ext cx="32202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2339" y="2605333"/>
            <a:ext cx="3910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8720" y="2600072"/>
            <a:ext cx="3284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7213" y="2602158"/>
            <a:ext cx="4152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7645" y="2611924"/>
            <a:ext cx="5882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65895" y="2620715"/>
            <a:ext cx="4128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4440" y="3290419"/>
            <a:ext cx="37533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09778" y="3295213"/>
            <a:ext cx="5009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8884" y="3285559"/>
            <a:ext cx="5716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0510" y="3292294"/>
            <a:ext cx="4256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35962" y="3346041"/>
            <a:ext cx="4567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92672" y="3354028"/>
            <a:ext cx="3498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5506" y="3318632"/>
            <a:ext cx="2739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79487" y="3325065"/>
            <a:ext cx="2317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7519" y="3329841"/>
            <a:ext cx="2749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02507" y="3340115"/>
            <a:ext cx="4336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36180" y="3355600"/>
            <a:ext cx="4953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Could you please leave your wet coat on the porch?</a:t>
            </a:r>
          </a:p>
          <a:p>
            <a:pPr lvl="1" defTabSz="457200"/>
            <a:r>
              <a:rPr lang="en-US" dirty="0"/>
              <a:t>What would you like to drink when you get more muffins?</a:t>
            </a:r>
          </a:p>
          <a:p>
            <a:pPr lvl="1" defTabSz="457200"/>
            <a:r>
              <a:rPr lang="en-US" dirty="0"/>
              <a:t>Dad showed us where the screen was torn from the tree </a:t>
            </a:r>
            <a:br>
              <a:rPr lang="en-US" dirty="0"/>
            </a:br>
            <a:r>
              <a:rPr lang="en-US" dirty="0"/>
              <a:t>hitting it.</a:t>
            </a:r>
          </a:p>
          <a:p>
            <a:pPr lvl="1" defTabSz="457200"/>
            <a:r>
              <a:rPr lang="en-US" dirty="0"/>
              <a:t>When you pick up a rose stem, do not put your hand </a:t>
            </a:r>
            <a:br>
              <a:rPr lang="en-US" dirty="0"/>
            </a:br>
            <a:r>
              <a:rPr lang="en-US" dirty="0"/>
              <a:t>on the thorns.</a:t>
            </a:r>
          </a:p>
          <a:p>
            <a:pPr lvl="1" defTabSz="457200"/>
            <a:r>
              <a:rPr lang="en-US" dirty="0"/>
              <a:t>You should get the cord so you can plug in your laptop.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Dream of Flight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194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62875"/>
            <a:ext cx="6763651" cy="9028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 Bessie Coleman was born in 1892, before airplanes were </a:t>
            </a:r>
            <a:br>
              <a:rPr lang="en-US" sz="1600" dirty="0"/>
            </a:br>
            <a:r>
              <a:rPr lang="en-US" sz="1600" dirty="0"/>
              <a:t>invented. Yet she went on to become the first Black and first Native </a:t>
            </a:r>
            <a:br>
              <a:rPr lang="en-US" sz="1600" dirty="0"/>
            </a:br>
            <a:r>
              <a:rPr lang="en-US" sz="1600" dirty="0"/>
              <a:t>American female airplane pilot in the United States.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80463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b="1" dirty="0"/>
              <a:t>Bessie Coleman</a:t>
            </a:r>
            <a:r>
              <a:rPr lang="en-US" sz="1800" dirty="0"/>
              <a:t> wanted to make a fine life for </a:t>
            </a:r>
            <a:br>
              <a:rPr lang="en-US" sz="1800" dirty="0"/>
            </a:br>
            <a:r>
              <a:rPr lang="en-US" sz="1800" dirty="0"/>
              <a:t>herself. She worked at different jobs. Then, in 1914, </a:t>
            </a:r>
            <a:br>
              <a:rPr lang="en-US" sz="1800" dirty="0"/>
            </a:br>
            <a:r>
              <a:rPr lang="en-US" sz="1800" b="1" dirty="0"/>
              <a:t>World War I</a:t>
            </a:r>
            <a:r>
              <a:rPr lang="en-US" sz="1800" dirty="0"/>
              <a:t> started. This was the </a:t>
            </a:r>
            <a:r>
              <a:rPr lang="en-US" sz="1800" b="1" dirty="0"/>
              <a:t>first</a:t>
            </a:r>
            <a:r>
              <a:rPr lang="en-US" sz="1800" dirty="0"/>
              <a:t> war in which </a:t>
            </a:r>
            <a:br>
              <a:rPr lang="en-US" sz="1800" dirty="0"/>
            </a:br>
            <a:r>
              <a:rPr lang="en-US" sz="1800" dirty="0"/>
              <a:t>planes were used.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Coleman’s </a:t>
            </a:r>
            <a:r>
              <a:rPr lang="en-US" sz="1800" b="1" dirty="0"/>
              <a:t>brothers</a:t>
            </a:r>
            <a:r>
              <a:rPr lang="en-US" sz="1800" dirty="0"/>
              <a:t> went to </a:t>
            </a:r>
            <a:r>
              <a:rPr lang="en-US" sz="1800" b="1" dirty="0"/>
              <a:t>France</a:t>
            </a:r>
            <a:r>
              <a:rPr lang="en-US" sz="1800" dirty="0"/>
              <a:t> to fight in the </a:t>
            </a:r>
            <a:br>
              <a:rPr lang="en-US" sz="1800" dirty="0"/>
            </a:br>
            <a:r>
              <a:rPr lang="en-US" sz="1800" dirty="0"/>
              <a:t>war. When her brothers came back from the war, they </a:t>
            </a:r>
            <a:br>
              <a:rPr lang="en-US" sz="1800" dirty="0"/>
            </a:br>
            <a:r>
              <a:rPr lang="en-US" sz="1800" dirty="0"/>
              <a:t>spoke of </a:t>
            </a:r>
            <a:r>
              <a:rPr lang="en-US" sz="1800" b="1" dirty="0"/>
              <a:t>women</a:t>
            </a:r>
            <a:r>
              <a:rPr lang="en-US" sz="1800" dirty="0"/>
              <a:t> flying planes in France. Coleman </a:t>
            </a:r>
            <a:br>
              <a:rPr lang="en-US" sz="1800" dirty="0"/>
            </a:br>
            <a:r>
              <a:rPr lang="en-US" sz="1800" dirty="0"/>
              <a:t>began to think she would like to fly planes herself.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20338"/>
            <a:ext cx="598579" cy="256847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18</a:t>
            </a:r>
          </a:p>
          <a:p>
            <a:r>
              <a:rPr lang="en-US" dirty="0"/>
              <a:t>29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41</a:t>
            </a:r>
          </a:p>
          <a:p>
            <a:r>
              <a:rPr lang="en-US" dirty="0"/>
              <a:t>51</a:t>
            </a:r>
          </a:p>
          <a:p>
            <a:r>
              <a:rPr lang="en-US" dirty="0"/>
              <a:t>59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is this passage about?</a:t>
            </a:r>
          </a:p>
          <a:p>
            <a:pPr marL="0" indent="0">
              <a:buNone/>
            </a:pPr>
            <a:r>
              <a:rPr lang="en-US" dirty="0"/>
              <a:t>	 This passage is about ________________.</a:t>
            </a:r>
          </a:p>
          <a:p>
            <a:pPr marL="0" indent="0">
              <a:buNone/>
            </a:pPr>
            <a:r>
              <a:rPr lang="en-US" b="1" dirty="0"/>
              <a:t>In what war were planes first used?</a:t>
            </a:r>
          </a:p>
          <a:p>
            <a:pPr marL="0" indent="0">
              <a:buNone/>
            </a:pPr>
            <a:r>
              <a:rPr lang="en-US" dirty="0"/>
              <a:t>	 Planes were first used in ________________.</a:t>
            </a:r>
          </a:p>
          <a:p>
            <a:pPr marL="0" indent="0">
              <a:buNone/>
            </a:pPr>
            <a:r>
              <a:rPr lang="en-US" b="1" dirty="0"/>
              <a:t>How did Bessie Coleman get interested in planes?</a:t>
            </a:r>
          </a:p>
          <a:p>
            <a:pPr marL="0" indent="0">
              <a:buNone/>
            </a:pPr>
            <a:r>
              <a:rPr lang="en-US" dirty="0"/>
              <a:t>	 Bessie Coleman got interested in planes when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EC19BB-4C31-4943-81ED-6B3527903C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66790</TotalTime>
  <Words>1769</Words>
  <Application>Microsoft Office PowerPoint</Application>
  <PresentationFormat>Widescreen</PresentationFormat>
  <Paragraphs>207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1 — cont’d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3195</cp:revision>
  <dcterms:created xsi:type="dcterms:W3CDTF">2023-03-21T18:49:30Z</dcterms:created>
  <dcterms:modified xsi:type="dcterms:W3CDTF">2024-04-11T15:54:56Z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