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39" r:id="rId13"/>
    <p:sldId id="317" r:id="rId14"/>
    <p:sldId id="340" r:id="rId15"/>
    <p:sldId id="328" r:id="rId16"/>
    <p:sldId id="341" r:id="rId17"/>
    <p:sldId id="302" r:id="rId18"/>
    <p:sldId id="303" r:id="rId19"/>
    <p:sldId id="333" r:id="rId20"/>
    <p:sldId id="342" r:id="rId21"/>
    <p:sldId id="335" r:id="rId22"/>
    <p:sldId id="337" r:id="rId23"/>
    <p:sldId id="336" r:id="rId24"/>
    <p:sldId id="338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  <p15:guide id="8" orient="horz" pos="4319">
          <p15:clr>
            <a:srgbClr val="A4A3A4"/>
          </p15:clr>
        </p15:guide>
        <p15:guide id="9" pos="76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CD2E1D-1D17-B6CB-0D34-F4DDCDA613B9}" v="4" dt="2024-04-11T15:32:02.9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27" autoAdjust="0"/>
    <p:restoredTop sz="86542" autoAdjust="0"/>
  </p:normalViewPr>
  <p:slideViewPr>
    <p:cSldViewPr snapToGrid="0">
      <p:cViewPr varScale="1">
        <p:scale>
          <a:sx n="164" d="100"/>
          <a:sy n="164" d="100"/>
        </p:scale>
        <p:origin x="1560" y="168"/>
      </p:cViewPr>
      <p:guideLst>
        <p:guide pos="4560"/>
        <p:guide pos="1920"/>
        <p:guide orient="horz" pos="408"/>
        <p:guide orient="horz" pos="3600"/>
        <p:guide orient="horz" pos="4319"/>
        <p:guide pos="7679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A8CD2E1D-1D17-B6CB-0D34-F4DDCDA613B9}"/>
    <pc:docChg chg="modSld">
      <pc:chgData name="Sarah Zelinke" userId="S::szelinke@cainc.com::d5a61b94-e317-40d3-bef2-b59288a0210b" providerId="AD" clId="Web-{A8CD2E1D-1D17-B6CB-0D34-F4DDCDA613B9}" dt="2024-04-11T15:32:02.952" v="3" actId="20577"/>
      <pc:docMkLst>
        <pc:docMk/>
      </pc:docMkLst>
      <pc:sldChg chg="modSp">
        <pc:chgData name="Sarah Zelinke" userId="S::szelinke@cainc.com::d5a61b94-e317-40d3-bef2-b59288a0210b" providerId="AD" clId="Web-{A8CD2E1D-1D17-B6CB-0D34-F4DDCDA613B9}" dt="2024-04-11T15:32:02.952" v="3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A8CD2E1D-1D17-B6CB-0D34-F4DDCDA613B9}" dt="2024-04-11T15:32:02.952" v="3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1719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32649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735909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1 Lesson 3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0" r:id="rId15"/>
    <p:sldLayoutId id="2147483671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  <a:endParaRPr lang="pt-BR" dirty="0"/>
          </a:p>
          <a:p>
            <a:pPr lvl="1" defTabSz="457200"/>
            <a:r>
              <a:rPr lang="pt-BR" dirty="0">
                <a:latin typeface="Arial"/>
                <a:cs typeface="Arial"/>
              </a:rPr>
              <a:t> oo		 ea 	</a:t>
            </a:r>
            <a:r>
              <a:rPr lang="pt-BR" b="1" dirty="0">
                <a:latin typeface="Arial"/>
                <a:cs typeface="Arial"/>
              </a:rPr>
              <a:t>o</a:t>
            </a:r>
            <a:r>
              <a:rPr lang="pt-BR" dirty="0">
                <a:latin typeface="Arial"/>
                <a:cs typeface="Arial"/>
              </a:rPr>
              <a:t> 		ai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 igh </a:t>
            </a:r>
            <a:r>
              <a:rPr lang="pt-BR" b="1" dirty="0">
                <a:latin typeface="Arial"/>
                <a:cs typeface="Arial"/>
              </a:rPr>
              <a:t>	 i</a:t>
            </a:r>
            <a:r>
              <a:rPr lang="pt-BR" dirty="0">
                <a:latin typeface="Arial"/>
                <a:cs typeface="Arial"/>
              </a:rPr>
              <a:t> 		oo 		oa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 </a:t>
            </a:r>
            <a:r>
              <a:rPr lang="pt-BR" b="1" dirty="0">
                <a:latin typeface="Arial"/>
                <a:cs typeface="Arial"/>
              </a:rPr>
              <a:t>e</a:t>
            </a:r>
            <a:r>
              <a:rPr lang="pt-BR" dirty="0">
                <a:latin typeface="Arial"/>
                <a:cs typeface="Arial"/>
              </a:rPr>
              <a:t> 		oo 		ow 		</a:t>
            </a:r>
            <a:r>
              <a:rPr lang="pt-BR" b="1" dirty="0">
                <a:latin typeface="Arial"/>
                <a:cs typeface="Arial"/>
              </a:rPr>
              <a:t>u</a:t>
            </a:r>
          </a:p>
          <a:p>
            <a:pPr lvl="1" defTabSz="457200"/>
            <a:r>
              <a:rPr lang="pt-BR" dirty="0"/>
              <a:t> ay		 ee 	sh 		oo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56209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44274"/>
            <a:ext cx="6871807" cy="76413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 candidate is a person who wants to get elected, or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chosen to serve in government. Candidates try to prove to voters that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they will do a good job if they are elected.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306104"/>
            <a:ext cx="6528547" cy="366699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Voting is important beyond home and school, too. </a:t>
            </a:r>
            <a:br>
              <a:rPr lang="en-US" sz="1800" dirty="0"/>
            </a:br>
            <a:r>
              <a:rPr lang="en-US" sz="1800" dirty="0"/>
              <a:t>In the U.S., people use voting to choose leaders. A person</a:t>
            </a:r>
            <a:br>
              <a:rPr lang="en-US" sz="1800" dirty="0"/>
            </a:br>
            <a:r>
              <a:rPr lang="en-US" sz="1800" dirty="0"/>
              <a:t>who wants to be elected as a leader is called a </a:t>
            </a:r>
            <a:r>
              <a:rPr lang="en-US" sz="1800" b="1" dirty="0"/>
              <a:t>candidate</a:t>
            </a:r>
            <a:r>
              <a:rPr lang="en-US" sz="1800" dirty="0"/>
              <a:t>.</a:t>
            </a:r>
            <a:br>
              <a:rPr lang="en-US" sz="1800" dirty="0"/>
            </a:br>
            <a:r>
              <a:rPr lang="en-US" sz="1800" dirty="0"/>
              <a:t>Voters may need to choose from a group of candidates.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Before voting day, each candidate will make speeches,</a:t>
            </a:r>
            <a:br>
              <a:rPr lang="en-US" sz="1800" dirty="0"/>
            </a:br>
            <a:r>
              <a:rPr lang="en-US" sz="1800" dirty="0"/>
              <a:t>run ads, and meet with lots of voters. Each candidate</a:t>
            </a:r>
            <a:br>
              <a:rPr lang="en-US" sz="1800" dirty="0"/>
            </a:br>
            <a:r>
              <a:rPr lang="en-US" sz="1800" dirty="0"/>
              <a:t>wants to show that she or he is right for the job. Boosters,</a:t>
            </a:r>
            <a:br>
              <a:rPr lang="en-US" sz="1800" dirty="0"/>
            </a:br>
            <a:r>
              <a:rPr lang="en-US" sz="1800" dirty="0"/>
              <a:t>or supporters, help each candidate try to get votes and</a:t>
            </a:r>
            <a:br>
              <a:rPr lang="en-US" sz="1800" dirty="0"/>
            </a:br>
            <a:r>
              <a:rPr lang="en-US" sz="1800" dirty="0"/>
              <a:t>get elected.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327678"/>
            <a:ext cx="598579" cy="3626061"/>
          </a:xfrm>
        </p:spPr>
        <p:txBody>
          <a:bodyPr>
            <a:noAutofit/>
          </a:bodyPr>
          <a:lstStyle/>
          <a:p>
            <a:r>
              <a:rPr lang="en-US" dirty="0"/>
              <a:t>78</a:t>
            </a:r>
          </a:p>
          <a:p>
            <a:r>
              <a:rPr lang="en-US" dirty="0"/>
              <a:t>86</a:t>
            </a:r>
          </a:p>
          <a:p>
            <a:r>
              <a:rPr lang="en-US" dirty="0"/>
              <a:t>97</a:t>
            </a:r>
          </a:p>
          <a:p>
            <a:r>
              <a:rPr lang="en-US" dirty="0"/>
              <a:t>109</a:t>
            </a:r>
          </a:p>
          <a:p>
            <a:r>
              <a:rPr lang="en-US" dirty="0"/>
              <a:t>119</a:t>
            </a:r>
          </a:p>
          <a:p>
            <a:r>
              <a:rPr lang="en-US" dirty="0"/>
              <a:t>127</a:t>
            </a:r>
          </a:p>
          <a:p>
            <a:r>
              <a:rPr lang="en-US" dirty="0"/>
              <a:t>137</a:t>
            </a:r>
          </a:p>
          <a:p>
            <a:r>
              <a:rPr lang="en-US" dirty="0"/>
              <a:t>150</a:t>
            </a:r>
          </a:p>
          <a:p>
            <a:r>
              <a:rPr lang="en-US" dirty="0"/>
              <a:t>161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do people choose leaders in the U.S.?</a:t>
            </a:r>
          </a:p>
          <a:p>
            <a:pPr marL="0" indent="0">
              <a:buNone/>
            </a:pPr>
            <a:r>
              <a:rPr lang="en-US" dirty="0"/>
              <a:t>	 People choose leaders in the U.S by ________________.</a:t>
            </a:r>
          </a:p>
          <a:p>
            <a:pPr marL="0" indent="0">
              <a:buNone/>
            </a:pPr>
            <a:r>
              <a:rPr lang="en-US" b="1" dirty="0"/>
              <a:t>What is a candidate?</a:t>
            </a:r>
          </a:p>
          <a:p>
            <a:pPr marL="0" indent="0">
              <a:buNone/>
            </a:pPr>
            <a:r>
              <a:rPr lang="en-US" dirty="0"/>
              <a:t>	 A candidate is ________________.</a:t>
            </a:r>
          </a:p>
          <a:p>
            <a:pPr marL="0" indent="0">
              <a:buNone/>
            </a:pPr>
            <a:r>
              <a:rPr lang="en-US" b="1" dirty="0"/>
              <a:t>What will a candidate do to get elected?</a:t>
            </a:r>
          </a:p>
          <a:p>
            <a:pPr marL="0" indent="0">
              <a:buNone/>
            </a:pPr>
            <a:r>
              <a:rPr lang="en-US" dirty="0"/>
              <a:t>	 To get elected, a candidate will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92150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81882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 In the United States, there are rules about who can vote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in elections and how they can vote.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69206"/>
            <a:ext cx="6528547" cy="416014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As soon as U.S. </a:t>
            </a:r>
            <a:r>
              <a:rPr lang="en-US" sz="1800" b="1" dirty="0"/>
              <a:t>citizens</a:t>
            </a:r>
            <a:r>
              <a:rPr lang="en-US" sz="1800" dirty="0"/>
              <a:t> turn 18, they may become voters </a:t>
            </a:r>
            <a:br>
              <a:rPr lang="en-US" sz="1800" dirty="0"/>
            </a:br>
            <a:r>
              <a:rPr lang="en-US" sz="1800" dirty="0"/>
              <a:t>if they want to vote. On voting day, voters can go in person </a:t>
            </a:r>
            <a:br>
              <a:rPr lang="en-US" sz="1800" dirty="0"/>
            </a:br>
            <a:r>
              <a:rPr lang="en-US" sz="1800" dirty="0"/>
              <a:t>to vote. They might vote in a school or another public spot. </a:t>
            </a:r>
            <a:br>
              <a:rPr lang="en-US" sz="1800" dirty="0"/>
            </a:br>
            <a:r>
              <a:rPr lang="en-US" sz="1800" dirty="0"/>
              <a:t>Inside, people cast votes in voting booths. No one can see </a:t>
            </a:r>
            <a:br>
              <a:rPr lang="en-US" sz="1800" dirty="0"/>
            </a:br>
            <a:r>
              <a:rPr lang="en-US" sz="1800" dirty="0"/>
              <a:t>how other people vote. If people do not wish to vote in </a:t>
            </a:r>
            <a:br>
              <a:rPr lang="en-US" sz="1800" dirty="0"/>
            </a:br>
            <a:r>
              <a:rPr lang="en-US" sz="1800" dirty="0"/>
              <a:t>person, they may get to send in a vote by mail. When voting </a:t>
            </a:r>
            <a:br>
              <a:rPr lang="en-US" sz="1800" dirty="0"/>
            </a:br>
            <a:r>
              <a:rPr lang="en-US" sz="1800" dirty="0"/>
              <a:t>time ends, the votes for each candidate are added up. The </a:t>
            </a:r>
            <a:br>
              <a:rPr lang="en-US" sz="1800" dirty="0"/>
            </a:br>
            <a:r>
              <a:rPr lang="en-US" sz="1800" dirty="0"/>
              <a:t>candidate with the highest number of votes wins.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Voting is a right. It is an important thing for citizens to </a:t>
            </a:r>
            <a:br>
              <a:rPr lang="en-US" sz="1800" dirty="0"/>
            </a:br>
            <a:r>
              <a:rPr lang="en-US" sz="1800" dirty="0"/>
              <a:t>do, too. Each person’s vote matters. People get to choose the leaders they want. But if leaders do not do jobs well, they </a:t>
            </a:r>
            <a:br>
              <a:rPr lang="en-US" sz="1800" dirty="0"/>
            </a:br>
            <a:r>
              <a:rPr lang="en-US" sz="1800" dirty="0"/>
              <a:t>may not get elected again.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endParaRPr lang="en-US" sz="1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62620"/>
            <a:ext cx="598579" cy="4252455"/>
          </a:xfrm>
        </p:spPr>
        <p:txBody>
          <a:bodyPr>
            <a:noAutofit/>
          </a:bodyPr>
          <a:lstStyle/>
          <a:p>
            <a:r>
              <a:rPr lang="en-US" dirty="0"/>
              <a:t>162</a:t>
            </a:r>
          </a:p>
          <a:p>
            <a:r>
              <a:rPr lang="en-US" dirty="0"/>
              <a:t>173</a:t>
            </a:r>
          </a:p>
          <a:p>
            <a:r>
              <a:rPr lang="en-US" dirty="0"/>
              <a:t>186</a:t>
            </a:r>
          </a:p>
          <a:p>
            <a:r>
              <a:rPr lang="en-US" dirty="0"/>
              <a:t>198</a:t>
            </a:r>
          </a:p>
          <a:p>
            <a:r>
              <a:rPr lang="en-US" dirty="0"/>
              <a:t>209</a:t>
            </a:r>
          </a:p>
          <a:p>
            <a:r>
              <a:rPr lang="en-US" dirty="0"/>
              <a:t>221</a:t>
            </a:r>
          </a:p>
          <a:p>
            <a:r>
              <a:rPr lang="en-US" dirty="0"/>
              <a:t>234</a:t>
            </a:r>
          </a:p>
          <a:p>
            <a:r>
              <a:rPr lang="en-US" dirty="0"/>
              <a:t>245</a:t>
            </a:r>
          </a:p>
          <a:p>
            <a:r>
              <a:rPr lang="en-US" dirty="0"/>
              <a:t>253</a:t>
            </a:r>
          </a:p>
          <a:p>
            <a:r>
              <a:rPr lang="en-US" dirty="0"/>
              <a:t>265</a:t>
            </a:r>
          </a:p>
          <a:p>
            <a:r>
              <a:rPr lang="en-US" dirty="0"/>
              <a:t>276</a:t>
            </a:r>
          </a:p>
          <a:p>
            <a:r>
              <a:rPr lang="en-US" dirty="0"/>
              <a:t>288</a:t>
            </a:r>
          </a:p>
          <a:p>
            <a:r>
              <a:rPr lang="en-US" dirty="0"/>
              <a:t>293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can vote in U.S. elections?</a:t>
            </a:r>
          </a:p>
          <a:p>
            <a:pPr marL="0" indent="0">
              <a:buNone/>
            </a:pPr>
            <a:r>
              <a:rPr lang="en-US" dirty="0"/>
              <a:t>	 To vote in U.S. elections, people must be ________________.</a:t>
            </a:r>
          </a:p>
          <a:p>
            <a:pPr marL="0" indent="0">
              <a:buNone/>
            </a:pPr>
            <a:r>
              <a:rPr lang="en-US" b="1" dirty="0"/>
              <a:t>What are the ways that people can vote in the U.S.?</a:t>
            </a:r>
          </a:p>
          <a:p>
            <a:pPr marL="0" indent="0">
              <a:buNone/>
            </a:pPr>
            <a:r>
              <a:rPr lang="en-US" dirty="0"/>
              <a:t>	 The ways people can vote in the U.S. are ________________.</a:t>
            </a:r>
          </a:p>
          <a:p>
            <a:pPr marL="0" indent="0">
              <a:buNone/>
            </a:pPr>
            <a:r>
              <a:rPr lang="en-US" b="1" dirty="0"/>
              <a:t>Why is voting an important thing for citizens to do?</a:t>
            </a:r>
          </a:p>
          <a:p>
            <a:pPr marL="0" indent="0">
              <a:buNone/>
            </a:pPr>
            <a:r>
              <a:rPr lang="en-US" dirty="0"/>
              <a:t>	 Voting is an important thing for citizens to do because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9172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pic>
        <p:nvPicPr>
          <p:cNvPr id="14" name="Picture 2" descr="A boy is at the front of a classroom with his teacher. There are kids at their desks. They are all raising their hands&#10;">
            <a:extLst>
              <a:ext uri="{FF2B5EF4-FFF2-40B4-BE49-F238E27FC236}">
                <a16:creationId xmlns:a16="http://schemas.microsoft.com/office/drawing/2014/main" id="{39E48288-3971-804F-903E-BCAEA9748B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164" y="2735794"/>
            <a:ext cx="2762250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3" descr="A line of people standing and one person sitting in a wheelchair. There is an American flag behind them on the wall.&#10;">
            <a:extLst>
              <a:ext uri="{FF2B5EF4-FFF2-40B4-BE49-F238E27FC236}">
                <a16:creationId xmlns:a16="http://schemas.microsoft.com/office/drawing/2014/main" id="{F2989842-3054-EA42-95E2-57837CC2D7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2294" y="2707218"/>
            <a:ext cx="2762250" cy="267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7" name="Picture 4" descr="A person who is running for public office is standing at a podium with her hands up. People in the audience stand and cheer.&#10;">
            <a:extLst>
              <a:ext uri="{FF2B5EF4-FFF2-40B4-BE49-F238E27FC236}">
                <a16:creationId xmlns:a16="http://schemas.microsoft.com/office/drawing/2014/main" id="{7AC7AE02-3F82-AD49-A6E5-80C18959A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3457" y="2664357"/>
            <a:ext cx="2705100" cy="276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313D8CC-85B0-9A40-967D-678719FE4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769684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FAAFA90-7743-DF49-AC65-8B5D0BF766EA}"/>
              </a:ext>
            </a:extLst>
          </p:cNvPr>
          <p:cNvSpPr txBox="1"/>
          <p:nvPr/>
        </p:nvSpPr>
        <p:spPr>
          <a:xfrm>
            <a:off x="762000" y="2666668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the topic of this text?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topic of this text is ___________________________________________.</a:t>
            </a:r>
          </a:p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voting be important for people in a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Voting can be important for people in a group because.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19663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people choose leaders in the U.S.?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People choose leaders in the U.S. ______________________________.    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a candidate?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candidate is ______________________________________________.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will a candidate do to get elected?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 get elected, a candidate will _________________________________.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7393793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19663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can vote in U.S. elections?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 vote in U.S. elections, people must be 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are the ways that people can vote in the U.S.?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the U.S., people can vote ____________________________________.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voting an important thing for citizens to do?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Voting is an important thing for citizens to do because 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6944861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10581970" cy="90054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Read each sentence. Underline all the endings </a:t>
            </a:r>
            <a:br>
              <a:rPr lang="en-US" dirty="0"/>
            </a:br>
            <a:r>
              <a:rPr lang="en-US" dirty="0"/>
              <a:t>that make sense.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2243087"/>
            <a:ext cx="5867400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My sister and I can ________________.</a:t>
            </a:r>
            <a:endParaRPr lang="en-US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4" y="2219260"/>
            <a:ext cx="4091226" cy="206760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eat eggs with mushrooms and</a:t>
            </a:r>
            <a:br>
              <a:rPr lang="en-US" dirty="0"/>
            </a:br>
            <a:r>
              <a:rPr lang="en-US" dirty="0"/>
              <a:t>    cheese             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have a room on the moon 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c. plant roses that bloom </a:t>
            </a:r>
            <a:br>
              <a:rPr lang="en-US" dirty="0"/>
            </a:br>
            <a:r>
              <a:rPr lang="en-US" dirty="0"/>
              <a:t>d. toss a basketball in a hoop</a:t>
            </a:r>
          </a:p>
        </p:txBody>
      </p:sp>
    </p:spTree>
    <p:extLst>
      <p:ext uri="{BB962C8B-B14F-4D97-AF65-F5344CB8AC3E}">
        <p14:creationId xmlns:p14="http://schemas.microsoft.com/office/powerpoint/2010/main" val="40929531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1209284"/>
            <a:ext cx="6805374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After lunch, the art teacher will ________________.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669926" y="1185457"/>
            <a:ext cx="3926535" cy="299601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set up her room for the next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    class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stand on a stool to hang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    paintings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c. sleep on the school roof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d. loosen the lids on the jars of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    pain</a:t>
            </a:r>
          </a:p>
        </p:txBody>
      </p:sp>
    </p:spTree>
    <p:extLst>
      <p:ext uri="{BB962C8B-B14F-4D97-AF65-F5344CB8AC3E}">
        <p14:creationId xmlns:p14="http://schemas.microsoft.com/office/powerpoint/2010/main" val="3486485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 r</a:t>
            </a:r>
            <a:r>
              <a:rPr lang="en-US" u="sng" dirty="0"/>
              <a:t>oo</a:t>
            </a:r>
            <a:r>
              <a:rPr lang="en-US" dirty="0"/>
              <a:t>m 		st</a:t>
            </a:r>
            <a:r>
              <a:rPr lang="en-US" u="sng" dirty="0"/>
              <a:t>oo</a:t>
            </a:r>
            <a:r>
              <a:rPr lang="en-US" dirty="0"/>
              <a:t>l 		l</a:t>
            </a:r>
            <a:r>
              <a:rPr lang="en-US" u="sng" dirty="0"/>
              <a:t>oo</a:t>
            </a:r>
            <a:r>
              <a:rPr lang="en-US" dirty="0"/>
              <a:t>se</a:t>
            </a:r>
          </a:p>
          <a:p>
            <a:pPr lvl="1" defTabSz="457200"/>
            <a:r>
              <a:rPr lang="en-US" dirty="0"/>
              <a:t> r</a:t>
            </a:r>
            <a:r>
              <a:rPr lang="en-US" u="sng" dirty="0"/>
              <a:t>oo</a:t>
            </a:r>
            <a:r>
              <a:rPr lang="en-US" dirty="0"/>
              <a:t>t 		st</a:t>
            </a:r>
            <a:r>
              <a:rPr lang="en-US" u="sng" dirty="0"/>
              <a:t>ea</a:t>
            </a:r>
            <a:r>
              <a:rPr lang="en-US" dirty="0"/>
              <a:t>l 		r</a:t>
            </a:r>
            <a:r>
              <a:rPr lang="en-US" u="sng" dirty="0"/>
              <a:t>oo</a:t>
            </a:r>
            <a:r>
              <a:rPr lang="en-US" dirty="0"/>
              <a:t>f</a:t>
            </a:r>
          </a:p>
          <a:p>
            <a:pPr lvl="1" defTabSz="457200"/>
            <a:r>
              <a:rPr lang="en-US" dirty="0"/>
              <a:t> booth 		mood 		beach</a:t>
            </a:r>
          </a:p>
          <a:p>
            <a:pPr lvl="1" defTabSz="457200"/>
            <a:r>
              <a:rPr lang="en-US" dirty="0"/>
              <a:t> hoop 		lease 		bloom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562304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  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777839"/>
            <a:ext cx="796066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Kim will __________________ the fishing rods from the car.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1913952" y="2458569"/>
            <a:ext cx="3659099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unplug	 	unreal	 unload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0E160-D310-B64F-A45B-B430745AA1AC}"/>
              </a:ext>
            </a:extLst>
          </p:cNvPr>
          <p:cNvSpPr txBox="1"/>
          <p:nvPr/>
        </p:nvSpPr>
        <p:spPr>
          <a:xfrm>
            <a:off x="762000" y="3078830"/>
            <a:ext cx="997482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After a while, Mom and Dad had a _____________ plan to fix the bathroom.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399E96AE-493E-CB2B-8C3C-94C61633E091}"/>
              </a:ext>
            </a:extLst>
          </p:cNvPr>
          <p:cNvSpPr txBox="1">
            <a:spLocks/>
          </p:cNvSpPr>
          <p:nvPr/>
        </p:nvSpPr>
        <p:spPr>
          <a:xfrm>
            <a:off x="4191660" y="3743179"/>
            <a:ext cx="5168239" cy="55351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teachable	 	workable 		shrinkable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2000" y="4431557"/>
            <a:ext cx="920791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Shereen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put a _________________ of grapes in a little bowl.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A2641E9-B45B-A4B5-A676-47AC4BB40D95}"/>
              </a:ext>
            </a:extLst>
          </p:cNvPr>
          <p:cNvSpPr txBox="1">
            <a:spLocks/>
          </p:cNvSpPr>
          <p:nvPr/>
        </p:nvSpPr>
        <p:spPr>
          <a:xfrm>
            <a:off x="2620735" y="5208398"/>
            <a:ext cx="4446609" cy="70078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skillful		handful	 painful</a:t>
            </a:r>
          </a:p>
        </p:txBody>
      </p:sp>
    </p:spTree>
    <p:extLst>
      <p:ext uri="{BB962C8B-B14F-4D97-AF65-F5344CB8AC3E}">
        <p14:creationId xmlns:p14="http://schemas.microsoft.com/office/powerpoint/2010/main" val="6832022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750916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Not all bugs are ___________________ to plants.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3014870" y="1431646"/>
            <a:ext cx="4655929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Spoonful	handful	harmful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0E160-D310-B64F-A45B-B430745AA1AC}"/>
              </a:ext>
            </a:extLst>
          </p:cNvPr>
          <p:cNvSpPr txBox="1"/>
          <p:nvPr/>
        </p:nvSpPr>
        <p:spPr>
          <a:xfrm>
            <a:off x="762000" y="1973251"/>
            <a:ext cx="997482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cat stuck on a high tree branch was in _______________________.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399E96AE-493E-CB2B-8C3C-94C61633E091}"/>
              </a:ext>
            </a:extLst>
          </p:cNvPr>
          <p:cNvSpPr txBox="1">
            <a:spLocks/>
          </p:cNvSpPr>
          <p:nvPr/>
        </p:nvSpPr>
        <p:spPr>
          <a:xfrm>
            <a:off x="6346500" y="2637600"/>
            <a:ext cx="4907555" cy="55351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distrust 	distress	 dislike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1999" y="3227658"/>
            <a:ext cx="933912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Frank will _____________________ the leash so his dog can go farther.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A2641E9-B45B-A4B5-A676-47AC4BB40D95}"/>
              </a:ext>
            </a:extLst>
          </p:cNvPr>
          <p:cNvSpPr txBox="1">
            <a:spLocks/>
          </p:cNvSpPr>
          <p:nvPr/>
        </p:nvSpPr>
        <p:spPr>
          <a:xfrm>
            <a:off x="2120766" y="4004499"/>
            <a:ext cx="3759334" cy="70078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unpack		 unlock 	untwist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2000" y="4621966"/>
            <a:ext cx="1026160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Lil did not want to _______________ her team by forgetting the bats and balls.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1A2641E9-B45B-A4B5-A676-47AC4BB40D95}"/>
              </a:ext>
            </a:extLst>
          </p:cNvPr>
          <p:cNvSpPr txBox="1">
            <a:spLocks/>
          </p:cNvSpPr>
          <p:nvPr/>
        </p:nvSpPr>
        <p:spPr>
          <a:xfrm>
            <a:off x="2993452" y="5398807"/>
            <a:ext cx="5400339" cy="70078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dislike	 	distrust 	displease</a:t>
            </a:r>
          </a:p>
        </p:txBody>
      </p:sp>
    </p:spTree>
    <p:extLst>
      <p:ext uri="{BB962C8B-B14F-4D97-AF65-F5344CB8AC3E}">
        <p14:creationId xmlns:p14="http://schemas.microsoft.com/office/powerpoint/2010/main" val="3883907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it-IT" b="1" dirty="0"/>
              <a:t>room</a:t>
            </a:r>
          </a:p>
          <a:p>
            <a:r>
              <a:rPr lang="it-IT" dirty="0"/>
              <a:t>broom</a:t>
            </a:r>
          </a:p>
          <a:p>
            <a:r>
              <a:rPr lang="it-IT" dirty="0"/>
              <a:t>bloom</a:t>
            </a:r>
          </a:p>
          <a:p>
            <a:r>
              <a:rPr lang="it-IT" dirty="0"/>
              <a:t>gloom</a:t>
            </a:r>
          </a:p>
          <a:p>
            <a:r>
              <a:rPr lang="it-IT" dirty="0"/>
              <a:t>groom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tool</a:t>
            </a:r>
          </a:p>
          <a:p>
            <a:r>
              <a:rPr lang="en-US" dirty="0"/>
              <a:t>fool</a:t>
            </a:r>
          </a:p>
          <a:p>
            <a:r>
              <a:rPr lang="en-US" dirty="0"/>
              <a:t>stool</a:t>
            </a:r>
          </a:p>
          <a:p>
            <a:r>
              <a:rPr lang="en-US" dirty="0"/>
              <a:t>spool</a:t>
            </a:r>
          </a:p>
          <a:p>
            <a:r>
              <a:rPr lang="en-US" dirty="0"/>
              <a:t>drool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nl-NL" b="1" dirty="0"/>
              <a:t>hoop</a:t>
            </a:r>
          </a:p>
          <a:p>
            <a:r>
              <a:rPr lang="nl-NL" dirty="0"/>
              <a:t>stoop</a:t>
            </a:r>
          </a:p>
          <a:p>
            <a:r>
              <a:rPr lang="nl-NL" dirty="0"/>
              <a:t>troop</a:t>
            </a:r>
          </a:p>
          <a:p>
            <a:r>
              <a:rPr lang="nl-NL" dirty="0"/>
              <a:t>droop</a:t>
            </a:r>
          </a:p>
          <a:p>
            <a:r>
              <a:rPr lang="nl-NL" dirty="0"/>
              <a:t>scoop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d</a:t>
            </a:r>
            <a:r>
              <a:rPr lang="en-US" u="sng" dirty="0"/>
              <a:t>u</a:t>
            </a:r>
            <a:r>
              <a:rPr lang="en-US" dirty="0"/>
              <a:t>stpr</a:t>
            </a:r>
            <a:r>
              <a:rPr lang="en-US" u="sng" dirty="0"/>
              <a:t>oo</a:t>
            </a:r>
            <a:r>
              <a:rPr lang="en-US" dirty="0"/>
              <a:t>f		m</a:t>
            </a:r>
            <a:r>
              <a:rPr lang="en-US" u="sng" dirty="0"/>
              <a:t>u</a:t>
            </a:r>
            <a:r>
              <a:rPr lang="en-US" dirty="0"/>
              <a:t>shr</a:t>
            </a:r>
            <a:r>
              <a:rPr lang="en-US" u="sng" dirty="0"/>
              <a:t>oo</a:t>
            </a:r>
            <a:r>
              <a:rPr lang="en-US" dirty="0"/>
              <a:t>m		l</a:t>
            </a:r>
            <a:r>
              <a:rPr lang="en-US" u="sng" dirty="0"/>
              <a:t>oo</a:t>
            </a:r>
            <a:r>
              <a:rPr lang="en-US" dirty="0"/>
              <a:t>s</a:t>
            </a:r>
            <a:r>
              <a:rPr lang="en-US" u="sng" dirty="0"/>
              <a:t>e</a:t>
            </a:r>
            <a:r>
              <a:rPr lang="en-US" dirty="0"/>
              <a:t>n			</a:t>
            </a:r>
            <a:r>
              <a:rPr lang="en-IN" sz="2400" dirty="0">
                <a:latin typeface="MinionPro-Regular"/>
                <a:ea typeface="Calibri"/>
                <a:cs typeface="MinionPro-Regular"/>
              </a:rPr>
              <a:t>f</a:t>
            </a:r>
            <a:r>
              <a:rPr lang="en-IN" sz="2400" u="sng" dirty="0">
                <a:latin typeface="MinionPro-Regular"/>
                <a:ea typeface="Calibri"/>
                <a:cs typeface="MinionPro-Regular"/>
              </a:rPr>
              <a:t>oo</a:t>
            </a:r>
            <a:r>
              <a:rPr lang="en-IN" sz="2400" dirty="0">
                <a:latin typeface="MinionPro-Regular"/>
                <a:ea typeface="Calibri"/>
                <a:cs typeface="MinionPro-Regular"/>
              </a:rPr>
              <a:t>l</a:t>
            </a:r>
            <a:r>
              <a:rPr lang="en-IN" sz="2400" u="sng" dirty="0">
                <a:latin typeface="MinionPro-Regular"/>
                <a:ea typeface="Calibri"/>
                <a:cs typeface="MinionPro-Regular"/>
              </a:rPr>
              <a:t>i</a:t>
            </a:r>
            <a:r>
              <a:rPr lang="en-IN" sz="2400" dirty="0">
                <a:latin typeface="MinionPro-Regular"/>
                <a:ea typeface="Calibri"/>
                <a:cs typeface="MinionPro-Regular"/>
              </a:rPr>
              <a:t>sh</a:t>
            </a:r>
            <a:r>
              <a:rPr lang="en-US" dirty="0"/>
              <a:t>			t</a:t>
            </a:r>
            <a:r>
              <a:rPr lang="en-US" u="sng" dirty="0"/>
              <a:t>a</a:t>
            </a:r>
            <a:r>
              <a:rPr lang="en-US" dirty="0"/>
              <a:t>tt</a:t>
            </a:r>
            <a:r>
              <a:rPr lang="en-US" u="sng" dirty="0"/>
              <a:t>oo</a:t>
            </a:r>
          </a:p>
          <a:p>
            <a:pPr lvl="1" defTabSz="457200">
              <a:spcBef>
                <a:spcPts val="2000"/>
              </a:spcBef>
            </a:pPr>
            <a:r>
              <a:rPr lang="en-US" dirty="0"/>
              <a:t>b</a:t>
            </a:r>
            <a:r>
              <a:rPr lang="en-US" u="sng" dirty="0"/>
              <a:t>oo</a:t>
            </a:r>
            <a:r>
              <a:rPr lang="en-US" dirty="0"/>
              <a:t>sters		s</a:t>
            </a:r>
            <a:r>
              <a:rPr lang="en-US" u="sng" dirty="0"/>
              <a:t>u</a:t>
            </a:r>
            <a:r>
              <a:rPr lang="en-US" dirty="0"/>
              <a:t>pp</a:t>
            </a:r>
            <a:r>
              <a:rPr lang="en-US" u="sng" dirty="0"/>
              <a:t>or</a:t>
            </a:r>
            <a:r>
              <a:rPr lang="en-US" dirty="0"/>
              <a:t>t</a:t>
            </a:r>
            <a:r>
              <a:rPr lang="en-US" u="sng" dirty="0"/>
              <a:t>er</a:t>
            </a:r>
            <a:r>
              <a:rPr lang="en-US" dirty="0"/>
              <a:t>s		</a:t>
            </a:r>
            <a:r>
              <a:rPr lang="en-US" u="sng" dirty="0"/>
              <a:t>i</a:t>
            </a:r>
            <a:r>
              <a:rPr lang="en-US" dirty="0"/>
              <a:t>mp</a:t>
            </a:r>
            <a:r>
              <a:rPr lang="en-US" u="sng" dirty="0"/>
              <a:t>or</a:t>
            </a:r>
            <a:r>
              <a:rPr lang="en-US" dirty="0"/>
              <a:t>t</a:t>
            </a:r>
            <a:r>
              <a:rPr lang="en-US" u="sng" dirty="0"/>
              <a:t>a</a:t>
            </a:r>
            <a:r>
              <a:rPr lang="en-US" dirty="0"/>
              <a:t>nt		</a:t>
            </a:r>
            <a:r>
              <a:rPr lang="en-US" u="sng" dirty="0"/>
              <a:t>e</a:t>
            </a:r>
            <a:r>
              <a:rPr lang="en-US" dirty="0"/>
              <a:t>l</a:t>
            </a:r>
            <a:r>
              <a:rPr lang="en-US" u="sng" dirty="0"/>
              <a:t>e</a:t>
            </a:r>
            <a:r>
              <a:rPr lang="en-US" dirty="0"/>
              <a:t>ct			c</a:t>
            </a:r>
            <a:r>
              <a:rPr lang="en-US" u="sng" dirty="0"/>
              <a:t>a</a:t>
            </a:r>
            <a:r>
              <a:rPr lang="en-US" dirty="0"/>
              <a:t>nd</a:t>
            </a:r>
            <a:r>
              <a:rPr lang="en-US" u="sng" dirty="0"/>
              <a:t>i</a:t>
            </a:r>
            <a:r>
              <a:rPr lang="en-US" dirty="0"/>
              <a:t>d</a:t>
            </a:r>
            <a:r>
              <a:rPr lang="en-US" u="sng" dirty="0"/>
              <a:t>a</a:t>
            </a:r>
            <a:r>
              <a:rPr lang="en-US" dirty="0"/>
              <a:t>t</a:t>
            </a:r>
            <a:r>
              <a:rPr lang="en-US" u="sng" dirty="0"/>
              <a:t>e</a:t>
            </a:r>
            <a:br>
              <a:rPr lang="en-US" u="sng" dirty="0"/>
            </a:b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57348" y="1924053"/>
            <a:ext cx="553213" cy="191069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10561" y="1924054"/>
            <a:ext cx="629475" cy="169316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33775" y="1894417"/>
            <a:ext cx="669029" cy="229496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07566" y="1896706"/>
            <a:ext cx="621609" cy="222939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35591" y="1971113"/>
            <a:ext cx="50323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28355" y="1985900"/>
            <a:ext cx="33908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70737" y="1977464"/>
            <a:ext cx="48577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58445" y="1979550"/>
            <a:ext cx="36954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83703" y="1970079"/>
            <a:ext cx="344447" cy="229579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34414" y="1982234"/>
            <a:ext cx="43823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84338" y="2678606"/>
            <a:ext cx="70421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84584" y="2686575"/>
            <a:ext cx="38480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43523" y="2673746"/>
            <a:ext cx="41186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55392" y="2680481"/>
            <a:ext cx="51659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15344" y="2698781"/>
            <a:ext cx="32425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39595" y="2704858"/>
            <a:ext cx="40878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70736" y="2700882"/>
            <a:ext cx="15875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29487" y="2706398"/>
            <a:ext cx="433387" cy="269074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95607" y="2702754"/>
            <a:ext cx="46509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62314" y="2707342"/>
            <a:ext cx="241280" cy="265236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05975" y="2723498"/>
            <a:ext cx="53339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4704631"/>
              </p:ext>
            </p:extLst>
          </p:nvPr>
        </p:nvGraphicFramePr>
        <p:xfrm>
          <a:off x="1275505" y="4046082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un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lock   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dis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trust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teach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able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   hand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ful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un-   dis-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-able   -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ful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197" y="5503299"/>
            <a:ext cx="9534529" cy="7975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300" y="5570612"/>
            <a:ext cx="9369426" cy="6344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Expert Tip: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suffix -</a:t>
            </a:r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able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means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able to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these words: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mend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able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(able to mend), use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able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(able to use), mix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able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(able to mix).</a:t>
            </a:r>
            <a:endParaRPr lang="en-US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71988" y="2700198"/>
            <a:ext cx="47307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48375" y="2718303"/>
            <a:ext cx="48814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dis</a:t>
            </a:r>
            <a:r>
              <a:rPr lang="en-US" dirty="0"/>
              <a:t>own		</a:t>
            </a:r>
            <a:r>
              <a:rPr lang="en-US" u="sng" dirty="0"/>
              <a:t>un</a:t>
            </a:r>
            <a:r>
              <a:rPr lang="en-US" dirty="0"/>
              <a:t>load		</a:t>
            </a:r>
            <a:r>
              <a:rPr lang="en-US" u="sng" dirty="0"/>
              <a:t>un</a:t>
            </a:r>
            <a:r>
              <a:rPr lang="en-US" dirty="0"/>
              <a:t>twist		</a:t>
            </a:r>
            <a:r>
              <a:rPr lang="en-US" u="sng" dirty="0"/>
              <a:t>dis</a:t>
            </a:r>
            <a:r>
              <a:rPr lang="en-US" dirty="0"/>
              <a:t>please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work</a:t>
            </a:r>
            <a:r>
              <a:rPr lang="en-US" u="sng" dirty="0"/>
              <a:t>able</a:t>
            </a:r>
            <a:r>
              <a:rPr lang="en-US" dirty="0"/>
              <a:t>	boast</a:t>
            </a:r>
            <a:r>
              <a:rPr lang="en-US" u="sng" dirty="0"/>
              <a:t>ful</a:t>
            </a:r>
            <a:r>
              <a:rPr lang="en-US" dirty="0"/>
              <a:t>	need</a:t>
            </a:r>
            <a:r>
              <a:rPr lang="en-US" u="sng" dirty="0"/>
              <a:t>ful</a:t>
            </a:r>
            <a:r>
              <a:rPr lang="en-US" dirty="0"/>
              <a:t>	harm</a:t>
            </a:r>
            <a:r>
              <a:rPr lang="en-US" u="sng" dirty="0"/>
              <a:t>ful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dis</a:t>
            </a:r>
            <a:r>
              <a:rPr lang="en-US" dirty="0"/>
              <a:t>agree</a:t>
            </a:r>
            <a:r>
              <a:rPr lang="en-US" u="sng" dirty="0"/>
              <a:t>able</a:t>
            </a:r>
            <a:r>
              <a:rPr lang="en-US" dirty="0"/>
              <a:t>	</a:t>
            </a:r>
            <a:r>
              <a:rPr lang="en-US" u="sng" dirty="0"/>
              <a:t>un</a:t>
            </a:r>
            <a:r>
              <a:rPr lang="en-US" dirty="0"/>
              <a:t>faith</a:t>
            </a:r>
            <a:r>
              <a:rPr lang="en-US" u="sng" dirty="0"/>
              <a:t>ful</a:t>
            </a:r>
            <a:r>
              <a:rPr lang="en-US" dirty="0"/>
              <a:t>	</a:t>
            </a:r>
            <a:r>
              <a:rPr lang="en-US" u="sng" dirty="0"/>
              <a:t>dis</a:t>
            </a:r>
            <a:r>
              <a:rPr lang="en-US" dirty="0"/>
              <a:t>tress</a:t>
            </a:r>
            <a:r>
              <a:rPr lang="en-US" u="sng" dirty="0"/>
              <a:t>ing</a:t>
            </a:r>
            <a:r>
              <a:rPr lang="en-US" dirty="0"/>
              <a:t>		</a:t>
            </a:r>
            <a:r>
              <a:rPr lang="en-US" u="sng" dirty="0"/>
              <a:t>un</a:t>
            </a:r>
            <a:r>
              <a:rPr lang="en-US" dirty="0"/>
              <a:t>help</a:t>
            </a:r>
            <a:r>
              <a:rPr lang="en-US" u="sng" dirty="0"/>
              <a:t>ful</a:t>
            </a:r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all</a:t>
            </a:r>
            <a:r>
              <a:rPr lang="en-US" b="1" dirty="0"/>
              <a:t>	 call	hall	ball	fall		</a:t>
            </a:r>
            <a:r>
              <a:rPr lang="en-US" b="1" u="sng" dirty="0"/>
              <a:t>where </a:t>
            </a:r>
            <a:r>
              <a:rPr lang="en-US" b="1" dirty="0"/>
              <a:t>		there 	</a:t>
            </a:r>
            <a:r>
              <a:rPr lang="en-US" b="1" u="sng" dirty="0"/>
              <a:t>now</a:t>
            </a:r>
            <a:r>
              <a:rPr lang="en-US" b="1" dirty="0"/>
              <a:t> 	how</a:t>
            </a:r>
          </a:p>
          <a:p>
            <a:pPr lvl="1" defTabSz="457200">
              <a:spcBef>
                <a:spcPts val="0"/>
              </a:spcBef>
            </a:pPr>
            <a:r>
              <a:rPr lang="en-US" b="1" dirty="0"/>
              <a:t>w</a:t>
            </a:r>
            <a:r>
              <a:rPr lang="en-US" b="1" u="sng" dirty="0"/>
              <a:t>a</a:t>
            </a:r>
            <a:r>
              <a:rPr lang="en-US" b="1" dirty="0"/>
              <a:t>nt</a:t>
            </a:r>
            <a:r>
              <a:rPr lang="en-US" dirty="0"/>
              <a:t> 	</a:t>
            </a:r>
            <a:r>
              <a:rPr lang="en-US" b="1" dirty="0"/>
              <a:t>p</a:t>
            </a:r>
            <a:r>
              <a:rPr lang="en-US" b="1" u="sng" dirty="0"/>
              <a:t>u</a:t>
            </a:r>
            <a:r>
              <a:rPr lang="en-US" b="1" dirty="0"/>
              <a:t>t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about 	also 	were 	through</a:t>
            </a:r>
            <a:br>
              <a:rPr lang="en-US" b="1" dirty="0"/>
            </a:br>
            <a:br>
              <a:rPr lang="en-US" b="1" dirty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I have been cleaning my room all morning.</a:t>
            </a:r>
            <a:endParaRPr lang="en-IN" dirty="0"/>
          </a:p>
          <a:p>
            <a:pPr lvl="1" defTabSz="457200"/>
            <a:r>
              <a:rPr lang="en-US" dirty="0" err="1"/>
              <a:t>Tish</a:t>
            </a:r>
            <a:r>
              <a:rPr lang="en-US" dirty="0"/>
              <a:t> likes how a day at the beach puts her in a fine mood.</a:t>
            </a:r>
          </a:p>
          <a:p>
            <a:pPr lvl="1" defTabSz="457200"/>
            <a:r>
              <a:rPr lang="en-US" dirty="0"/>
              <a:t>Mom and I were fixing the loose gate in the backyard.</a:t>
            </a:r>
          </a:p>
          <a:p>
            <a:pPr lvl="1" defTabSz="457200"/>
            <a:r>
              <a:rPr lang="en-US" dirty="0"/>
              <a:t> I also saw that cartoon about a foolish moose and a smart fox.</a:t>
            </a:r>
          </a:p>
          <a:p>
            <a:pPr lvl="1" defTabSz="457200"/>
            <a:r>
              <a:rPr lang="en-US" dirty="0"/>
              <a:t>Jake can put the basketball through the hoop because he is </a:t>
            </a:r>
            <a:br>
              <a:rPr lang="en-US" dirty="0"/>
            </a:br>
            <a:r>
              <a:rPr lang="en-US" dirty="0"/>
              <a:t>so tall.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239.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61374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Why We Vote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6160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82536"/>
            <a:ext cx="6763651" cy="7471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When people vote, they make a choice between two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or more things. Voting can help a group come to a decision about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what to do.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818865"/>
            <a:ext cx="6528547" cy="245411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people want to choose food for a meal at home, </a:t>
            </a:r>
            <a:br>
              <a:rPr lang="en-US" sz="1800" dirty="0"/>
            </a:br>
            <a:r>
              <a:rPr lang="en-US" sz="1800" dirty="0"/>
              <a:t>they might have different ways of thinking about it. When </a:t>
            </a:r>
            <a:br>
              <a:rPr lang="en-US" sz="1800" dirty="0"/>
            </a:br>
            <a:r>
              <a:rPr lang="en-US" sz="1800" dirty="0"/>
              <a:t>kids in a classroom want to pick a game to play, they might </a:t>
            </a:r>
            <a:br>
              <a:rPr lang="en-US" sz="1800" dirty="0"/>
            </a:br>
            <a:r>
              <a:rPr lang="en-US" sz="1800" dirty="0"/>
              <a:t>have different ways of thinking, too. That’s where voting can</a:t>
            </a:r>
            <a:br>
              <a:rPr lang="en-US" sz="1800" dirty="0"/>
            </a:br>
            <a:r>
              <a:rPr lang="en-US" sz="1800" dirty="0"/>
              <a:t>help. Each person gets one vote. It is a way for each person to</a:t>
            </a:r>
            <a:br>
              <a:rPr lang="en-US" sz="1800" dirty="0"/>
            </a:br>
            <a:r>
              <a:rPr lang="en-US" sz="1800" dirty="0"/>
              <a:t>have a say in what a </a:t>
            </a:r>
            <a:r>
              <a:rPr lang="en-US" sz="1800" b="1" dirty="0"/>
              <a:t>group</a:t>
            </a:r>
            <a:r>
              <a:rPr lang="en-US" sz="1800" dirty="0"/>
              <a:t> of people will do. Voting can be</a:t>
            </a:r>
            <a:br>
              <a:rPr lang="en-US" sz="1800" dirty="0"/>
            </a:br>
            <a:r>
              <a:rPr lang="en-US" sz="1800" dirty="0"/>
              <a:t>important in day-to-day life.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801590"/>
            <a:ext cx="598579" cy="2367361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11</a:t>
            </a:r>
          </a:p>
          <a:p>
            <a:r>
              <a:rPr lang="en-US" dirty="0"/>
              <a:t>21</a:t>
            </a:r>
          </a:p>
          <a:p>
            <a:r>
              <a:rPr lang="en-US" dirty="0"/>
              <a:t>34</a:t>
            </a:r>
          </a:p>
          <a:p>
            <a:r>
              <a:rPr lang="en-US" dirty="0"/>
              <a:t>44</a:t>
            </a:r>
          </a:p>
          <a:p>
            <a:r>
              <a:rPr lang="en-US" dirty="0"/>
              <a:t>58</a:t>
            </a:r>
          </a:p>
          <a:p>
            <a:r>
              <a:rPr lang="en-US" dirty="0"/>
              <a:t>72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the topic of the text?</a:t>
            </a:r>
          </a:p>
          <a:p>
            <a:pPr marL="0" indent="0">
              <a:buNone/>
            </a:pPr>
            <a:r>
              <a:rPr lang="en-US" dirty="0"/>
              <a:t>	 The topic of the text is ________________.</a:t>
            </a:r>
          </a:p>
          <a:p>
            <a:pPr marL="0" indent="0">
              <a:buNone/>
            </a:pPr>
            <a:r>
              <a:rPr lang="en-US" b="1" dirty="0"/>
              <a:t>How can voting be important for people in a group?</a:t>
            </a:r>
          </a:p>
          <a:p>
            <a:pPr marL="0" indent="0">
              <a:buNone/>
            </a:pPr>
            <a:r>
              <a:rPr lang="en-US" dirty="0"/>
              <a:t>	 Voting can be important for people in a group because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4010244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1A7A335-D91A-4ADD-9FCA-3435D91DF7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purl.org/dc/dcmitype/"/>
    <ds:schemaRef ds:uri="031d766f-b14e-4c0e-af7a-21ee3738300f"/>
    <ds:schemaRef ds:uri="http://schemas.microsoft.com/office/2006/documentManagement/types"/>
    <ds:schemaRef ds:uri="7849a367-8f54-4d0d-a4b3-416402156675"/>
    <ds:schemaRef ds:uri="http://www.w3.org/XML/1998/namespace"/>
    <ds:schemaRef ds:uri="http://schemas.microsoft.com/office/2006/metadata/properties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67689</TotalTime>
  <Words>1783</Words>
  <Application>Microsoft Office PowerPoint</Application>
  <PresentationFormat>Widescreen</PresentationFormat>
  <Paragraphs>229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Informative Text (Part 1)</vt:lpstr>
      <vt:lpstr>Comprehension Questions Part 1 </vt:lpstr>
      <vt:lpstr>Decodable Informative Text (Part 2) </vt:lpstr>
      <vt:lpstr>Comprehension Questions Part 2 </vt:lpstr>
      <vt:lpstr>Decodable Informative Text (Part 3) </vt:lpstr>
      <vt:lpstr>Comprehension Questions Part 3 </vt:lpstr>
      <vt:lpstr>Picture Match</vt:lpstr>
      <vt:lpstr>Independent Practice (K) Part 1</vt:lpstr>
      <vt:lpstr>Independent Practice (K) Part 2</vt:lpstr>
      <vt:lpstr>Independent Practice (K) Part 3</vt:lpstr>
      <vt:lpstr>Independent Practice (L)</vt:lpstr>
      <vt:lpstr>Independent Practice (L) — cont’d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3808</cp:revision>
  <dcterms:created xsi:type="dcterms:W3CDTF">2023-03-21T18:49:30Z</dcterms:created>
  <dcterms:modified xsi:type="dcterms:W3CDTF">2024-04-11T15:32:06Z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