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44" r:id="rId14"/>
    <p:sldId id="339" r:id="rId15"/>
    <p:sldId id="317" r:id="rId16"/>
    <p:sldId id="345" r:id="rId17"/>
    <p:sldId id="328" r:id="rId18"/>
    <p:sldId id="340" r:id="rId19"/>
    <p:sldId id="346" r:id="rId20"/>
    <p:sldId id="302" r:id="rId21"/>
    <p:sldId id="303" r:id="rId22"/>
    <p:sldId id="333" r:id="rId23"/>
    <p:sldId id="307" r:id="rId24"/>
    <p:sldId id="343" r:id="rId25"/>
    <p:sldId id="341" r:id="rId26"/>
    <p:sldId id="34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00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99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0951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19898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5AAF551F-97EF-C0CD-A846-D040832E243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1941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12 Lesson 34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3" r:id="rId16"/>
    <p:sldLayoutId id="2147483674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  <a:br>
              <a:rPr lang="en-US" dirty="0"/>
            </a:br>
            <a:r>
              <a:rPr lang="en-US" dirty="0"/>
              <a:t>                 	      </a:t>
            </a:r>
            <a:r>
              <a:rPr lang="en-US" b="1" dirty="0" err="1"/>
              <a:t>ea</a:t>
            </a:r>
            <a:endParaRPr lang="en-US" b="1" dirty="0"/>
          </a:p>
          <a:p>
            <a:pPr marL="457200" lvl="1" indent="0" defTabSz="457200">
              <a:buNone/>
            </a:pPr>
            <a:r>
              <a:rPr lang="pt-BR" dirty="0"/>
              <a:t>		</a:t>
            </a:r>
            <a:r>
              <a:rPr lang="en-IN" b="1" dirty="0"/>
              <a:t>l</a:t>
            </a:r>
            <a:r>
              <a:rPr lang="en-IN" b="1" u="sng" dirty="0"/>
              <a:t>ea</a:t>
            </a:r>
            <a:r>
              <a:rPr lang="en-IN" b="1" dirty="0"/>
              <a:t>f 	 	   thr</a:t>
            </a:r>
            <a:r>
              <a:rPr lang="en-IN" b="1" u="sng" dirty="0"/>
              <a:t>ea</a:t>
            </a:r>
            <a:r>
              <a:rPr lang="en-IN" b="1" dirty="0"/>
              <a:t>d</a:t>
            </a:r>
            <a:endParaRPr lang="pt-BR" dirty="0"/>
          </a:p>
          <a:p>
            <a:pPr lvl="1" defTabSz="457200"/>
            <a:r>
              <a:rPr lang="pt-BR" dirty="0"/>
              <a:t>ea		au		oo		dge</a:t>
            </a:r>
          </a:p>
          <a:p>
            <a:pPr lvl="1" defTabSz="457200"/>
            <a:r>
              <a:rPr lang="pt-BR" dirty="0"/>
              <a:t>aw		ea		ee		oo</a:t>
            </a:r>
          </a:p>
          <a:p>
            <a:pPr lvl="1" defTabSz="457200"/>
            <a:r>
              <a:rPr lang="pt-BR" dirty="0"/>
              <a:t>ea		ew		ay		ar</a:t>
            </a:r>
          </a:p>
          <a:p>
            <a:pPr lvl="1" defTabSz="457200"/>
            <a:r>
              <a:rPr lang="pt-BR" dirty="0"/>
              <a:t>oo		kn		ow		ea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6C9B2EB6-F61F-F6A1-644C-FE89FEE7A1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characters introduced in this part of the story?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characters are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setting is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What were Dustin and Heather getting ready for?</a:t>
            </a:r>
          </a:p>
          <a:p>
            <a:pPr marL="0" indent="0">
              <a:buNone/>
            </a:pPr>
            <a:r>
              <a:rPr lang="en-US" b="1" dirty="0">
                <a:effectLst/>
              </a:rPr>
              <a:t>	</a:t>
            </a:r>
            <a:r>
              <a:rPr lang="en-US" dirty="0"/>
              <a:t>Dustin and Heather were getting ready for ________________.</a:t>
            </a:r>
          </a:p>
          <a:p>
            <a:pPr marL="0" indent="0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377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8617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31395"/>
            <a:ext cx="6871807" cy="59553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 Dustin and his friends take the bus to the park. Read 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to find out what they talked about on the bus.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87883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Pilar</a:t>
            </a:r>
            <a:r>
              <a:rPr lang="en-US" sz="1800" dirty="0"/>
              <a:t> arrived at noon, and Carlos arrived a little later. By 12:30, the friends were on Bus 15 headed to Forest Park, a large park at the north end of the city.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hope you have plenty of food in that basket,” Carlos </a:t>
            </a:r>
            <a:br>
              <a:rPr lang="en-US" sz="1800" dirty="0"/>
            </a:br>
            <a:r>
              <a:rPr lang="en-US" sz="1800" dirty="0"/>
              <a:t>said. “By the time we get to the park, I will be ready to eat!”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“That does not surprise us, Carlos. We know how much </a:t>
            </a:r>
            <a:br>
              <a:rPr lang="en-US" sz="1800" dirty="0"/>
            </a:br>
            <a:r>
              <a:rPr lang="en-US" sz="1800" dirty="0"/>
              <a:t>you like to eat!” </a:t>
            </a:r>
            <a:r>
              <a:rPr lang="en-US" sz="1800" dirty="0" err="1"/>
              <a:t>Pilar</a:t>
            </a:r>
            <a:r>
              <a:rPr lang="en-US" sz="1800" dirty="0"/>
              <a:t> said. “You have the biggest </a:t>
            </a:r>
            <a:r>
              <a:rPr lang="en-US" sz="1800" b="1" dirty="0"/>
              <a:t>appetite</a:t>
            </a:r>
            <a:r>
              <a:rPr lang="en-US" sz="1800" dirty="0"/>
              <a:t> of </a:t>
            </a:r>
            <a:br>
              <a:rPr lang="en-US" sz="1800" dirty="0"/>
            </a:br>
            <a:r>
              <a:rPr lang="en-US" sz="1800" dirty="0"/>
              <a:t>all of us!”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8982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163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186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206</a:t>
            </a:r>
          </a:p>
          <a:p>
            <a:r>
              <a:rPr lang="en-US" dirty="0"/>
              <a:t>221</a:t>
            </a:r>
          </a:p>
          <a:p>
            <a:r>
              <a:rPr lang="en-US" dirty="0"/>
              <a:t>231</a:t>
            </a:r>
          </a:p>
          <a:p>
            <a:r>
              <a:rPr lang="en-US" dirty="0"/>
              <a:t>243</a:t>
            </a:r>
          </a:p>
        </p:txBody>
      </p:sp>
    </p:spTree>
    <p:extLst>
      <p:ext uri="{BB962C8B-B14F-4D97-AF65-F5344CB8AC3E}">
        <p14:creationId xmlns:p14="http://schemas.microsoft.com/office/powerpoint/2010/main" val="2919750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099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38484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“Good food keeps me healthy,” Carlos said with a grin. </a:t>
            </a:r>
            <a:br>
              <a:rPr lang="en-US" sz="1800" dirty="0"/>
            </a:br>
            <a:r>
              <a:rPr lang="en-US" sz="1800" dirty="0"/>
              <a:t>“My mother thinks I am still growing. Besides, don’t forget </a:t>
            </a:r>
            <a:br>
              <a:rPr lang="en-US" sz="1800" dirty="0"/>
            </a:br>
            <a:r>
              <a:rPr lang="en-US" sz="1800" dirty="0"/>
              <a:t>that I run five miles a day!”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Soon the four friends were at Forest Park. They were glad to see it was not crowded.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69583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246</a:t>
            </a:r>
          </a:p>
          <a:p>
            <a:r>
              <a:rPr lang="en-US" dirty="0"/>
              <a:t>256</a:t>
            </a:r>
          </a:p>
          <a:p>
            <a:r>
              <a:rPr lang="en-US" dirty="0"/>
              <a:t>266</a:t>
            </a:r>
          </a:p>
          <a:p>
            <a:r>
              <a:rPr lang="en-US" dirty="0"/>
              <a:t>273</a:t>
            </a:r>
          </a:p>
          <a:p>
            <a:r>
              <a:rPr lang="en-US" dirty="0"/>
              <a:t>284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6C9B2EB6-F61F-F6A1-644C-FE89FEE7A1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other characters introduced in this part of the story?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other characters are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What is the setting in this part of the story?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setting is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2866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34037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657013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 Continue reading to find out what the four friends do 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their picnic.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99213"/>
            <a:ext cx="6528547" cy="385509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“Heather, please spread the blanket out by that grill,” said Dustin. “I will set the food out, and we can play games and </a:t>
            </a:r>
            <a:br>
              <a:rPr lang="en-US" sz="1800" dirty="0"/>
            </a:br>
            <a:r>
              <a:rPr lang="en-US" sz="1800" dirty="0"/>
              <a:t>eat snacks until we are ready to get the grill going.”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</a:t>
            </a:r>
            <a:r>
              <a:rPr lang="en-US" sz="1800" dirty="0" err="1"/>
              <a:t>Pilar</a:t>
            </a:r>
            <a:r>
              <a:rPr lang="en-US" sz="1800" dirty="0"/>
              <a:t> can be the camera person,” said Carlos. “She is so good at that, and I am in charge of eating! Just kidding—I </a:t>
            </a:r>
            <a:br>
              <a:rPr lang="en-US" sz="1800" dirty="0"/>
            </a:br>
            <a:r>
              <a:rPr lang="en-US" sz="1800" dirty="0"/>
              <a:t>can help Dustin set out the food.”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92627"/>
            <a:ext cx="598579" cy="4080789"/>
          </a:xfrm>
        </p:spPr>
        <p:txBody>
          <a:bodyPr>
            <a:noAutofit/>
          </a:bodyPr>
          <a:lstStyle/>
          <a:p>
            <a:r>
              <a:rPr lang="en-US" dirty="0"/>
              <a:t>290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313</a:t>
            </a:r>
          </a:p>
          <a:p>
            <a:r>
              <a:rPr lang="en-US" dirty="0"/>
              <a:t>324</a:t>
            </a:r>
          </a:p>
          <a:p>
            <a:r>
              <a:rPr lang="en-US" dirty="0"/>
              <a:t>335</a:t>
            </a:r>
          </a:p>
          <a:p>
            <a:r>
              <a:rPr lang="en-US" dirty="0"/>
              <a:t>348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69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</a:t>
            </a:r>
            <a:r>
              <a:rPr lang="en-US" b="1" dirty="0"/>
              <a:t>continued</a:t>
            </a:r>
            <a:endParaRPr lang="en-US" dirty="0"/>
          </a:p>
          <a:p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15304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What a day it was! The friends spent a fun afternoon playing ball, snacking, and talking about life. At around </a:t>
            </a:r>
            <a:br>
              <a:rPr lang="en-US" sz="1800" dirty="0"/>
            </a:br>
            <a:r>
              <a:rPr lang="en-US" sz="1800" dirty="0"/>
              <a:t>6:00, they got the grill going and cooked hot dogs and </a:t>
            </a:r>
            <a:br>
              <a:rPr lang="en-US" sz="1800" dirty="0"/>
            </a:br>
            <a:r>
              <a:rPr lang="en-US" sz="1800" dirty="0"/>
              <a:t>hamburgers. When it got dark, they made sure to put out the flame on the grill and got ready to leave. Everyone thought </a:t>
            </a:r>
            <a:br>
              <a:rPr lang="en-US" sz="1800" dirty="0"/>
            </a:br>
            <a:r>
              <a:rPr lang="en-US" sz="1800" dirty="0"/>
              <a:t>the food had been excellent. But everyone agreed that the </a:t>
            </a:r>
            <a:br>
              <a:rPr lang="en-US" sz="1800" dirty="0"/>
            </a:br>
            <a:r>
              <a:rPr lang="en-US" sz="1800" dirty="0"/>
              <a:t>best part of their picnic was not the food. The best part was spending time with good friends.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08718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355</a:t>
            </a:r>
          </a:p>
          <a:p>
            <a:r>
              <a:rPr lang="en-US" dirty="0"/>
              <a:t>366</a:t>
            </a:r>
          </a:p>
          <a:p>
            <a:r>
              <a:rPr lang="en-US" dirty="0"/>
              <a:t>375</a:t>
            </a:r>
          </a:p>
          <a:p>
            <a:r>
              <a:rPr lang="en-US" dirty="0"/>
              <a:t>386</a:t>
            </a:r>
          </a:p>
          <a:p>
            <a:r>
              <a:rPr lang="en-US" dirty="0"/>
              <a:t>398</a:t>
            </a:r>
          </a:p>
          <a:p>
            <a:r>
              <a:rPr lang="en-US" dirty="0"/>
              <a:t>409</a:t>
            </a:r>
          </a:p>
          <a:p>
            <a:r>
              <a:rPr lang="en-US" dirty="0"/>
              <a:t>419</a:t>
            </a:r>
          </a:p>
          <a:p>
            <a:r>
              <a:rPr lang="en-US" dirty="0"/>
              <a:t>432</a:t>
            </a:r>
          </a:p>
          <a:p>
            <a:r>
              <a:rPr lang="en-US" dirty="0"/>
              <a:t>437</a:t>
            </a:r>
          </a:p>
        </p:txBody>
      </p:sp>
    </p:spTree>
    <p:extLst>
      <p:ext uri="{BB962C8B-B14F-4D97-AF65-F5344CB8AC3E}">
        <p14:creationId xmlns:p14="http://schemas.microsoft.com/office/powerpoint/2010/main" val="596410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6C9B2EB6-F61F-F6A1-644C-FE89FEE7A1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friends do to set up their picnic at the park?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friends set up their picnic by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What did the friends do during their picnic?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During their picnic, the friends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What did the friends agree was the best part of their picnic?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	</a:t>
            </a:r>
            <a:r>
              <a:rPr lang="en-US" dirty="0"/>
              <a:t>The friends agreed the best part of their picnic was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7429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3" name="Picture 2" descr="Dustin, Heather, Pilar, and Carlos are on a blanket and preparing to have a picnic together.">
            <a:extLst>
              <a:ext uri="{FF2B5EF4-FFF2-40B4-BE49-F238E27FC236}">
                <a16:creationId xmlns:a16="http://schemas.microsoft.com/office/drawing/2014/main" id="{8BE48BBA-5E81-4A4B-A640-1FA32CA49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" y="2429441"/>
            <a:ext cx="304800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3" descr="Dustin and Heather are in a room, preparing a meal for an outing.">
            <a:extLst>
              <a:ext uri="{FF2B5EF4-FFF2-40B4-BE49-F238E27FC236}">
                <a16:creationId xmlns:a16="http://schemas.microsoft.com/office/drawing/2014/main" id="{9B2DD415-C260-9C46-8506-F5B56C678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256" y="2678644"/>
            <a:ext cx="2714625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4" descr="Dustin, Heather, Pilar, and Carlos are in a large road vehicle.">
            <a:extLst>
              <a:ext uri="{FF2B5EF4-FFF2-40B4-BE49-F238E27FC236}">
                <a16:creationId xmlns:a16="http://schemas.microsoft.com/office/drawing/2014/main" id="{2374579A-5BF0-7048-8942-BB730B54F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445" y="2673882"/>
            <a:ext cx="2886075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9551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this part of the story are 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were Dustin and Heather getting ready for?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Dustin and Heather were getting ready for 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other people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other people in this part of the story are 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setting in this part of the story?	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the story is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scr</a:t>
            </a:r>
            <a:r>
              <a:rPr lang="en-US" u="sng" dirty="0"/>
              <a:t>ea</a:t>
            </a:r>
            <a:r>
              <a:rPr lang="en-US" dirty="0"/>
              <a:t>m	d</a:t>
            </a:r>
            <a:r>
              <a:rPr lang="en-US" u="sng" dirty="0"/>
              <a:t>ea</a:t>
            </a:r>
            <a:r>
              <a:rPr lang="en-US" dirty="0"/>
              <a:t>th		r</a:t>
            </a:r>
            <a:r>
              <a:rPr lang="en-US" u="sng" dirty="0"/>
              <a:t>ea</a:t>
            </a:r>
            <a:r>
              <a:rPr lang="en-US" dirty="0"/>
              <a:t>ch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ea</a:t>
            </a:r>
            <a:r>
              <a:rPr lang="en-US" dirty="0"/>
              <a:t>l		m</a:t>
            </a:r>
            <a:r>
              <a:rPr lang="en-US" u="sng" dirty="0"/>
              <a:t>ea</a:t>
            </a:r>
            <a:r>
              <a:rPr lang="en-US" dirty="0"/>
              <a:t>nt		cr</a:t>
            </a:r>
            <a:r>
              <a:rPr lang="en-US" u="sng" dirty="0"/>
              <a:t>ea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spread		meal		seat</a:t>
            </a:r>
          </a:p>
          <a:p>
            <a:pPr lvl="1" defTabSz="457200"/>
            <a:r>
              <a:rPr lang="en-US" dirty="0"/>
              <a:t>dream		sweat		team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friends do to set up their picnic at the park?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friends set up their picnic by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friends do during their picnic?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During their picnic, the friends 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friends agree was the best part of their picnic?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friends agreed the best part of their picnic was 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444054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1 • Activity 1 </a:t>
            </a:r>
            <a:r>
              <a:rPr lang="en-US" dirty="0"/>
              <a:t>Read each list. Cross out the word that does not belong in each list.</a:t>
            </a: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lightning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weather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leadership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thunder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seaweed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dogwood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pencil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bamboo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sunbeam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moonlight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seaweed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flashlight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woodpecker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giraffe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gopher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widespread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breakfast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mealtime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heavy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dinner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peanut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mushroom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marshmallow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homestead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homeroom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headlight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classmates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classroom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football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basketball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sunbeam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soccer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nightgown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weather 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mittens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jacket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753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 </a:t>
            </a:r>
            <a:endParaRPr lang="en-US" dirty="0">
              <a:effectLst/>
            </a:endParaRP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924469"/>
            <a:ext cx="661302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went to a dentist, the dentist would do some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 work on your teeth.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10088446" y="1862543"/>
            <a:ext cx="1973684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dental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389967"/>
            <a:ext cx="877950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really liked something or were very impressed by something,</a:t>
            </a:r>
          </a:p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would be _____________________.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10088446" y="3292061"/>
            <a:ext cx="1973684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impressive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negative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793650"/>
            <a:ext cx="855291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you had a belt that could adjust to many sizes, the belt would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be_____________________.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10088446" y="4733294"/>
            <a:ext cx="1973684" cy="8806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adjustable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portable</a:t>
            </a:r>
          </a:p>
        </p:txBody>
      </p:sp>
    </p:spTree>
    <p:extLst>
      <p:ext uri="{BB962C8B-B14F-4D97-AF65-F5344CB8AC3E}">
        <p14:creationId xmlns:p14="http://schemas.microsoft.com/office/powerpoint/2010/main" val="2252644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307755"/>
            <a:ext cx="69377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take a bus to and from work every day, you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 by bus.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797882" y="1283929"/>
            <a:ext cx="2280150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commute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combine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773253"/>
            <a:ext cx="83947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you had a number of books on your bookshelf, you would have </a:t>
            </a:r>
          </a:p>
          <a:p>
            <a:pPr indent="-45720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 books.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9797882" y="2675347"/>
            <a:ext cx="2280150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formal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several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72C0B3-CE48-0944-AEAB-4BFB64E8E38A}"/>
              </a:ext>
            </a:extLst>
          </p:cNvPr>
          <p:cNvSpPr txBox="1"/>
          <p:nvPr/>
        </p:nvSpPr>
        <p:spPr>
          <a:xfrm>
            <a:off x="761998" y="4206947"/>
            <a:ext cx="83947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 played a trumpet in a contest you would 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contest.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9804232" y="4110447"/>
            <a:ext cx="2280150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complete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compete</a:t>
            </a:r>
          </a:p>
        </p:txBody>
      </p:sp>
    </p:spTree>
    <p:extLst>
      <p:ext uri="{BB962C8B-B14F-4D97-AF65-F5344CB8AC3E}">
        <p14:creationId xmlns:p14="http://schemas.microsoft.com/office/powerpoint/2010/main" val="114545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head</a:t>
            </a:r>
          </a:p>
          <a:p>
            <a:r>
              <a:rPr lang="en-US" dirty="0"/>
              <a:t>dead</a:t>
            </a:r>
          </a:p>
          <a:p>
            <a:r>
              <a:rPr lang="en-US" dirty="0"/>
              <a:t>bread</a:t>
            </a:r>
          </a:p>
          <a:p>
            <a:r>
              <a:rPr lang="en-US" dirty="0"/>
              <a:t>dread</a:t>
            </a:r>
          </a:p>
          <a:p>
            <a:r>
              <a:rPr lang="en-US" dirty="0"/>
              <a:t>spread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real</a:t>
            </a:r>
          </a:p>
          <a:p>
            <a:r>
              <a:rPr lang="en-US" dirty="0"/>
              <a:t>meal</a:t>
            </a:r>
          </a:p>
          <a:p>
            <a:r>
              <a:rPr lang="en-US" dirty="0"/>
              <a:t>deal</a:t>
            </a:r>
          </a:p>
          <a:p>
            <a:r>
              <a:rPr lang="en-US" dirty="0"/>
              <a:t>heal</a:t>
            </a:r>
          </a:p>
          <a:p>
            <a:r>
              <a:rPr lang="en-US" dirty="0"/>
              <a:t>steal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team</a:t>
            </a:r>
          </a:p>
          <a:p>
            <a:r>
              <a:rPr lang="en-US" dirty="0"/>
              <a:t>beam</a:t>
            </a:r>
          </a:p>
          <a:p>
            <a:r>
              <a:rPr lang="en-US" dirty="0"/>
              <a:t>dream</a:t>
            </a:r>
          </a:p>
          <a:p>
            <a:r>
              <a:rPr lang="en-US" dirty="0"/>
              <a:t>cream</a:t>
            </a:r>
          </a:p>
          <a:p>
            <a:r>
              <a:rPr lang="en-US" dirty="0"/>
              <a:t>steam</a:t>
            </a: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weather		heavy			headlight		homestead	widespread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peanut			mealtime		sunbeam		seafood		leadership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5451" y="1966044"/>
            <a:ext cx="7370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42045" y="1977656"/>
            <a:ext cx="2770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8536" y="1980639"/>
            <a:ext cx="5524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94748" y="1987488"/>
            <a:ext cx="1004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8950" y="1980639"/>
            <a:ext cx="62710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6053" y="1985900"/>
            <a:ext cx="5238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1980639"/>
            <a:ext cx="70566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5215" y="1987488"/>
            <a:ext cx="7158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3" y="1992491"/>
            <a:ext cx="5984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93782" y="2001282"/>
            <a:ext cx="8773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1001" y="2678606"/>
            <a:ext cx="48101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47229" y="2683400"/>
            <a:ext cx="4403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9801" y="2673746"/>
            <a:ext cx="6476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38289" y="2680481"/>
            <a:ext cx="54166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59401" y="2696871"/>
            <a:ext cx="4063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77820" y="2704858"/>
            <a:ext cx="7077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95985" y="2710408"/>
            <a:ext cx="4081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01762" y="2720682"/>
            <a:ext cx="5833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2" y="2717040"/>
            <a:ext cx="5603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49515" y="2727314"/>
            <a:ext cx="2317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81223" y="2737145"/>
            <a:ext cx="5629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95789"/>
              </p:ext>
            </p:extLst>
          </p:nvPr>
        </p:nvGraphicFramePr>
        <p:xfrm>
          <a:off x="1275505" y="4199910"/>
          <a:ext cx="812800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de-   com-   pro-   con-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   -al  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ive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ly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de</a:t>
            </a:r>
            <a:r>
              <a:rPr lang="en-US" dirty="0"/>
              <a:t>vise			</a:t>
            </a:r>
            <a:r>
              <a:rPr lang="en-US" u="sng" dirty="0"/>
              <a:t>com</a:t>
            </a:r>
            <a:r>
              <a:rPr lang="en-US" dirty="0"/>
              <a:t>pete		</a:t>
            </a:r>
            <a:r>
              <a:rPr lang="en-US" u="sng" dirty="0"/>
              <a:t>pro</a:t>
            </a:r>
            <a:r>
              <a:rPr lang="en-US" dirty="0"/>
              <a:t>test			</a:t>
            </a:r>
            <a:r>
              <a:rPr lang="en-US" u="sng" dirty="0"/>
              <a:t>con</a:t>
            </a:r>
            <a:r>
              <a:rPr lang="en-US" dirty="0"/>
              <a:t>firm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adjust</a:t>
            </a:r>
            <a:r>
              <a:rPr lang="en-US" u="sng" dirty="0"/>
              <a:t>able</a:t>
            </a:r>
            <a:r>
              <a:rPr lang="en-US" dirty="0"/>
              <a:t>		dent</a:t>
            </a:r>
            <a:r>
              <a:rPr lang="en-US" u="sng" dirty="0"/>
              <a:t>al</a:t>
            </a:r>
            <a:r>
              <a:rPr lang="en-US" dirty="0"/>
              <a:t>			favor</a:t>
            </a:r>
            <a:r>
              <a:rPr lang="en-US" u="sng" dirty="0"/>
              <a:t>able</a:t>
            </a:r>
            <a:r>
              <a:rPr lang="en-US" dirty="0"/>
              <a:t>		impress</a:t>
            </a:r>
            <a:r>
              <a:rPr lang="en-US" u="sng" dirty="0"/>
              <a:t>ive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ext</a:t>
            </a:r>
            <a:r>
              <a:rPr lang="en-US" dirty="0"/>
              <a:t>en</a:t>
            </a:r>
            <a:r>
              <a:rPr lang="en-US" u="sng" dirty="0"/>
              <a:t>sive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mend</a:t>
            </a:r>
            <a:r>
              <a:rPr lang="en-US" u="sng" dirty="0"/>
              <a:t>ment</a:t>
            </a:r>
            <a:r>
              <a:rPr lang="en-US" dirty="0"/>
              <a:t>	</a:t>
            </a:r>
            <a:r>
              <a:rPr lang="en-US" u="sng" dirty="0"/>
              <a:t>de</a:t>
            </a:r>
            <a:r>
              <a:rPr lang="en-US" dirty="0"/>
              <a:t>fens</a:t>
            </a:r>
            <a:r>
              <a:rPr lang="en-US" u="sng" dirty="0"/>
              <a:t>ive</a:t>
            </a:r>
            <a:r>
              <a:rPr lang="en-US" dirty="0"/>
              <a:t>		</a:t>
            </a:r>
            <a:r>
              <a:rPr lang="en-US" u="sng" dirty="0"/>
              <a:t>con</a:t>
            </a:r>
            <a:r>
              <a:rPr lang="en-US" dirty="0"/>
              <a:t>ven</a:t>
            </a:r>
            <a:r>
              <a:rPr lang="en-US" u="sng" dirty="0"/>
              <a:t>tion 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collec</a:t>
            </a:r>
            <a:r>
              <a:rPr lang="en-US" u="sng" dirty="0"/>
              <a:t>tive</a:t>
            </a:r>
            <a:r>
              <a:rPr lang="en-US" dirty="0"/>
              <a:t> </a:t>
            </a:r>
            <a:r>
              <a:rPr lang="en-US" u="sng" dirty="0" err="1"/>
              <a:t>ly</a:t>
            </a:r>
            <a:r>
              <a:rPr lang="en-US" dirty="0"/>
              <a:t>	</a:t>
            </a:r>
            <a:r>
              <a:rPr lang="en-US" u="sng" dirty="0"/>
              <a:t>in</a:t>
            </a:r>
            <a:r>
              <a:rPr lang="en-US" dirty="0"/>
              <a:t>nova</a:t>
            </a:r>
            <a:r>
              <a:rPr lang="en-US" u="sng" dirty="0"/>
              <a:t>tion</a:t>
            </a:r>
            <a:r>
              <a:rPr lang="en-US" dirty="0"/>
              <a:t>		mean</a:t>
            </a:r>
            <a:r>
              <a:rPr lang="en-US" u="sng" dirty="0"/>
              <a:t>ing</a:t>
            </a:r>
            <a:r>
              <a:rPr lang="en-US" dirty="0"/>
              <a:t> </a:t>
            </a:r>
            <a:r>
              <a:rPr lang="en-US" u="sng" dirty="0" err="1"/>
              <a:t>ful</a:t>
            </a:r>
            <a:r>
              <a:rPr lang="en-US" dirty="0"/>
              <a:t>	</a:t>
            </a:r>
            <a:r>
              <a:rPr lang="en-US" u="sng" dirty="0"/>
              <a:t>in</a:t>
            </a:r>
            <a:r>
              <a:rPr lang="en-US" dirty="0"/>
              <a:t>termis</a:t>
            </a:r>
            <a:r>
              <a:rPr lang="en-US" u="sng" dirty="0"/>
              <a:t>sion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all (al)</a:t>
            </a:r>
            <a:r>
              <a:rPr lang="en-US" b="1" dirty="0"/>
              <a:t>		also	although		always	almost	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who	throughout		every		again		want		many		only	from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need a clean shirt because I sweat all the way through this one.</a:t>
            </a:r>
          </a:p>
          <a:p>
            <a:pPr lvl="1" defTabSz="457200"/>
            <a:r>
              <a:rPr lang="en-US" dirty="0"/>
              <a:t>Don’t spread the news about who the surprise party is for.</a:t>
            </a:r>
          </a:p>
          <a:p>
            <a:pPr lvl="1" defTabSz="457200"/>
            <a:r>
              <a:rPr lang="en-US" dirty="0"/>
              <a:t>We heard that the heat wave is widespread throughout the state.</a:t>
            </a:r>
          </a:p>
          <a:p>
            <a:pPr lvl="1" defTabSz="457200"/>
            <a:r>
              <a:rPr lang="en-US" dirty="0"/>
              <a:t>I also want to learn more about weather, so I got a book about it.</a:t>
            </a:r>
          </a:p>
          <a:p>
            <a:pPr lvl="1" defTabSz="457200"/>
            <a:r>
              <a:rPr lang="en-US" dirty="0"/>
              <a:t>The car’s headlights are always bright enough to light up</a:t>
            </a:r>
            <a:br>
              <a:rPr lang="en-US" dirty="0"/>
            </a:br>
            <a:r>
              <a:rPr lang="en-US" dirty="0"/>
              <a:t>dark roads.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250.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Best Part of a Picnic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Four friends have had fun together all summer. They are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getting together for an end-of-summer picnic. One friend finally gets his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chance to plan a picnic for the group.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682822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Dustin and Heather were in Dustin’s kitchen, packing </a:t>
            </a:r>
            <a:br>
              <a:rPr lang="en-US" sz="1800" dirty="0"/>
            </a:br>
            <a:r>
              <a:rPr lang="en-US" sz="1800" dirty="0"/>
              <a:t>a picnic basket. “I am happy that the weather is so nice,” </a:t>
            </a:r>
            <a:br>
              <a:rPr lang="en-US" sz="1800" dirty="0"/>
            </a:br>
            <a:r>
              <a:rPr lang="en-US" sz="1800" dirty="0"/>
              <a:t>Heather said. “This will likely be the last picnic this summer. </a:t>
            </a:r>
            <a:br>
              <a:rPr lang="en-US" sz="1800" dirty="0"/>
            </a:br>
            <a:r>
              <a:rPr lang="en-US" sz="1800" dirty="0"/>
              <a:t>The summer flew by, don’t you think?”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 sure did!” Dustin nodded in agreement. “That’s one </a:t>
            </a:r>
            <a:br>
              <a:rPr lang="en-US" sz="1800" dirty="0"/>
            </a:br>
            <a:r>
              <a:rPr lang="en-US" sz="1800" dirty="0"/>
              <a:t>reason why I want to make this a real feast. So far, I have</a:t>
            </a:r>
            <a:br>
              <a:rPr lang="en-US" sz="1800" dirty="0"/>
            </a:br>
            <a:endParaRPr lang="en-US" sz="1800" dirty="0"/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98918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8</a:t>
            </a:r>
          </a:p>
          <a:p>
            <a:r>
              <a:rPr lang="en-US" dirty="0"/>
              <a:t>20</a:t>
            </a:r>
          </a:p>
          <a:p>
            <a:r>
              <a:rPr lang="en-US" dirty="0"/>
              <a:t>31</a:t>
            </a:r>
          </a:p>
          <a:p>
            <a:r>
              <a:rPr lang="en-US" dirty="0"/>
              <a:t>38</a:t>
            </a:r>
          </a:p>
          <a:p>
            <a:r>
              <a:rPr lang="en-US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66950"/>
            <a:ext cx="6528547" cy="3729836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hot dogs and hamburgers, peaches and plums, iced tea,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gingerbread cake, and snacks. What other things do we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need?” he asked. 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     “We need a blanket to sit on. Maybe you should take a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sweater, too,” Heather said. “I have one in case it gets cool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later on. It’s almost noon, so </a:t>
            </a:r>
            <a:r>
              <a:rPr lang="en-US" sz="1800" dirty="0" err="1"/>
              <a:t>Pilar</a:t>
            </a:r>
            <a:r>
              <a:rPr lang="en-US" sz="1800" dirty="0"/>
              <a:t> and Carlos will arrive any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minute. </a:t>
            </a:r>
            <a:r>
              <a:rPr lang="en-US" sz="1800" dirty="0" err="1"/>
              <a:t>Pilar</a:t>
            </a:r>
            <a:r>
              <a:rPr lang="en-US" sz="1800" dirty="0"/>
              <a:t> was in charge of the food for our last picnic,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and she did an excellent job. It’s been fun taking turns with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food, don’t you think?”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      “Yes!” Dustin agreed. “Everyone got a chance to be in</a:t>
            </a:r>
          </a:p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charge, and today it’s my turn.”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72641"/>
            <a:ext cx="598579" cy="3581270"/>
          </a:xfrm>
        </p:spPr>
        <p:txBody>
          <a:bodyPr>
            <a:noAutofit/>
          </a:bodyPr>
          <a:lstStyle/>
          <a:p>
            <a:r>
              <a:rPr lang="en-US" dirty="0"/>
              <a:t>61</a:t>
            </a:r>
          </a:p>
          <a:p>
            <a:r>
              <a:rPr lang="en-US" dirty="0"/>
              <a:t>70</a:t>
            </a:r>
          </a:p>
          <a:p>
            <a:r>
              <a:rPr lang="en-US" dirty="0"/>
              <a:t>79</a:t>
            </a:r>
          </a:p>
          <a:p>
            <a:r>
              <a:rPr lang="en-US" dirty="0"/>
              <a:t>82</a:t>
            </a:r>
          </a:p>
          <a:p>
            <a:r>
              <a:rPr lang="en-US" dirty="0"/>
              <a:t>94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118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157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031d766f-b14e-4c0e-af7a-21ee3738300f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5D4BE7-AC6D-4B96-9EE9-6BCC8130529D}"/>
</file>

<file path=docProps/app.xml><?xml version="1.0" encoding="utf-8"?>
<Properties xmlns="http://schemas.openxmlformats.org/officeDocument/2006/extended-properties" xmlns:vt="http://schemas.openxmlformats.org/officeDocument/2006/docPropsVTypes">
  <TotalTime>67921</TotalTime>
  <Words>1978</Words>
  <Application>Microsoft Macintosh PowerPoint</Application>
  <PresentationFormat>Widescreen</PresentationFormat>
  <Paragraphs>300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</vt:lpstr>
      <vt:lpstr>Decodable Narrative Text (Part 2) </vt:lpstr>
      <vt:lpstr>Decodable Narrative Text (Part 2) — cont’d </vt:lpstr>
      <vt:lpstr>Comprehension Questions Part 2</vt:lpstr>
      <vt:lpstr>Decodable Narrative Text (Part 3) </vt:lpstr>
      <vt:lpstr>Decodable Narrative Text (Part 3) — cont’d </vt:lpstr>
      <vt:lpstr>Comprehension Questions Part 3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3793</cp:revision>
  <dcterms:created xsi:type="dcterms:W3CDTF">2023-03-21T18:49:30Z</dcterms:created>
  <dcterms:modified xsi:type="dcterms:W3CDTF">2024-02-22T13:30:53Z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