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20" r:id="rId21"/>
    <p:sldId id="327" r:id="rId22"/>
    <p:sldId id="307" r:id="rId23"/>
    <p:sldId id="324" r:id="rId24"/>
    <p:sldId id="325" r:id="rId25"/>
    <p:sldId id="33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BEC54-CBA5-D46C-B0A3-F99F614727E4}" v="5" dt="2024-04-11T15:47:13.1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83" autoAdjust="0"/>
    <p:restoredTop sz="86375"/>
  </p:normalViewPr>
  <p:slideViewPr>
    <p:cSldViewPr snapToGrid="0">
      <p:cViewPr varScale="1">
        <p:scale>
          <a:sx n="182" d="100"/>
          <a:sy n="182" d="100"/>
        </p:scale>
        <p:origin x="1120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226BEC54-CBA5-D46C-B0A3-F99F614727E4}"/>
    <pc:docChg chg="modSld">
      <pc:chgData name="Sarah Zelinke" userId="S::szelinke@cainc.com::d5a61b94-e317-40d3-bef2-b59288a0210b" providerId="AD" clId="Web-{226BEC54-CBA5-D46C-B0A3-F99F614727E4}" dt="2024-04-11T15:47:13.101" v="4" actId="20577"/>
      <pc:docMkLst>
        <pc:docMk/>
      </pc:docMkLst>
      <pc:sldChg chg="modSp">
        <pc:chgData name="Sarah Zelinke" userId="S::szelinke@cainc.com::d5a61b94-e317-40d3-bef2-b59288a0210b" providerId="AD" clId="Web-{226BEC54-CBA5-D46C-B0A3-F99F614727E4}" dt="2024-04-11T15:47:13.101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226BEC54-CBA5-D46C-B0A3-F99F614727E4}" dt="2024-04-11T15:47:13.101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398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it-IT" dirty="0"/>
              <a:t>				</a:t>
            </a:r>
            <a:r>
              <a:rPr lang="it-IT" b="1" dirty="0"/>
              <a:t>r</a:t>
            </a:r>
            <a:r>
              <a:rPr lang="it-IT" b="1" u="sng" dirty="0"/>
              <a:t>a</a:t>
            </a:r>
            <a:r>
              <a:rPr lang="it-IT" b="1" dirty="0"/>
              <a:t>k</a:t>
            </a:r>
            <a:r>
              <a:rPr lang="it-IT" b="1" u="sng" dirty="0"/>
              <a:t>e</a:t>
            </a:r>
          </a:p>
          <a:p>
            <a:pPr lvl="1" defTabSz="457200"/>
            <a:r>
              <a:rPr lang="it-IT" dirty="0"/>
              <a:t>ow		oa		ai		a_e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igh		ea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ow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a_e	</a:t>
            </a:r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ee		igh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	ay		oa	</a:t>
            </a:r>
            <a:r>
              <a:rPr lang="it-IT" b="1" dirty="0">
                <a:latin typeface="Arial"/>
                <a:cs typeface="Arial"/>
              </a:rPr>
              <a:t>	o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i</a:t>
            </a:r>
            <a:r>
              <a:rPr lang="it-IT" dirty="0">
                <a:latin typeface="Arial"/>
                <a:cs typeface="Arial"/>
              </a:rPr>
              <a:t>		igh		a_e	ee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this part of the story?</a:t>
            </a:r>
          </a:p>
          <a:p>
            <a:pPr marL="0" indent="0">
              <a:buNone/>
            </a:pPr>
            <a:r>
              <a:rPr lang="en-US" dirty="0"/>
              <a:t>	 The main characters in this part of the story are ________________.</a:t>
            </a:r>
          </a:p>
          <a:p>
            <a:pPr marL="0" indent="0">
              <a:buNone/>
            </a:pPr>
            <a:r>
              <a:rPr lang="en-US" b="1" dirty="0"/>
              <a:t>What problem do these friends have?</a:t>
            </a:r>
          </a:p>
          <a:p>
            <a:pPr marL="0" indent="0">
              <a:buNone/>
            </a:pPr>
            <a:r>
              <a:rPr lang="en-US" dirty="0"/>
              <a:t>	 The problem these friends have is that ________________.</a:t>
            </a:r>
          </a:p>
          <a:p>
            <a:pPr marL="0" indent="0">
              <a:buNone/>
            </a:pPr>
            <a:r>
              <a:rPr lang="en-US" b="1" dirty="0"/>
              <a:t>What possible solution does </a:t>
            </a:r>
            <a:r>
              <a:rPr lang="en-US" b="1" dirty="0" err="1"/>
              <a:t>Neena</a:t>
            </a:r>
            <a:r>
              <a:rPr lang="en-US" b="1" dirty="0"/>
              <a:t> suggest?</a:t>
            </a:r>
          </a:p>
          <a:p>
            <a:pPr marL="0" indent="0">
              <a:buNone/>
            </a:pPr>
            <a:r>
              <a:rPr lang="en-US" dirty="0"/>
              <a:t>	 As a possible solution, </a:t>
            </a:r>
            <a:r>
              <a:rPr lang="en-US" dirty="0" err="1"/>
              <a:t>Neena</a:t>
            </a:r>
            <a:r>
              <a:rPr lang="en-US" dirty="0"/>
              <a:t> suggests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 Let’s keep reading to see what Jay has to say about </a:t>
            </a:r>
            <a:br>
              <a:rPr lang="en-US" sz="1600" dirty="0"/>
            </a:br>
            <a:r>
              <a:rPr lang="en-US" sz="1600" dirty="0"/>
              <a:t>the situation.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16384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“Go on up,” Jay’s mom said, “but you may have to </a:t>
            </a:r>
            <a:br>
              <a:rPr lang="en-US" sz="1800" dirty="0"/>
            </a:br>
            <a:r>
              <a:rPr lang="en-US" sz="1800" dirty="0"/>
              <a:t>wake Jay up. He stayed up late last night.” When they </a:t>
            </a:r>
            <a:br>
              <a:rPr lang="en-US" sz="1800" dirty="0"/>
            </a:br>
            <a:r>
              <a:rPr lang="en-US" sz="1800" dirty="0"/>
              <a:t>went up, they saw Jay making his bed.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“Jay, will you go to day camp with us?” </a:t>
            </a:r>
            <a:br>
              <a:rPr lang="en-US" sz="1800" dirty="0"/>
            </a:br>
            <a:r>
              <a:rPr lang="en-US" sz="1800" dirty="0"/>
              <a:t>Willow asked.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“Yes, but I cannot pay,” said Jay.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</a:t>
            </a:r>
            <a:r>
              <a:rPr lang="en-US" sz="1800" dirty="0" err="1"/>
              <a:t>Neena</a:t>
            </a:r>
            <a:r>
              <a:rPr lang="en-US" sz="1800" dirty="0"/>
              <a:t> has a plan,” Willow said. “Grab a </a:t>
            </a:r>
            <a:br>
              <a:rPr lang="en-US" sz="1800" dirty="0"/>
            </a:br>
            <a:r>
              <a:rPr lang="en-US" sz="1800" dirty="0"/>
              <a:t>coat and let’s go. We will tell you the plan </a:t>
            </a:r>
            <a:br>
              <a:rPr lang="en-US" sz="1800" dirty="0"/>
            </a:br>
            <a:r>
              <a:rPr lang="en-US" sz="1800" dirty="0"/>
              <a:t>on the way.”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09384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92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114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133</a:t>
            </a:r>
          </a:p>
          <a:p>
            <a:r>
              <a:rPr lang="en-US" dirty="0"/>
              <a:t>140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158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is the new friend joining the group to help get money for camp?</a:t>
            </a:r>
          </a:p>
          <a:p>
            <a:pPr marL="0" indent="0">
              <a:buNone/>
            </a:pPr>
            <a:r>
              <a:rPr lang="en-US" dirty="0"/>
              <a:t>	 The new friend who joins the group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7736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group heads to </a:t>
            </a:r>
            <a:r>
              <a:rPr lang="en-US" sz="1600" dirty="0" err="1"/>
              <a:t>Neena’s</a:t>
            </a:r>
            <a:r>
              <a:rPr lang="en-US" sz="1600" dirty="0"/>
              <a:t> house to discuss the sale. </a:t>
            </a:r>
            <a:br>
              <a:rPr lang="en-US" sz="1600" dirty="0"/>
            </a:br>
            <a:r>
              <a:rPr lang="en-US" sz="1600" dirty="0"/>
              <a:t>Read on to find out what Jay thinks about the items (things) </a:t>
            </a:r>
            <a:r>
              <a:rPr lang="en-US" sz="1600" dirty="0" err="1"/>
              <a:t>Neena</a:t>
            </a:r>
            <a:r>
              <a:rPr lang="en-US" sz="1600" dirty="0"/>
              <a:t> plans </a:t>
            </a:r>
            <a:br>
              <a:rPr lang="en-US" sz="1600" dirty="0"/>
            </a:br>
            <a:r>
              <a:rPr lang="en-US" sz="1600" dirty="0"/>
              <a:t>to sell.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97832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“Look at all the things my mom gave us to </a:t>
            </a:r>
            <a:br>
              <a:rPr lang="en-US" sz="1800" dirty="0"/>
            </a:br>
            <a:r>
              <a:rPr lang="en-US" sz="1800" dirty="0"/>
              <a:t>sell!” said </a:t>
            </a:r>
            <a:r>
              <a:rPr lang="en-US" sz="1800" dirty="0" err="1"/>
              <a:t>Neena</a:t>
            </a:r>
            <a:r>
              <a:rPr lang="en-US" sz="1800" dirty="0"/>
              <a:t>. “We can clean them up and then </a:t>
            </a:r>
            <a:br>
              <a:rPr lang="en-US" sz="1800" dirty="0"/>
            </a:br>
            <a:r>
              <a:rPr lang="en-US" sz="1800" dirty="0"/>
              <a:t>sell them.”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</a:t>
            </a:r>
            <a:r>
              <a:rPr lang="en-US" sz="1800" dirty="0" err="1"/>
              <a:t>Neena</a:t>
            </a:r>
            <a:r>
              <a:rPr lang="en-US" sz="1800" dirty="0"/>
              <a:t>,” said Jay with a groan, “this is junk. We </a:t>
            </a:r>
            <a:br>
              <a:rPr lang="en-US" sz="1800" dirty="0"/>
            </a:br>
            <a:r>
              <a:rPr lang="en-US" sz="1800" dirty="0"/>
              <a:t>cannot sell this. Do you think people will pay to get a </a:t>
            </a:r>
            <a:br>
              <a:rPr lang="en-US" sz="1800" dirty="0"/>
            </a:br>
            <a:r>
              <a:rPr lang="en-US" sz="1800" dirty="0"/>
              <a:t>taped-up flashlight, a lamp with a dent in its shade, a </a:t>
            </a:r>
            <a:br>
              <a:rPr lang="en-US" sz="1800" dirty="0"/>
            </a:br>
            <a:r>
              <a:rPr lang="en-US" sz="1800" dirty="0"/>
              <a:t>mattress, and some rusted window screens? Put the </a:t>
            </a:r>
            <a:br>
              <a:rPr lang="en-US" sz="1800" dirty="0"/>
            </a:br>
            <a:r>
              <a:rPr lang="en-US" sz="1800" dirty="0"/>
              <a:t>things in the trash.”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“Just wait and see,” </a:t>
            </a:r>
            <a:r>
              <a:rPr lang="en-US" sz="1800" dirty="0" err="1"/>
              <a:t>Neena</a:t>
            </a:r>
            <a:r>
              <a:rPr lang="en-US" sz="1800" dirty="0"/>
              <a:t> said. “I bet I will be right.”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81721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161</a:t>
            </a:r>
          </a:p>
          <a:p>
            <a:r>
              <a:rPr lang="en-US" dirty="0"/>
              <a:t>171</a:t>
            </a:r>
          </a:p>
          <a:p>
            <a:r>
              <a:rPr lang="en-US" dirty="0"/>
              <a:t>181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205</a:t>
            </a:r>
          </a:p>
          <a:p>
            <a:r>
              <a:rPr lang="en-US" dirty="0"/>
              <a:t>217</a:t>
            </a:r>
          </a:p>
          <a:p>
            <a:r>
              <a:rPr lang="en-US" dirty="0"/>
              <a:t>225</a:t>
            </a:r>
          </a:p>
          <a:p>
            <a:r>
              <a:rPr lang="en-US" dirty="0"/>
              <a:t>229</a:t>
            </a:r>
          </a:p>
          <a:p>
            <a:r>
              <a:rPr lang="en-US" dirty="0"/>
              <a:t>241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does </a:t>
            </a:r>
            <a:r>
              <a:rPr lang="en-US" b="1" dirty="0" err="1"/>
              <a:t>Neena</a:t>
            </a:r>
            <a:r>
              <a:rPr lang="en-US" b="1" dirty="0"/>
              <a:t> think can be done with the donated sale items?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Neena</a:t>
            </a:r>
            <a:r>
              <a:rPr lang="en-US" dirty="0"/>
              <a:t> thinks the donated sale items can be ________________.</a:t>
            </a:r>
          </a:p>
          <a:p>
            <a:pPr marL="0" indent="0">
              <a:buNone/>
            </a:pPr>
            <a:r>
              <a:rPr lang="en-US" b="1" dirty="0"/>
              <a:t>What does Jay think about the things for the sale?</a:t>
            </a:r>
          </a:p>
          <a:p>
            <a:pPr marL="0" indent="0">
              <a:buNone/>
            </a:pPr>
            <a:r>
              <a:rPr lang="en-US" dirty="0"/>
              <a:t>	 Jay thinks the things for the sale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Dan, Neena, and Willow are in Jay's bedroom. Jay is tidying up his bedding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42" y="2282589"/>
            <a:ext cx="309562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Jay and Neena are standing in front of the table. A lamp and a flashlight are on the tabl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4" y="2277826"/>
            <a:ext cx="30765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Dan, Neena, and Willow are sitting on a long seat outside. They are chatting casually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926" y="2311164"/>
            <a:ext cx="308610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1103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8352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25964"/>
            <a:ext cx="10363200" cy="32367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people in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the story are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pals wish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pals wished to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83996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problem did the pals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was the pals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Neena’s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 for the pals to get cash?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Neena’s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 was to have 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30717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next pal who wants to go to camp?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next pal who wants to go to camp is 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some of the things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Neena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to sell?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of the things that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Neena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to sell were 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name Jay had for the things the pals can sell?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name Jay had for the things to sell is 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Jay’s plan for the things to sell?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Jay’s plan was to put the things 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a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		c</a:t>
            </a:r>
            <a:r>
              <a:rPr lang="en-US" u="sng" dirty="0"/>
              <a:t>a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		m</a:t>
            </a:r>
            <a:r>
              <a:rPr lang="en-US" u="sng" dirty="0"/>
              <a:t>a</a:t>
            </a:r>
            <a:r>
              <a:rPr lang="en-US" dirty="0"/>
              <a:t>k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a</a:t>
            </a: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		m</a:t>
            </a:r>
            <a:r>
              <a:rPr lang="en-US" u="sng" dirty="0"/>
              <a:t>a</a:t>
            </a:r>
            <a:r>
              <a:rPr lang="en-US" dirty="0"/>
              <a:t>d		h</a:t>
            </a:r>
            <a:r>
              <a:rPr lang="en-US" u="sng" dirty="0"/>
              <a:t>a</a:t>
            </a:r>
            <a:r>
              <a:rPr lang="en-US" dirty="0"/>
              <a:t>t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g</a:t>
            </a:r>
            <a:r>
              <a:rPr lang="en-US" u="sng" dirty="0"/>
              <a:t>a</a:t>
            </a:r>
            <a:r>
              <a:rPr lang="en-US" dirty="0"/>
              <a:t>v</a:t>
            </a:r>
            <a:r>
              <a:rPr lang="en-US" u="sng" dirty="0"/>
              <a:t>e</a:t>
            </a:r>
            <a:r>
              <a:rPr lang="en-US" dirty="0"/>
              <a:t>		t</a:t>
            </a:r>
            <a:r>
              <a:rPr lang="en-US" u="sng" dirty="0"/>
              <a:t>a</a:t>
            </a:r>
            <a:r>
              <a:rPr lang="en-US" dirty="0"/>
              <a:t>p</a:t>
            </a:r>
            <a:r>
              <a:rPr lang="en-US" u="sng" dirty="0"/>
              <a:t>e</a:t>
            </a:r>
            <a:r>
              <a:rPr lang="en-US" dirty="0"/>
              <a:t>		s</a:t>
            </a:r>
            <a:r>
              <a:rPr lang="en-US" u="sng" dirty="0"/>
              <a:t>a</a:t>
            </a:r>
            <a:r>
              <a:rPr lang="en-US" dirty="0"/>
              <a:t>l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a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		t</a:t>
            </a:r>
            <a:r>
              <a:rPr lang="en-US" u="sng" dirty="0"/>
              <a:t>a</a:t>
            </a:r>
            <a:r>
              <a:rPr lang="en-US" dirty="0"/>
              <a:t>p			c</a:t>
            </a:r>
            <a:r>
              <a:rPr lang="en-US" u="sng" dirty="0"/>
              <a:t>a</a:t>
            </a:r>
            <a:r>
              <a:rPr lang="en-US" dirty="0"/>
              <a:t>p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mane		man		wake</a:t>
            </a:r>
          </a:p>
          <a:p>
            <a:pPr lvl="1" defTabSz="457200"/>
            <a:r>
              <a:rPr lang="en-US" dirty="0"/>
              <a:t>fad			fade		late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36845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46011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“Mom, will you take me to the shop?” said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Dez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three. “Miss Todd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said I can be in the play. She said I need a black cape, a red cap, and a belt.”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“I can make you a black cape,” Mom said, “and your pal Bill gave you his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red cap last week. Get the tape off the desk, and I will make you a black cape.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 will get what you need for the play.”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343275"/>
            <a:ext cx="10363200" cy="277177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Dez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ask Mom to take him to the shop?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Dez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asked Mom to take him because he 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45817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Mom help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Dez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Mom will make 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the tape?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tape was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6083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99916"/>
            <a:ext cx="11299128" cy="1446550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After lunch, Jen said to Nick, “Come and bake a cake with me.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 can take it to the lake with us. Where is the cake mix? I will get the cake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pan.” She got the pan off the shelf.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“OK. I will get the cake mix,” said Nick. “It will be fun to make a cake.”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513972"/>
            <a:ext cx="10363200" cy="346404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Jen say, “Come and bake a cake with me”?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__________________________, Jen said, “Come and bake a cake with me.”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they bake a cake?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will bake a cake to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Nick say about making a cake?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Nick said making a cake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3273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bake</a:t>
            </a:r>
          </a:p>
          <a:p>
            <a:r>
              <a:rPr lang="en-US" dirty="0"/>
              <a:t>wake</a:t>
            </a:r>
          </a:p>
          <a:p>
            <a:r>
              <a:rPr lang="en-US" dirty="0"/>
              <a:t>make</a:t>
            </a:r>
          </a:p>
          <a:p>
            <a:r>
              <a:rPr lang="en-US" dirty="0"/>
              <a:t>shake</a:t>
            </a:r>
          </a:p>
          <a:p>
            <a:r>
              <a:rPr lang="en-US" dirty="0"/>
              <a:t>brake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came</a:t>
            </a:r>
          </a:p>
          <a:p>
            <a:r>
              <a:rPr lang="en-US" dirty="0"/>
              <a:t>same</a:t>
            </a:r>
          </a:p>
          <a:p>
            <a:r>
              <a:rPr lang="en-US" dirty="0"/>
              <a:t>fame</a:t>
            </a:r>
          </a:p>
          <a:p>
            <a:r>
              <a:rPr lang="en-US" dirty="0"/>
              <a:t>blame</a:t>
            </a:r>
          </a:p>
          <a:p>
            <a:r>
              <a:rPr lang="en-US" dirty="0"/>
              <a:t>frame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made</a:t>
            </a:r>
          </a:p>
          <a:p>
            <a:r>
              <a:rPr lang="en-US" dirty="0"/>
              <a:t>wade</a:t>
            </a:r>
          </a:p>
          <a:p>
            <a:r>
              <a:rPr lang="en-US" dirty="0"/>
              <a:t>shade</a:t>
            </a:r>
          </a:p>
          <a:p>
            <a:r>
              <a:rPr lang="en-US" dirty="0"/>
              <a:t>trade</a:t>
            </a:r>
          </a:p>
          <a:p>
            <a:r>
              <a:rPr lang="en-US" dirty="0"/>
              <a:t>grade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gives a </a:t>
            </a:r>
            <a:br>
              <a:rPr lang="en-US" dirty="0"/>
            </a:br>
            <a:r>
              <a:rPr lang="en-US" dirty="0"/>
              <a:t>meaning, circle the correct word.</a:t>
            </a:r>
          </a:p>
          <a:p>
            <a:pPr lvl="1" defTabSz="457200"/>
            <a:r>
              <a:rPr lang="en-US" dirty="0"/>
              <a:t>sprain		pain		spin		treat</a:t>
            </a:r>
          </a:p>
          <a:p>
            <a:pPr lvl="1" defTabSz="457200"/>
            <a:r>
              <a:rPr lang="en-US" dirty="0"/>
              <a:t>tree		bright		spray		tray</a:t>
            </a:r>
          </a:p>
          <a:p>
            <a:pPr lvl="1" defTabSz="457200"/>
            <a:r>
              <a:rPr lang="en-US" dirty="0"/>
              <a:t>steam		chain		stream		street</a:t>
            </a:r>
          </a:p>
          <a:p>
            <a:pPr lvl="1" defTabSz="457200"/>
            <a:r>
              <a:rPr lang="en-US" dirty="0"/>
              <a:t>roast		fleet		speed		sped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Use the reading rule to pronounce the words.</a:t>
            </a:r>
            <a:br>
              <a:rPr lang="en-US" dirty="0"/>
            </a:br>
            <a:r>
              <a:rPr lang="en-US" dirty="0"/>
              <a:t>1. ba</a:t>
            </a:r>
            <a:r>
              <a:rPr lang="en-US" u="sng" dirty="0"/>
              <a:t>k</a:t>
            </a:r>
            <a:r>
              <a:rPr lang="en-US" dirty="0"/>
              <a:t>ing		2. fa</a:t>
            </a:r>
            <a:r>
              <a:rPr lang="en-US" u="sng" dirty="0"/>
              <a:t>d</a:t>
            </a:r>
            <a:r>
              <a:rPr lang="en-US" dirty="0"/>
              <a:t>ing	3. pa</a:t>
            </a:r>
            <a:r>
              <a:rPr lang="en-US" u="sng" dirty="0"/>
              <a:t>v</a:t>
            </a:r>
            <a:r>
              <a:rPr lang="en-US" dirty="0"/>
              <a:t>ing	4. ta</a:t>
            </a:r>
            <a:r>
              <a:rPr lang="en-US" u="sng" dirty="0"/>
              <a:t>p</a:t>
            </a:r>
            <a:r>
              <a:rPr lang="en-US" dirty="0"/>
              <a:t>ing	5. wa</a:t>
            </a:r>
            <a:r>
              <a:rPr lang="en-US" u="sng" dirty="0"/>
              <a:t>k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keepsake		pancake		handshake		cupcake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inhale			flash	light		mattress			window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long		song		strong</a:t>
            </a:r>
            <a:r>
              <a:rPr lang="en-US" dirty="0"/>
              <a:t>		because		very</a:t>
            </a:r>
          </a:p>
          <a:p>
            <a:pPr marL="457200" lvl="1" indent="0" defTabSz="457200">
              <a:buNone/>
            </a:pPr>
            <a:r>
              <a:rPr lang="en-US" dirty="0"/>
              <a:t>your		come		what		where			were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5611" y="2590240"/>
            <a:ext cx="60728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7655" y="2592326"/>
            <a:ext cx="5821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2299" y="2600072"/>
            <a:ext cx="49127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3580" y="2602158"/>
            <a:ext cx="60727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450" y="2600072"/>
            <a:ext cx="62376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21218" y="2602158"/>
            <a:ext cx="7351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4860" y="2600072"/>
            <a:ext cx="4723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77177" y="2602158"/>
            <a:ext cx="5807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5610" y="3273591"/>
            <a:ext cx="2380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53641" y="3282820"/>
            <a:ext cx="5412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2299" y="3275727"/>
            <a:ext cx="6254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87774" y="3278232"/>
            <a:ext cx="55562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450" y="3297156"/>
            <a:ext cx="5011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98559" y="3306840"/>
            <a:ext cx="5974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4860" y="3294806"/>
            <a:ext cx="4627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67649" y="3307589"/>
            <a:ext cx="4953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My pal will come to the game to see me play.</a:t>
            </a:r>
          </a:p>
          <a:p>
            <a:pPr lvl="1" defTabSz="457200"/>
            <a:r>
              <a:rPr lang="en-US" dirty="0"/>
              <a:t>Your map shows where the camp at the lake is.</a:t>
            </a:r>
          </a:p>
          <a:p>
            <a:pPr lvl="1" defTabSz="457200"/>
            <a:r>
              <a:rPr lang="en-US" dirty="0"/>
              <a:t>Where can Jade get a frame for the painting she made?</a:t>
            </a:r>
          </a:p>
          <a:p>
            <a:pPr lvl="1" defTabSz="457200"/>
            <a:r>
              <a:rPr lang="en-US" dirty="0"/>
              <a:t>Helen has a bag with strong straps so she can take the </a:t>
            </a:r>
            <a:br>
              <a:rPr lang="en-US" dirty="0"/>
            </a:br>
            <a:r>
              <a:rPr lang="en-US" dirty="0"/>
              <a:t>big atlas.</a:t>
            </a:r>
          </a:p>
          <a:p>
            <a:pPr lvl="1" defTabSz="457200"/>
            <a:r>
              <a:rPr lang="en-US" dirty="0" err="1"/>
              <a:t>Neena</a:t>
            </a:r>
            <a:r>
              <a:rPr lang="en-US" dirty="0"/>
              <a:t> went to get tape because she needs to seal </a:t>
            </a:r>
            <a:br>
              <a:rPr lang="en-US" dirty="0"/>
            </a:br>
            <a:r>
              <a:rPr lang="en-US" dirty="0"/>
              <a:t>each box.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198.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16222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Way to Pay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1613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37065"/>
            <a:ext cx="6667380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friends want to go to day camp in the summer, </a:t>
            </a:r>
            <a:br>
              <a:rPr lang="en-US" sz="1600" dirty="0"/>
            </a:br>
            <a:r>
              <a:rPr lang="en-US" sz="1600" dirty="0"/>
              <a:t>where they can do activities with other kids each day. But they don’t </a:t>
            </a:r>
            <a:br>
              <a:rPr lang="en-US" sz="1600" dirty="0"/>
            </a:br>
            <a:r>
              <a:rPr lang="en-US" sz="1600" dirty="0"/>
              <a:t>have a way to pay. Find out the plan they create to solve their problem.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03199"/>
            <a:ext cx="6528547" cy="234042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Dan, </a:t>
            </a:r>
            <a:r>
              <a:rPr lang="en-US" sz="1800" dirty="0" err="1"/>
              <a:t>Neena</a:t>
            </a:r>
            <a:r>
              <a:rPr lang="en-US" sz="1800" dirty="0"/>
              <a:t>, and Willow sat on a bench. “My mom </a:t>
            </a:r>
            <a:br>
              <a:rPr lang="en-US" sz="1800" dirty="0"/>
            </a:br>
            <a:r>
              <a:rPr lang="en-US" sz="1800" dirty="0"/>
              <a:t>said I can go to day camp… if I help pay,” said </a:t>
            </a:r>
            <a:r>
              <a:rPr lang="en-US" sz="1800" dirty="0" err="1"/>
              <a:t>Neena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Dan and Willow said, “Same with us.”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95450"/>
            <a:ext cx="598579" cy="263713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50001"/>
            <a:ext cx="6528547" cy="214562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Neena</a:t>
            </a:r>
            <a:r>
              <a:rPr lang="en-US" sz="1800" dirty="0"/>
              <a:t> said, “Let’s raise the cash. We can make a </a:t>
            </a:r>
            <a:br>
              <a:rPr lang="en-US" sz="1800" dirty="0"/>
            </a:br>
            <a:r>
              <a:rPr lang="en-US" sz="1800" dirty="0"/>
              <a:t>lot if we sell things we do not need. We can have a </a:t>
            </a:r>
            <a:br>
              <a:rPr lang="en-US" sz="1800" dirty="0"/>
            </a:br>
            <a:r>
              <a:rPr lang="en-US" sz="1800" dirty="0"/>
              <a:t>big sale.”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Dan said, “It will mean a lot of work. Let’s not rush </a:t>
            </a:r>
            <a:br>
              <a:rPr lang="en-US" sz="1800" dirty="0"/>
            </a:br>
            <a:r>
              <a:rPr lang="en-US" sz="1800" dirty="0"/>
              <a:t>into this. Let’s go ask Jay to help us. Then we can make </a:t>
            </a:r>
            <a:br>
              <a:rPr lang="en-US" sz="1800" dirty="0"/>
            </a:br>
            <a:r>
              <a:rPr lang="en-US" sz="1800" dirty="0"/>
              <a:t>a plan.” They left and went up the street to see Jay.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51776"/>
            <a:ext cx="598579" cy="2143849"/>
          </a:xfrm>
        </p:spPr>
        <p:txBody>
          <a:bodyPr>
            <a:noAutofit/>
          </a:bodyPr>
          <a:lstStyle/>
          <a:p>
            <a:r>
              <a:rPr lang="en-US" dirty="0"/>
              <a:t>30</a:t>
            </a:r>
          </a:p>
          <a:p>
            <a:r>
              <a:rPr lang="en-US" dirty="0"/>
              <a:t>40</a:t>
            </a:r>
          </a:p>
          <a:p>
            <a:r>
              <a:rPr lang="en-US" dirty="0"/>
              <a:t>53</a:t>
            </a:r>
          </a:p>
          <a:p>
            <a:r>
              <a:rPr lang="en-US" dirty="0"/>
              <a:t>55</a:t>
            </a:r>
          </a:p>
          <a:p>
            <a:r>
              <a:rPr lang="en-US" dirty="0"/>
              <a:t>67</a:t>
            </a:r>
          </a:p>
          <a:p>
            <a:r>
              <a:rPr lang="en-US" dirty="0"/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51DA06-4F2C-4DFE-AD0F-F2C2279AAD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65711</TotalTime>
  <Words>1771</Words>
  <Application>Microsoft Office PowerPoint</Application>
  <PresentationFormat>Widescreen</PresentationFormat>
  <Paragraphs>211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1  — cont’d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1625</cp:revision>
  <dcterms:created xsi:type="dcterms:W3CDTF">2023-03-21T18:49:30Z</dcterms:created>
  <dcterms:modified xsi:type="dcterms:W3CDTF">2024-04-11T15:47:14Z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