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5" r:id="rId5"/>
    <p:sldId id="282" r:id="rId6"/>
    <p:sldId id="270" r:id="rId7"/>
    <p:sldId id="283" r:id="rId8"/>
    <p:sldId id="266" r:id="rId9"/>
    <p:sldId id="284" r:id="rId10"/>
    <p:sldId id="295" r:id="rId11"/>
    <p:sldId id="262" r:id="rId12"/>
    <p:sldId id="294" r:id="rId13"/>
    <p:sldId id="302" r:id="rId14"/>
    <p:sldId id="301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6364"/>
  </p:normalViewPr>
  <p:slideViewPr>
    <p:cSldViewPr snapToGrid="0">
      <p:cViewPr varScale="1">
        <p:scale>
          <a:sx n="182" d="100"/>
          <a:sy n="182" d="100"/>
        </p:scale>
        <p:origin x="2880" y="176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51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8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 Lesson 4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 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A–B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/>
              <a:t>Phonemic Awareness </a:t>
            </a:r>
            <a:r>
              <a:rPr lang="en-US" dirty="0"/>
              <a:t>Listen to the sounds or word parts as your teacher says 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letter. Listen to your teacher say the sound. Then say the sound.</a:t>
            </a:r>
          </a:p>
          <a:p>
            <a:pPr lvl="1" defTabSz="457200"/>
            <a:r>
              <a:rPr lang="pt-BR" dirty="0"/>
              <a:t>j		i		p		b		a</a:t>
            </a:r>
          </a:p>
          <a:p>
            <a:pPr lvl="1" defTabSz="457200"/>
            <a:r>
              <a:rPr lang="pt-BR" dirty="0"/>
              <a:t>a		s		h		m		i</a:t>
            </a:r>
          </a:p>
          <a:p>
            <a:pPr lvl="1" defTabSz="457200"/>
            <a:r>
              <a:rPr lang="pt-BR" dirty="0"/>
              <a:t>t		i		b		d		a</a:t>
            </a:r>
          </a:p>
          <a:p>
            <a:pPr lvl="1" defTabSz="457200"/>
            <a:r>
              <a:rPr lang="pt-BR" dirty="0"/>
              <a:t>p		a		g		s		i</a:t>
            </a:r>
          </a:p>
          <a:p>
            <a:pPr lvl="1" defTabSz="457200"/>
            <a:r>
              <a:rPr lang="pt-BR" dirty="0"/>
              <a:t>h		c		l		k		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with each picture.</a:t>
            </a:r>
          </a:p>
          <a:p>
            <a:pPr>
              <a:buFont typeface="+mj-lt"/>
              <a:buAutoNum type="alphaUcPeriod" startAt="10"/>
            </a:pP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90471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Dad and Jim go on a picnic.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6" name="Picture 2" descr="A man and small child walk down a path to a log hous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8513" y="1598463"/>
            <a:ext cx="18002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7306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Dad and Jim go to the cabin.</a:t>
            </a:r>
          </a:p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Ham is in the tin.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8" name="Picture 3" descr="A can with an image of meat on the front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062" y="2981792"/>
            <a:ext cx="1362075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Jim is in the hat.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Jim has a napkin.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0" name="Picture 4" descr="A boy has a cloth around his neck that lays on his chest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0461" y="4595744"/>
            <a:ext cx="103822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Jim has a bib.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(J)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Gas can go in the van.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4" name="Picture 2" descr="A woman fills a vehicle with a pump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187" y="840436"/>
            <a:ext cx="194310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Gas can go in the can.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5874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Nan has a big hat.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6" name="Picture 3" descr="A woman has a large object on top of her head that shields her fac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9851" y="2288236"/>
            <a:ext cx="127635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Nan has a little pad.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rabbit sits on the mat.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7" name="Picture 4" descr="An furry animal with pointy ears peeks its head up from a package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8837" y="3985851"/>
            <a:ext cx="914400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cat is in the bag.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287875"/>
            <a:ext cx="3505200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mat has a rip.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1" name="Picture 2" descr="A flat object with a tea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859" y="1061894"/>
            <a:ext cx="178117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276216"/>
            <a:ext cx="354370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bib has a rip.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485004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Did Sam hit with his bat?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4" name="Picture 3" descr="A woman kneels next to a pool and puts her hand in it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658" y="2227449"/>
            <a:ext cx="1933575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Did Nan dip in the water?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IN" dirty="0">
                <a:solidFill>
                  <a:srgbClr val="000000"/>
                </a:solidFill>
              </a:rPr>
              <a:t>b</a:t>
            </a:r>
            <a:r>
              <a:rPr lang="en-IN" u="sng" dirty="0">
                <a:solidFill>
                  <a:srgbClr val="000000"/>
                </a:solidFill>
              </a:rPr>
              <a:t>i</a:t>
            </a:r>
            <a:r>
              <a:rPr lang="en-IN" dirty="0">
                <a:solidFill>
                  <a:srgbClr val="000000"/>
                </a:solidFill>
              </a:rPr>
              <a:t>b		J</a:t>
            </a:r>
            <a:r>
              <a:rPr lang="en-IN" u="sng" dirty="0">
                <a:solidFill>
                  <a:srgbClr val="000000"/>
                </a:solidFill>
              </a:rPr>
              <a:t>i</a:t>
            </a:r>
            <a:r>
              <a:rPr lang="en-IN" dirty="0">
                <a:solidFill>
                  <a:srgbClr val="000000"/>
                </a:solidFill>
              </a:rPr>
              <a:t>m		b</a:t>
            </a:r>
            <a:r>
              <a:rPr lang="en-IN" u="sng" dirty="0">
                <a:solidFill>
                  <a:srgbClr val="000000"/>
                </a:solidFill>
              </a:rPr>
              <a:t>a</a:t>
            </a:r>
            <a:r>
              <a:rPr lang="en-IN" dirty="0">
                <a:solidFill>
                  <a:srgbClr val="000000"/>
                </a:solidFill>
              </a:rPr>
              <a:t>d</a:t>
            </a:r>
            <a:endParaRPr lang="en-US" dirty="0"/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a</a:t>
            </a:r>
            <a:r>
              <a:rPr lang="en-US" dirty="0"/>
              <a:t>m	d</a:t>
            </a:r>
            <a:r>
              <a:rPr lang="en-US" u="sng" dirty="0"/>
              <a:t>i</a:t>
            </a:r>
            <a:r>
              <a:rPr lang="en-US" dirty="0"/>
              <a:t>d		D</a:t>
            </a:r>
            <a:r>
              <a:rPr lang="en-US" u="sng" dirty="0"/>
              <a:t>a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p</a:t>
            </a:r>
            <a:r>
              <a:rPr lang="en-US" u="sng" dirty="0"/>
              <a:t>a</a:t>
            </a:r>
            <a:r>
              <a:rPr lang="en-US" dirty="0"/>
              <a:t>d	h</a:t>
            </a:r>
            <a:r>
              <a:rPr lang="en-US" u="sng" dirty="0"/>
              <a:t>a</a:t>
            </a:r>
            <a:r>
              <a:rPr lang="en-US" dirty="0"/>
              <a:t>t		b</a:t>
            </a:r>
            <a:r>
              <a:rPr lang="en-US" u="sng" dirty="0"/>
              <a:t>i</a:t>
            </a:r>
            <a:r>
              <a:rPr lang="en-US" dirty="0"/>
              <a:t>g</a:t>
            </a:r>
          </a:p>
          <a:p>
            <a:pPr lvl="1" defTabSz="457200"/>
            <a:r>
              <a:rPr lang="en-US" dirty="0"/>
              <a:t>dip		hit		mat</a:t>
            </a:r>
          </a:p>
          <a:p>
            <a:pPr lvl="1" defTabSz="457200"/>
            <a:r>
              <a:rPr lang="en-US" dirty="0"/>
              <a:t>gas		has		his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mat</a:t>
            </a:r>
          </a:p>
          <a:p>
            <a:r>
              <a:rPr lang="en-US" dirty="0"/>
              <a:t>bat</a:t>
            </a:r>
          </a:p>
          <a:p>
            <a:r>
              <a:rPr lang="en-US" dirty="0"/>
              <a:t>cat</a:t>
            </a:r>
          </a:p>
          <a:p>
            <a:r>
              <a:rPr lang="en-US" dirty="0"/>
              <a:t>hat</a:t>
            </a:r>
          </a:p>
          <a:p>
            <a:r>
              <a:rPr lang="en-US" dirty="0"/>
              <a:t>pat</a:t>
            </a:r>
          </a:p>
          <a:p>
            <a:endParaRPr lang="da-DK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lid</a:t>
            </a:r>
          </a:p>
          <a:p>
            <a:r>
              <a:rPr lang="en-US" dirty="0"/>
              <a:t>did</a:t>
            </a:r>
          </a:p>
          <a:p>
            <a:r>
              <a:rPr lang="en-US" dirty="0"/>
              <a:t>hid</a:t>
            </a:r>
          </a:p>
          <a:p>
            <a:r>
              <a:rPr lang="en-US" dirty="0"/>
              <a:t>kid</a:t>
            </a:r>
          </a:p>
          <a:p>
            <a:r>
              <a:rPr lang="en-US" dirty="0"/>
              <a:t>rid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big</a:t>
            </a:r>
          </a:p>
          <a:p>
            <a:r>
              <a:rPr lang="en-US" dirty="0"/>
              <a:t>dig</a:t>
            </a:r>
          </a:p>
          <a:p>
            <a:r>
              <a:rPr lang="en-US" dirty="0"/>
              <a:t>jig</a:t>
            </a:r>
          </a:p>
          <a:p>
            <a:r>
              <a:rPr lang="en-US" dirty="0"/>
              <a:t>pig</a:t>
            </a:r>
          </a:p>
          <a:p>
            <a:r>
              <a:rPr lang="en-US" dirty="0"/>
              <a:t>wig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895350">
              <a:lnSpc>
                <a:spcPts val="5600"/>
              </a:lnSpc>
              <a:spcBef>
                <a:spcPts val="0"/>
              </a:spcBef>
              <a:buNone/>
              <a:tabLst>
                <a:tab pos="2417763" algn="ctr"/>
                <a:tab pos="4030663" algn="ctr"/>
                <a:tab pos="5743575" algn="ctr"/>
                <a:tab pos="7448550" algn="ctr"/>
              </a:tabLst>
            </a:pPr>
            <a:r>
              <a:rPr lang="en-US" dirty="0"/>
              <a:t>napkin	picnic	timid	zigzag	victim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276225">
              <a:buNone/>
            </a:pPr>
            <a:r>
              <a:rPr lang="en-US" b="1" dirty="0"/>
              <a:t>was			are				no			go			have</a:t>
            </a:r>
          </a:p>
          <a:p>
            <a:pPr marL="457200" lvl="1" indent="0" defTabSz="276225">
              <a:buNone/>
            </a:pPr>
            <a:r>
              <a:rPr lang="en-US" dirty="0"/>
              <a:t>to				school			on			and			with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45616" y="2567197"/>
            <a:ext cx="44586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1480" y="2569283"/>
            <a:ext cx="37544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26544" y="2576903"/>
            <a:ext cx="37200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98551" y="2575861"/>
            <a:ext cx="38046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12469" y="2567197"/>
            <a:ext cx="36364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76114" y="2569283"/>
            <a:ext cx="24799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98534" y="2567197"/>
            <a:ext cx="38084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79380" y="2569283"/>
            <a:ext cx="43100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81938" y="2574817"/>
            <a:ext cx="33813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20076" y="2576903"/>
            <a:ext cx="37215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5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150.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 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682695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54902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Decodable Sentence Expansion</a:t>
            </a:r>
            <a:r>
              <a:rPr lang="en-US" b="1" dirty="0"/>
              <a:t> </a:t>
            </a:r>
            <a:r>
              <a:rPr lang="en-US" dirty="0"/>
              <a:t>Read each set of sentences. Then expand the last sentence by telling </a:t>
            </a:r>
            <a:r>
              <a:rPr lang="en-US" b="1" dirty="0"/>
              <a:t>where</a:t>
            </a:r>
            <a:r>
              <a:rPr lang="en-US" dirty="0"/>
              <a:t>. Select the picture that goes with each set.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Sid had a picnic.</a:t>
            </a:r>
            <a:br>
              <a:rPr lang="en-US" dirty="0"/>
            </a:br>
            <a:r>
              <a:rPr lang="en-US" dirty="0"/>
              <a:t>Sid and Dad had a picnic.</a:t>
            </a:r>
            <a:br>
              <a:rPr lang="en-US" dirty="0"/>
            </a:br>
            <a:r>
              <a:rPr lang="en-US" dirty="0"/>
              <a:t>Sid and Dad had a picnic on a mat.</a:t>
            </a:r>
            <a:br>
              <a:rPr lang="en-US" dirty="0"/>
            </a:br>
            <a:r>
              <a:rPr lang="en-US" dirty="0"/>
              <a:t>. . . , Sid and Dad had a picnic on a mat.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11" name="Picture 3" descr="A woman stands at the counter with objects spilling out of a packag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5712" y="3200400"/>
            <a:ext cx="231457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Text (H)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Nan had a big hat.</a:t>
            </a:r>
            <a:br>
              <a:rPr lang="en-US" dirty="0"/>
            </a:br>
            <a:r>
              <a:rPr lang="en-US" dirty="0"/>
              <a:t>Nan had a big hat and a little hat.</a:t>
            </a:r>
            <a:br>
              <a:rPr lang="en-US" dirty="0"/>
            </a:br>
            <a:r>
              <a:rPr lang="en-US" dirty="0"/>
              <a:t>Nan had a big hat and a little hat in a bag.</a:t>
            </a:r>
            <a:br>
              <a:rPr lang="en-US" dirty="0"/>
            </a:br>
            <a:r>
              <a:rPr lang="en-US" dirty="0"/>
              <a:t>. . . , Nan had a big hat and a little hat </a:t>
            </a:r>
            <a:br>
              <a:rPr lang="en-US" dirty="0"/>
            </a:br>
            <a:r>
              <a:rPr lang="en-US" dirty="0"/>
              <a:t>in a bag.																_____</a:t>
            </a:r>
          </a:p>
          <a:p>
            <a:pPr marL="914400" lvl="1" indent="-457200">
              <a:buFont typeface="+mj-lt"/>
              <a:buAutoNum type="arabicPeriod" startAt="2"/>
            </a:pPr>
            <a:endParaRPr 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Tab sat on a mat.</a:t>
            </a:r>
            <a:br>
              <a:rPr lang="en-US" dirty="0"/>
            </a:br>
            <a:r>
              <a:rPr lang="en-US" dirty="0"/>
              <a:t>Tab, a little cat, sat on a mat.</a:t>
            </a:r>
            <a:br>
              <a:rPr lang="en-US" dirty="0"/>
            </a:br>
            <a:r>
              <a:rPr lang="en-US" dirty="0"/>
              <a:t>Tab, a timid little cat, sat on a mat.</a:t>
            </a:r>
            <a:br>
              <a:rPr lang="en-US" dirty="0"/>
            </a:br>
            <a:r>
              <a:rPr lang="en-US" dirty="0"/>
              <a:t>. . . , Tab, a timid little cat, sat on a mat. 			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8" name="Picture 2" descr="A furry animal, with a tail and pointed ears, sit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580" y="1198888"/>
            <a:ext cx="2362200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 descr="A man and boy are on a blanket with food around them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4730" y="3439445"/>
            <a:ext cx="22479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59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man ran to ________ van.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his			has			hit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Jim and Dad ________ in the water.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big			bad		dip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Sam sat on my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mat		six			sip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________ has a rip.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sit			bib			sip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A ________ is in the pan.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tap			tan			ham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school is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big			hit			did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cap can ________ Liz.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388659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fit			his			hat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Nan ________ six maps.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ad			has			ham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Jim ________ go to school.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did			big			hat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Dad has ________ in the van.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bad		gas			dip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26B234-ACAC-46A5-BC10-A6E4DB926EEE}"/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64793</TotalTime>
  <Words>897</Words>
  <Application>Microsoft Macintosh PowerPoint</Application>
  <PresentationFormat>Widescreen</PresentationFormat>
  <Paragraphs>124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Regular</vt:lpstr>
      <vt:lpstr>Calibri</vt:lpstr>
      <vt:lpstr>Calibri Light</vt:lpstr>
      <vt:lpstr>Office Theme</vt:lpstr>
      <vt:lpstr>Say Sounds (A–B) </vt:lpstr>
      <vt:lpstr>Read Words (C) </vt:lpstr>
      <vt:lpstr>Read Words (D) </vt:lpstr>
      <vt:lpstr>Read Words (E–F) </vt:lpstr>
      <vt:lpstr>Spell Words (G) </vt:lpstr>
      <vt:lpstr>Read Text (H) </vt:lpstr>
      <vt:lpstr>Read Text (H) — cont’d</vt:lpstr>
      <vt:lpstr>Independent Practice (I) </vt:lpstr>
      <vt:lpstr>Independent Practice (I) — cont’d </vt:lpstr>
      <vt:lpstr>Independent Practice (J)</vt:lpstr>
      <vt:lpstr>Independent Practice (J) — cont’d </vt:lpstr>
      <vt:lpstr>Independent Practice (J)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570</cp:revision>
  <dcterms:created xsi:type="dcterms:W3CDTF">2023-03-21T18:49:30Z</dcterms:created>
  <dcterms:modified xsi:type="dcterms:W3CDTF">2024-01-23T12:12:09Z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