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9"/>
  </p:notesMasterIdLst>
  <p:handoutMasterIdLst>
    <p:handoutMasterId r:id="rId30"/>
  </p:handoutMasterIdLst>
  <p:sldIdLst>
    <p:sldId id="265" r:id="rId5"/>
    <p:sldId id="282" r:id="rId6"/>
    <p:sldId id="270" r:id="rId7"/>
    <p:sldId id="297" r:id="rId8"/>
    <p:sldId id="283" r:id="rId9"/>
    <p:sldId id="298" r:id="rId10"/>
    <p:sldId id="266" r:id="rId11"/>
    <p:sldId id="316" r:id="rId12"/>
    <p:sldId id="344" r:id="rId13"/>
    <p:sldId id="321" r:id="rId14"/>
    <p:sldId id="317" r:id="rId15"/>
    <p:sldId id="345" r:id="rId16"/>
    <p:sldId id="322" r:id="rId17"/>
    <p:sldId id="328" r:id="rId18"/>
    <p:sldId id="346" r:id="rId19"/>
    <p:sldId id="323" r:id="rId20"/>
    <p:sldId id="302" r:id="rId21"/>
    <p:sldId id="303" r:id="rId22"/>
    <p:sldId id="333" r:id="rId23"/>
    <p:sldId id="307" r:id="rId24"/>
    <p:sldId id="335" r:id="rId25"/>
    <p:sldId id="337" r:id="rId26"/>
    <p:sldId id="342" r:id="rId27"/>
    <p:sldId id="343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4560" userDrawn="1">
          <p15:clr>
            <a:srgbClr val="A4A3A4"/>
          </p15:clr>
        </p15:guide>
        <p15:guide id="5" pos="1920" userDrawn="1">
          <p15:clr>
            <a:srgbClr val="A4A3A4"/>
          </p15:clr>
        </p15:guide>
        <p15:guide id="6" orient="horz" pos="408" userDrawn="1">
          <p15:clr>
            <a:srgbClr val="A4A3A4"/>
          </p15:clr>
        </p15:guide>
        <p15:guide id="7" orient="horz" pos="360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70AD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412" autoAdjust="0"/>
    <p:restoredTop sz="86350"/>
  </p:normalViewPr>
  <p:slideViewPr>
    <p:cSldViewPr snapToGrid="0">
      <p:cViewPr varScale="1">
        <p:scale>
          <a:sx n="157" d="100"/>
          <a:sy n="157" d="100"/>
        </p:scale>
        <p:origin x="1408" y="176"/>
      </p:cViewPr>
      <p:guideLst>
        <p:guide pos="4560"/>
        <p:guide pos="1920"/>
        <p:guide orient="horz" pos="408"/>
        <p:guide orient="horz" pos="360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158" d="100"/>
          <a:sy n="158" d="100"/>
        </p:scale>
        <p:origin x="5392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handoutMaster" Target="handoutMasters/handoutMaster1.xml"/><Relationship Id="rId8" Type="http://schemas.openxmlformats.org/officeDocument/2006/relationships/slide" Target="slides/slide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C3C874-89D9-4741-9D9D-C88EF6912B00}" type="datetimeFigureOut">
              <a:rPr lang="en-US" smtClean="0"/>
              <a:t>2/21/24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2DF604-032C-45B2-8111-F9AFA436F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1137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DB1A04-B407-154B-AB7D-D3660A5164E6}" type="datetimeFigureOut">
              <a:rPr lang="en-US" smtClean="0"/>
              <a:t>2/21/24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61F25C-0892-7148-B0F8-AB4CB7B83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35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7500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8978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8978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59936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59936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95412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31428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27786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27786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27786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2778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4166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1732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8392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7331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7331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06F047B1-E442-34B1-9271-DABEC0A8075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</p:spTree>
    <p:extLst>
      <p:ext uri="{BB962C8B-B14F-4D97-AF65-F5344CB8AC3E}">
        <p14:creationId xmlns:p14="http://schemas.microsoft.com/office/powerpoint/2010/main" val="314056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BBFE2-EEFE-FD86-2970-493550B93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9875F2-C82E-88FB-5909-80CDE2E559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E1AE16-2054-60F3-5ABC-16DE70D260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114DB5-6F4A-26E5-A680-1C4584710E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C3BCD9-1026-EB52-B4E1-1BC50F7C2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576654-9205-12E2-6A9C-2FC8F0ADF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867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2B256-279C-2EB0-9A40-EDDD887D9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F6A3F4-793D-1CE4-5766-6F49604D3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53D69E-E9DB-7914-AB16-8BDB7CD0C9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61AA2D-A587-6848-C86D-F5AB55FC9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31760B-54DF-D787-D05C-C7889F058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1035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2313CA-1740-1FDD-52F4-6DA68174F0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B4436-0E97-0503-969E-16C1F95260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5EE01B-5EA1-A523-FD49-D3359789C8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4F44EA-393B-9024-F99F-F914F0934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5787F4-D605-C999-FCE8-D52926269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2685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3598040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2726772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326491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353128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0F0FA233-5599-F3D7-9118-CE5CF3BE370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754743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48590717-5722-CCAD-4697-2967F4FF7A7D}"/>
              </a:ext>
            </a:extLst>
          </p:cNvPr>
          <p:cNvSpPr>
            <a:spLocks noGrp="1"/>
          </p:cNvSpPr>
          <p:nvPr>
            <p:ph type="body" sz="half" idx="13" hasCustomPrompt="1"/>
          </p:nvPr>
        </p:nvSpPr>
        <p:spPr>
          <a:xfrm>
            <a:off x="3403600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FF0D0443-6709-33A4-B6A0-D37825CB40B6}"/>
              </a:ext>
            </a:extLst>
          </p:cNvPr>
          <p:cNvSpPr>
            <a:spLocks noGrp="1"/>
          </p:cNvSpPr>
          <p:nvPr>
            <p:ph type="body" sz="half" idx="14" hasCustomPrompt="1"/>
          </p:nvPr>
        </p:nvSpPr>
        <p:spPr>
          <a:xfrm>
            <a:off x="6052456" y="2016031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669110"/>
          </a:xfrm>
        </p:spPr>
        <p:txBody>
          <a:bodyPr/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BA950C04-0E32-354E-5C3E-2056757025F4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4" name="Title Placeholder 8">
            <a:extLst>
              <a:ext uri="{FF2B5EF4-FFF2-40B4-BE49-F238E27FC236}">
                <a16:creationId xmlns:a16="http://schemas.microsoft.com/office/drawing/2014/main" id="{6D8674B9-4D0F-B6E1-0650-F9E477CA4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33262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A8F444E-C254-16A6-0D65-0BE25648028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85800" y="1065905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D976DD3-2320-5ED7-2F9F-C26A265738CB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3216091" y="2023970"/>
            <a:ext cx="6528546" cy="449262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 algn="ctr">
              <a:buNone/>
              <a:defRPr sz="4000"/>
            </a:lvl2pPr>
          </a:lstStyle>
          <a:p>
            <a:pPr marL="0" indent="0" algn="ctr">
              <a:buNone/>
            </a:pPr>
            <a:r>
              <a:rPr lang="en-US" sz="4000" b="1" dirty="0">
                <a:effectLst/>
                <a:latin typeface="Arial" panose="020B0604020202020204" pitchFamily="34" charset="0"/>
              </a:rPr>
              <a:t>At the Ranch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91F105-CA9B-7213-F070-F785D30DF0DE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216090" y="2473232"/>
            <a:ext cx="6528546" cy="288955"/>
          </a:xfrm>
        </p:spPr>
        <p:txBody>
          <a:bodyPr lIns="0" tIns="0" r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pPr lvl="0"/>
            <a:r>
              <a:rPr lang="en-US" dirty="0"/>
              <a:t>Part #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3B84EA3-DE13-F454-87B2-4C53DC69E57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216091" y="2824906"/>
            <a:ext cx="6528547" cy="1182314"/>
          </a:xfrm>
        </p:spPr>
        <p:txBody>
          <a:bodyPr lIns="0" rIns="0">
            <a:noAutofit/>
          </a:bodyPr>
          <a:lstStyle>
            <a:lvl1pPr>
              <a:buAutoNum type="alphaUcPeriod"/>
              <a:defRPr/>
            </a:lvl1pPr>
            <a:lvl2pPr marL="0" indent="0">
              <a:lnSpc>
                <a:spcPts val="2000"/>
              </a:lnSpc>
              <a:spcBef>
                <a:spcPts val="0"/>
              </a:spcBef>
              <a:buNone/>
              <a:defRPr sz="1600"/>
            </a:lvl2pPr>
          </a:lstStyle>
          <a:p>
            <a:pPr lvl="1"/>
            <a:r>
              <a:rPr lang="en-US" dirty="0"/>
              <a:t>Teacher Reads You could take a class field trip to many different places. You might visit a ranch, which is a large farm where animals are raised. Farm animals are fed grain, which are seeds, and hay, a kind of grass. Let’s learn what it would be like to visit a ranch.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9B8F6FB-4ADC-1239-0D59-48E32EE698FA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3216090" y="4034115"/>
            <a:ext cx="6528547" cy="2304288"/>
          </a:xfrm>
        </p:spPr>
        <p:txBody>
          <a:bodyPr lIns="0" tIns="0" rIns="0">
            <a:noAutofit/>
          </a:bodyPr>
          <a:lstStyle>
            <a:lvl1pPr>
              <a:buAutoNum type="alphaUcPeriod"/>
              <a:defRPr/>
            </a:lvl1pPr>
            <a:lvl2pPr marL="0" indent="457200">
              <a:lnSpc>
                <a:spcPts val="2600"/>
              </a:lnSpc>
              <a:spcBef>
                <a:spcPts val="0"/>
              </a:spcBef>
              <a:buNone/>
              <a:defRPr sz="1800"/>
            </a:lvl2pPr>
          </a:lstStyle>
          <a:p>
            <a:pPr lvl="1"/>
            <a:r>
              <a:rPr lang="en-US" dirty="0"/>
              <a:t>“Mom, this is the day my class will visit Bay</a:t>
            </a:r>
            <a:br>
              <a:rPr lang="en-US" dirty="0"/>
            </a:br>
            <a:r>
              <a:rPr lang="en-US" dirty="0"/>
              <a:t>Ranch,” Fay said. “Mr. Ross said that we will see </a:t>
            </a:r>
            <a:br>
              <a:rPr lang="en-US" dirty="0"/>
            </a:br>
            <a:r>
              <a:rPr lang="en-US" dirty="0"/>
              <a:t>grain and hay. We may get to see pigs. After we see </a:t>
            </a:r>
            <a:br>
              <a:rPr lang="en-US" dirty="0"/>
            </a:br>
            <a:r>
              <a:rPr lang="en-US" dirty="0"/>
              <a:t>the ranch, we will stay and have a picnic lunch. The</a:t>
            </a:r>
            <a:br>
              <a:rPr lang="en-US" dirty="0"/>
            </a:br>
            <a:r>
              <a:rPr lang="en-US" dirty="0"/>
              <a:t>bus will bring us back at 3:00.”</a:t>
            </a:r>
          </a:p>
          <a:p>
            <a:pPr lvl="1"/>
            <a:r>
              <a:rPr lang="en-US" dirty="0"/>
              <a:t>“Have fun at the ranch, Fay,” Mom said. “I will see you</a:t>
            </a:r>
            <a:br>
              <a:rPr lang="en-US" dirty="0"/>
            </a:br>
            <a:r>
              <a:rPr lang="en-US" dirty="0"/>
              <a:t>when you get back.”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3E76E84B-865A-DD5E-8379-1689FC78D15A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4033838"/>
            <a:ext cx="598579" cy="2305050"/>
          </a:xfrm>
        </p:spPr>
        <p:txBody>
          <a:bodyPr lIns="0" tIns="0" rIns="0">
            <a:normAutofit/>
          </a:bodyPr>
          <a:lstStyle>
            <a:lvl1pPr marL="0" indent="0" algn="r">
              <a:lnSpc>
                <a:spcPts val="2600"/>
              </a:lnSpc>
              <a:spcBef>
                <a:spcPts val="0"/>
              </a:spcBef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11</a:t>
            </a:r>
          </a:p>
          <a:p>
            <a:pPr lvl="0"/>
            <a:r>
              <a:rPr lang="en-US" dirty="0"/>
              <a:t>23</a:t>
            </a:r>
          </a:p>
          <a:p>
            <a:pPr lvl="0"/>
            <a:r>
              <a:rPr lang="en-US" dirty="0"/>
              <a:t>36</a:t>
            </a:r>
          </a:p>
          <a:p>
            <a:pPr lvl="0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311C3593-70D1-557A-83FD-4927EE085940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137BFE6B-D8AC-FC4B-9044-03FC5A11F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769519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1C3E57A-4A5C-6BA0-9454-2519D3F5C57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5" name="Title Placeholder 8">
            <a:extLst>
              <a:ext uri="{FF2B5EF4-FFF2-40B4-BE49-F238E27FC236}">
                <a16:creationId xmlns:a16="http://schemas.microsoft.com/office/drawing/2014/main" id="{3E79F2BF-8541-00D1-49E0-B5C8237DC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95547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E429D-C75E-E568-5F34-8F361B601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FE3419-7DA6-8D90-C5FC-1D683DC82E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C122EF-F1E8-EAB4-D27E-0337D27180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A1FA69-8AE8-A4EA-D3CF-06DE7918D5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F69622-8A64-A669-DABD-7E78279BF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1F01E0-EF8D-AB42-7A1B-8F4E1C7CE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788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0A774-84A6-66A7-FB38-A9B7BFE1C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920F4F-8F64-75B9-DF99-40F957EDFF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E048D4-B3D0-0986-895B-3E543FA551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58F529-9E2D-67B3-F58B-87062897C2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888347-4E53-CF56-E924-D0642C233A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FF4318-455C-C086-D072-53511E927F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6929678-DEB9-11D8-E227-383DF3B27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345E2E5-9AF5-1F84-47F2-28A78DAB1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470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E22BD-2BBC-4652-E176-397D100AB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5B2CD8-129F-83AC-BD54-A76C8647C2B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41E129-2666-B288-6912-D32326A32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077BF0-725E-EC5A-DB85-61D64977B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541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1AB76-A962-1C17-BDD4-4A22527A3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DCA5F8-EB8E-4ED1-E8A1-FDE5C8D56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DDD106-A64B-FA81-AB4E-A36073E4A1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FEE8AF-0CCA-D324-3583-055E65AE8B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12FD8D-07CD-95C9-C125-E29EFBC51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318EDA-CE88-4538-A82C-D9B34908E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655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0ED9ED-A7AE-7A79-DCED-0137C5AD80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1073426"/>
            <a:ext cx="10668000" cy="5120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5A5957-3532-7326-15C2-FC04ACC753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3651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4">
            <a:extLst>
              <a:ext uri="{FF2B5EF4-FFF2-40B4-BE49-F238E27FC236}">
                <a16:creationId xmlns:a16="http://schemas.microsoft.com/office/drawing/2014/main" id="{6F2669D9-6DB7-B41C-6C21-AE1CFB75F310}"/>
              </a:ext>
            </a:extLst>
          </p:cNvPr>
          <p:cNvSpPr txBox="1"/>
          <p:nvPr userDrawn="1"/>
        </p:nvSpPr>
        <p:spPr>
          <a:xfrm>
            <a:off x="685800" y="6477002"/>
            <a:ext cx="4358487" cy="2286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indent="12700">
              <a:defRPr lang="en-US"/>
            </a:pPr>
            <a:r>
              <a:rPr sz="1200" dirty="0">
                <a:latin typeface="Arial Regular" charset="77"/>
                <a:ea typeface="Arial Regular" charset="77"/>
                <a:cs typeface="Arial Regular" charset="77"/>
              </a:rPr>
              <a:t>©Curriculum Associates, LLC Copying is not permitted.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9A3B283-2822-6C88-4F59-9A1EFA9CA8E0}"/>
              </a:ext>
            </a:extLst>
          </p:cNvPr>
          <p:cNvCxnSpPr/>
          <p:nvPr userDrawn="1"/>
        </p:nvCxnSpPr>
        <p:spPr>
          <a:xfrm>
            <a:off x="0" y="750128"/>
            <a:ext cx="121920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itle Placeholder 8">
            <a:extLst>
              <a:ext uri="{FF2B5EF4-FFF2-40B4-BE49-F238E27FC236}">
                <a16:creationId xmlns:a16="http://schemas.microsoft.com/office/drawing/2014/main" id="{4E8B2659-D924-F26B-203C-2006E913BE56}"/>
              </a:ext>
            </a:extLst>
          </p:cNvPr>
          <p:cNvSpPr txBox="1">
            <a:spLocks/>
          </p:cNvSpPr>
          <p:nvPr userDrawn="1"/>
        </p:nvSpPr>
        <p:spPr>
          <a:xfrm>
            <a:off x="687600" y="-22032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13	</a:t>
            </a:r>
          </a:p>
        </p:txBody>
      </p:sp>
    </p:spTree>
    <p:extLst>
      <p:ext uri="{BB962C8B-B14F-4D97-AF65-F5344CB8AC3E}">
        <p14:creationId xmlns:p14="http://schemas.microsoft.com/office/powerpoint/2010/main" val="1645712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60" r:id="rId2"/>
    <p:sldLayoutId id="2147483661" r:id="rId3"/>
    <p:sldLayoutId id="2147483662" r:id="rId4"/>
    <p:sldLayoutId id="2147483663" r:id="rId5"/>
    <p:sldLayoutId id="2147483652" r:id="rId6"/>
    <p:sldLayoutId id="2147483653" r:id="rId7"/>
    <p:sldLayoutId id="2147483654" r:id="rId8"/>
    <p:sldLayoutId id="2147483656" r:id="rId9"/>
    <p:sldLayoutId id="2147483657" r:id="rId10"/>
    <p:sldLayoutId id="2147483658" r:id="rId11"/>
    <p:sldLayoutId id="2147483659" r:id="rId12"/>
    <p:sldLayoutId id="2147483665" r:id="rId13"/>
    <p:sldLayoutId id="2147483666" r:id="rId14"/>
    <p:sldLayoutId id="2147483670" r:id="rId15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18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lnSpc>
          <a:spcPts val="3400"/>
        </a:lnSpc>
        <a:spcBef>
          <a:spcPts val="2200"/>
        </a:spcBef>
        <a:buFont typeface="+mj-lt"/>
        <a:buAutoNum type="alphaU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400" indent="-457200" algn="l" defTabSz="914400" rtl="0" eaLnBrk="1" latinLnBrk="0" hangingPunct="1">
        <a:lnSpc>
          <a:spcPts val="3400"/>
        </a:lnSpc>
        <a:spcBef>
          <a:spcPts val="500"/>
        </a:spcBef>
        <a:buFont typeface="+mj-lt"/>
        <a:buAutoNum type="arabi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Say Sounds (A)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Say Sounds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2"/>
            <a:ext cx="10668000" cy="4149641"/>
          </a:xfrm>
        </p:spPr>
        <p:txBody>
          <a:bodyPr>
            <a:noAutofit/>
          </a:bodyPr>
          <a:lstStyle/>
          <a:p>
            <a:r>
              <a:rPr lang="en-US" b="1" dirty="0"/>
              <a:t>Letter/Sound Associations </a:t>
            </a:r>
            <a:r>
              <a:rPr lang="en-US" dirty="0"/>
              <a:t>Look at the letters. Say the sounds.</a:t>
            </a:r>
            <a:br>
              <a:rPr lang="en-US" dirty="0"/>
            </a:br>
            <a:r>
              <a:rPr lang="en-US" dirty="0"/>
              <a:t>		   </a:t>
            </a:r>
            <a:r>
              <a:rPr lang="en-US" b="1" dirty="0"/>
              <a:t>l</a:t>
            </a:r>
            <a:r>
              <a:rPr lang="en-US" b="1" u="sng" dirty="0"/>
              <a:t>ou</a:t>
            </a:r>
            <a:r>
              <a:rPr lang="en-US" b="1" dirty="0"/>
              <a:t>d</a:t>
            </a:r>
          </a:p>
          <a:p>
            <a:pPr lvl="1" defTabSz="457200"/>
            <a:r>
              <a:rPr lang="pt-BR" dirty="0"/>
              <a:t>ou		ee		oi		</a:t>
            </a:r>
            <a:r>
              <a:rPr lang="en-IN" dirty="0"/>
              <a:t>aw</a:t>
            </a:r>
            <a:endParaRPr lang="pt-BR" dirty="0"/>
          </a:p>
          <a:p>
            <a:pPr lvl="1" defTabSz="457200"/>
            <a:r>
              <a:rPr lang="en-IN" dirty="0" err="1"/>
              <a:t>oa</a:t>
            </a:r>
            <a:r>
              <a:rPr lang="pt-BR" dirty="0"/>
              <a:t>		ew		ou		oo</a:t>
            </a:r>
          </a:p>
          <a:p>
            <a:pPr lvl="1" defTabSz="457200"/>
            <a:r>
              <a:rPr lang="pt-BR" dirty="0"/>
              <a:t>oy 		ou 		ea		ow</a:t>
            </a:r>
          </a:p>
          <a:p>
            <a:pPr lvl="1" defTabSz="457200"/>
            <a:r>
              <a:rPr lang="pt-BR" dirty="0"/>
              <a:t>igh		au		ai		ou</a:t>
            </a:r>
          </a:p>
        </p:txBody>
      </p:sp>
    </p:spTree>
    <p:extLst>
      <p:ext uri="{BB962C8B-B14F-4D97-AF65-F5344CB8AC3E}">
        <p14:creationId xmlns:p14="http://schemas.microsoft.com/office/powerpoint/2010/main" val="37801687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1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10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Who are the main characters in this story?</a:t>
            </a:r>
          </a:p>
          <a:p>
            <a:pPr marL="0" indent="0">
              <a:buNone/>
            </a:pPr>
            <a:r>
              <a:rPr lang="en-US" dirty="0"/>
              <a:t>	 The main characters in this story are ________________.</a:t>
            </a:r>
          </a:p>
          <a:p>
            <a:pPr marL="0" indent="0">
              <a:buNone/>
            </a:pPr>
            <a:r>
              <a:rPr lang="en-US" b="1" dirty="0"/>
              <a:t>What was Drew’s problem?</a:t>
            </a:r>
          </a:p>
          <a:p>
            <a:pPr marL="0" indent="0">
              <a:buNone/>
            </a:pPr>
            <a:r>
              <a:rPr lang="en-US" dirty="0"/>
              <a:t>	 Drew’s problem was that he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2840195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Narrative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2)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108131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2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1396196"/>
            <a:ext cx="6871807" cy="497431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 Drew seems to have everything ready for his friends’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/>
              <a:t>visit, but there is one thing he didn’t count on happening.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600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048007"/>
            <a:ext cx="6528547" cy="3666993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Drew’s friends burst into his house, shouting and </a:t>
            </a:r>
            <a:br>
              <a:rPr lang="en-US" sz="1800" dirty="0"/>
            </a:br>
            <a:r>
              <a:rPr lang="en-US" sz="1800" dirty="0"/>
              <a:t>chuckling at a joke </a:t>
            </a:r>
            <a:r>
              <a:rPr lang="en-US" sz="1800" dirty="0" err="1"/>
              <a:t>Jaylen</a:t>
            </a:r>
            <a:r>
              <a:rPr lang="en-US" sz="1800" dirty="0"/>
              <a:t> had just told. But </a:t>
            </a:r>
            <a:r>
              <a:rPr lang="en-US" sz="1800" dirty="0" err="1"/>
              <a:t>Jaylen</a:t>
            </a:r>
            <a:r>
              <a:rPr lang="en-US" sz="1800" dirty="0"/>
              <a:t> would </a:t>
            </a:r>
            <a:br>
              <a:rPr lang="en-US" sz="1800" dirty="0"/>
            </a:br>
            <a:r>
              <a:rPr lang="en-US" sz="1800" dirty="0"/>
              <a:t>not repeat the joke. “You missed it,” </a:t>
            </a:r>
            <a:r>
              <a:rPr lang="en-US" sz="1800" dirty="0" err="1"/>
              <a:t>Jaylen</a:t>
            </a:r>
            <a:r>
              <a:rPr lang="en-US" sz="1800" dirty="0"/>
              <a:t> said to Drew.</a:t>
            </a:r>
            <a:br>
              <a:rPr lang="en-US" sz="1800" dirty="0"/>
            </a:br>
            <a:r>
              <a:rPr lang="en-US" sz="1800" dirty="0"/>
              <a:t>“You had to be there.”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 Drew got the popcorn and the jug of lemonade and set them on the low bench. </a:t>
            </a:r>
            <a:r>
              <a:rPr lang="en-US" sz="1800" dirty="0" err="1"/>
              <a:t>Jaylen</a:t>
            </a:r>
            <a:r>
              <a:rPr lang="en-US" sz="1800" dirty="0"/>
              <a:t> sat on the couch, slipped off </a:t>
            </a:r>
            <a:br>
              <a:rPr lang="en-US" sz="1800" dirty="0"/>
            </a:br>
            <a:r>
              <a:rPr lang="en-US" sz="1800" dirty="0"/>
              <a:t>his boots, and put his feet on the low bench. His feet kicked </a:t>
            </a:r>
            <a:br>
              <a:rPr lang="en-US" sz="1800" dirty="0"/>
            </a:br>
            <a:r>
              <a:rPr lang="en-US" sz="1800" dirty="0"/>
              <a:t>the jug, and it tipped over. The sticky lemonade formed a </a:t>
            </a:r>
            <a:br>
              <a:rPr lang="en-US" sz="1800" dirty="0"/>
            </a:br>
            <a:r>
              <a:rPr lang="en-US" sz="1800" dirty="0"/>
              <a:t>pool on the rug.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“Sorry,” said </a:t>
            </a:r>
            <a:r>
              <a:rPr lang="en-US" sz="1800" dirty="0" err="1"/>
              <a:t>Jaylen</a:t>
            </a:r>
            <a:r>
              <a:rPr lang="en-US" sz="1800" dirty="0"/>
              <a:t> as he put his feet in a dry spot. </a:t>
            </a:r>
            <a:br>
              <a:rPr lang="en-US" sz="1800" dirty="0"/>
            </a:br>
            <a:r>
              <a:rPr lang="en-US" sz="1800" dirty="0"/>
              <a:t>Then he started telling Manny another joke.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079106"/>
            <a:ext cx="598579" cy="3626061"/>
          </a:xfrm>
        </p:spPr>
        <p:txBody>
          <a:bodyPr>
            <a:noAutofit/>
          </a:bodyPr>
          <a:lstStyle/>
          <a:p>
            <a:r>
              <a:rPr lang="en-US" dirty="0"/>
              <a:t>92</a:t>
            </a:r>
          </a:p>
          <a:p>
            <a:r>
              <a:rPr lang="en-US" dirty="0"/>
              <a:t>100</a:t>
            </a:r>
          </a:p>
          <a:p>
            <a:r>
              <a:rPr lang="en-US" dirty="0"/>
              <a:t>111</a:t>
            </a:r>
          </a:p>
          <a:p>
            <a:r>
              <a:rPr lang="en-US" dirty="0"/>
              <a:t>122</a:t>
            </a:r>
          </a:p>
          <a:p>
            <a:r>
              <a:rPr lang="en-US" dirty="0"/>
              <a:t>127</a:t>
            </a:r>
          </a:p>
          <a:p>
            <a:r>
              <a:rPr lang="en-US" dirty="0"/>
              <a:t>138</a:t>
            </a:r>
          </a:p>
          <a:p>
            <a:r>
              <a:rPr lang="en-US" dirty="0"/>
              <a:t>150</a:t>
            </a:r>
          </a:p>
          <a:p>
            <a:r>
              <a:rPr lang="en-US" dirty="0"/>
              <a:t>163</a:t>
            </a:r>
          </a:p>
          <a:p>
            <a:r>
              <a:rPr lang="en-US" dirty="0"/>
              <a:t>174</a:t>
            </a:r>
          </a:p>
          <a:p>
            <a:r>
              <a:rPr lang="en-US" dirty="0"/>
              <a:t>178</a:t>
            </a:r>
          </a:p>
          <a:p>
            <a:r>
              <a:rPr lang="en-US" dirty="0"/>
              <a:t>190</a:t>
            </a:r>
          </a:p>
        </p:txBody>
      </p:sp>
    </p:spTree>
    <p:extLst>
      <p:ext uri="{BB962C8B-B14F-4D97-AF65-F5344CB8AC3E}">
        <p14:creationId xmlns:p14="http://schemas.microsoft.com/office/powerpoint/2010/main" val="32358035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Narrative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2)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986154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2 </a:t>
            </a:r>
            <a:r>
              <a:rPr lang="en-US" b="1" dirty="0"/>
              <a:t>continued</a:t>
            </a:r>
            <a:endParaRPr lang="en-US" dirty="0"/>
          </a:p>
          <a:p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1414684"/>
            <a:ext cx="6528547" cy="3666993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Blake told Drew, “I can help you clean up and make </a:t>
            </a:r>
            <a:br>
              <a:rPr lang="en-US" sz="1800" dirty="0"/>
            </a:br>
            <a:r>
              <a:rPr lang="en-US" sz="1800" dirty="0"/>
              <a:t>some more lemonade.”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 After making the lemonade, Drew and Blake joined the other boys. Drew turned on the TV. Then there was a big </a:t>
            </a:r>
            <a:br>
              <a:rPr lang="en-US" sz="1800" dirty="0"/>
            </a:br>
            <a:r>
              <a:rPr lang="en-US" sz="1800" dirty="0"/>
              <a:t>boom outside. Drew looked out the window and could see </a:t>
            </a:r>
            <a:br>
              <a:rPr lang="en-US" sz="1800" dirty="0"/>
            </a:br>
            <a:r>
              <a:rPr lang="en-US" sz="1800" dirty="0"/>
              <a:t>dark thunderclouds. The rain started coming down hard. Following a loud cracking sound, the lamps and the TV </a:t>
            </a:r>
            <a:br>
              <a:rPr lang="en-US" sz="1800" dirty="0"/>
            </a:br>
            <a:r>
              <a:rPr lang="en-US" sz="1800" dirty="0"/>
              <a:t>blinked. Then the </a:t>
            </a:r>
            <a:r>
              <a:rPr lang="en-US" sz="1800" b="1" dirty="0"/>
              <a:t>power</a:t>
            </a:r>
            <a:r>
              <a:rPr lang="en-US" sz="1800" dirty="0"/>
              <a:t> went out.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1369583"/>
            <a:ext cx="598579" cy="3626061"/>
          </a:xfrm>
        </p:spPr>
        <p:txBody>
          <a:bodyPr>
            <a:noAutofit/>
          </a:bodyPr>
          <a:lstStyle/>
          <a:p>
            <a:r>
              <a:rPr lang="en-US" dirty="0"/>
              <a:t>197</a:t>
            </a:r>
          </a:p>
          <a:p>
            <a:r>
              <a:rPr lang="en-US" dirty="0"/>
              <a:t>208</a:t>
            </a:r>
          </a:p>
          <a:p>
            <a:r>
              <a:rPr lang="en-US" dirty="0"/>
              <a:t>211</a:t>
            </a:r>
          </a:p>
          <a:p>
            <a:r>
              <a:rPr lang="en-US" dirty="0"/>
              <a:t>220</a:t>
            </a:r>
          </a:p>
          <a:p>
            <a:r>
              <a:rPr lang="en-US" dirty="0"/>
              <a:t>232</a:t>
            </a:r>
          </a:p>
          <a:p>
            <a:r>
              <a:rPr lang="en-US" dirty="0"/>
              <a:t>242</a:t>
            </a:r>
          </a:p>
          <a:p>
            <a:r>
              <a:rPr lang="en-US" dirty="0"/>
              <a:t>250</a:t>
            </a:r>
          </a:p>
          <a:p>
            <a:r>
              <a:rPr lang="en-US" dirty="0"/>
              <a:t>260</a:t>
            </a:r>
          </a:p>
        </p:txBody>
      </p:sp>
    </p:spTree>
    <p:extLst>
      <p:ext uri="{BB962C8B-B14F-4D97-AF65-F5344CB8AC3E}">
        <p14:creationId xmlns:p14="http://schemas.microsoft.com/office/powerpoint/2010/main" val="8790196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2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13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What happened when </a:t>
            </a:r>
            <a:r>
              <a:rPr lang="en-US" b="1" dirty="0" err="1"/>
              <a:t>Jaylen</a:t>
            </a:r>
            <a:r>
              <a:rPr lang="en-US" b="1" dirty="0"/>
              <a:t> sat down?</a:t>
            </a:r>
          </a:p>
          <a:p>
            <a:pPr marL="0" indent="0">
              <a:buNone/>
            </a:pPr>
            <a:r>
              <a:rPr lang="en-US" dirty="0"/>
              <a:t>	 When </a:t>
            </a:r>
            <a:r>
              <a:rPr lang="en-US" dirty="0" err="1"/>
              <a:t>Jaylen</a:t>
            </a:r>
            <a:r>
              <a:rPr lang="en-US" dirty="0"/>
              <a:t> sat down, ________________.</a:t>
            </a:r>
          </a:p>
          <a:p>
            <a:pPr marL="0" indent="0">
              <a:buNone/>
            </a:pPr>
            <a:r>
              <a:rPr lang="en-US" b="1" dirty="0"/>
              <a:t>How did Blake help Drew?</a:t>
            </a:r>
          </a:p>
          <a:p>
            <a:pPr marL="0" indent="0">
              <a:buNone/>
            </a:pPr>
            <a:r>
              <a:rPr lang="en-US" dirty="0"/>
              <a:t>	 Blake helped Drew ________________.</a:t>
            </a:r>
          </a:p>
          <a:p>
            <a:pPr marL="0" indent="0">
              <a:buNone/>
            </a:pPr>
            <a:r>
              <a:rPr lang="en-US" b="1" dirty="0"/>
              <a:t>What happened after the storm started?</a:t>
            </a:r>
          </a:p>
          <a:p>
            <a:pPr marL="0" indent="0">
              <a:buNone/>
            </a:pPr>
            <a:r>
              <a:rPr lang="en-US" dirty="0"/>
              <a:t>	 After the storm started, ________________.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50297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Narrative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3)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904429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3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1192495"/>
            <a:ext cx="6842309" cy="818824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 Keep reading to find out whether Drew’s plans for the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/>
              <a:t>night are ruined or whether he can come up with another way for his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/>
              <a:t>friends to have fun.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055077"/>
            <a:ext cx="6528547" cy="3889414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Drew panicked. Without the TV, how could they watch </a:t>
            </a:r>
            <a:br>
              <a:rPr lang="en-US" sz="1800" dirty="0"/>
            </a:br>
            <a:r>
              <a:rPr lang="en-US" sz="1800" dirty="0"/>
              <a:t>the movie? His laptop battery had run down too low to play </a:t>
            </a:r>
            <a:br>
              <a:rPr lang="en-US" sz="1800" dirty="0"/>
            </a:br>
            <a:r>
              <a:rPr lang="en-US" sz="1800" dirty="0"/>
              <a:t>a movie. Drew grabbed a flashlight and shone it in the room. </a:t>
            </a:r>
            <a:r>
              <a:rPr lang="en-US" sz="1800" dirty="0" err="1"/>
              <a:t>Jaylen</a:t>
            </a:r>
            <a:r>
              <a:rPr lang="en-US" sz="1800" dirty="0"/>
              <a:t> and Manny looked bored. </a:t>
            </a:r>
            <a:r>
              <a:rPr lang="en-US" sz="1800" dirty="0" err="1"/>
              <a:t>Jaylen</a:t>
            </a:r>
            <a:r>
              <a:rPr lang="en-US" sz="1800" dirty="0"/>
              <a:t> said, “This will not </a:t>
            </a:r>
            <a:br>
              <a:rPr lang="en-US" sz="1800" dirty="0"/>
            </a:br>
            <a:r>
              <a:rPr lang="en-US" sz="1800" dirty="0"/>
              <a:t>be much fun. Let’s just go home.”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Blake went over to Drew and asked, “Do you </a:t>
            </a:r>
            <a:br>
              <a:rPr lang="en-US" sz="1800" dirty="0"/>
            </a:br>
            <a:r>
              <a:rPr lang="en-US" sz="1800" dirty="0"/>
              <a:t>have games?”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“I have games on my laptop,” said Drew. “But the </a:t>
            </a:r>
            <a:br>
              <a:rPr lang="en-US" sz="1800" dirty="0"/>
            </a:br>
            <a:r>
              <a:rPr lang="en-US" sz="1800" dirty="0"/>
              <a:t>battery is too low to play them.”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Blake said, “No, I mean the kind of games you play </a:t>
            </a:r>
            <a:br>
              <a:rPr lang="en-US" sz="1800" dirty="0"/>
            </a:br>
            <a:r>
              <a:rPr lang="en-US" sz="1800" dirty="0"/>
              <a:t>on a </a:t>
            </a:r>
            <a:r>
              <a:rPr lang="en-US" sz="1800" b="1" dirty="0"/>
              <a:t>board.</a:t>
            </a:r>
            <a:r>
              <a:rPr lang="en-US" sz="1800" dirty="0"/>
              <a:t>”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048490"/>
            <a:ext cx="598579" cy="4252455"/>
          </a:xfrm>
        </p:spPr>
        <p:txBody>
          <a:bodyPr>
            <a:noAutofit/>
          </a:bodyPr>
          <a:lstStyle/>
          <a:p>
            <a:r>
              <a:rPr lang="en-US" dirty="0"/>
              <a:t>266</a:t>
            </a:r>
          </a:p>
          <a:p>
            <a:r>
              <a:rPr lang="en-US" dirty="0"/>
              <a:t>275</a:t>
            </a:r>
          </a:p>
          <a:p>
            <a:r>
              <a:rPr lang="en-US" dirty="0"/>
              <a:t>287</a:t>
            </a:r>
          </a:p>
          <a:p>
            <a:r>
              <a:rPr lang="en-US" dirty="0"/>
              <a:t>299</a:t>
            </a:r>
          </a:p>
          <a:p>
            <a:r>
              <a:rPr lang="en-US" dirty="0"/>
              <a:t>309</a:t>
            </a:r>
          </a:p>
          <a:p>
            <a:r>
              <a:rPr lang="en-US" dirty="0"/>
              <a:t>316</a:t>
            </a:r>
          </a:p>
          <a:p>
            <a:r>
              <a:rPr lang="en-US" dirty="0"/>
              <a:t>325</a:t>
            </a:r>
          </a:p>
          <a:p>
            <a:r>
              <a:rPr lang="en-US" dirty="0"/>
              <a:t>327</a:t>
            </a:r>
          </a:p>
          <a:p>
            <a:r>
              <a:rPr lang="en-US" dirty="0"/>
              <a:t>337</a:t>
            </a:r>
          </a:p>
          <a:p>
            <a:r>
              <a:rPr lang="en-US" dirty="0"/>
              <a:t>344</a:t>
            </a:r>
          </a:p>
          <a:p>
            <a:r>
              <a:rPr lang="en-US" dirty="0"/>
              <a:t>355</a:t>
            </a:r>
          </a:p>
        </p:txBody>
      </p:sp>
    </p:spTree>
    <p:extLst>
      <p:ext uri="{BB962C8B-B14F-4D97-AF65-F5344CB8AC3E}">
        <p14:creationId xmlns:p14="http://schemas.microsoft.com/office/powerpoint/2010/main" val="37167579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Narrative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3)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936999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3 </a:t>
            </a:r>
            <a:r>
              <a:rPr lang="en-US" b="1" dirty="0"/>
              <a:t>continued</a:t>
            </a:r>
            <a:endParaRPr lang="en-US" dirty="0"/>
          </a:p>
          <a:p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1320054"/>
            <a:ext cx="6528547" cy="4017269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Drew went through mounds of stuff in the closet.</a:t>
            </a:r>
            <a:br>
              <a:rPr lang="en-US" sz="1800" dirty="0"/>
            </a:br>
            <a:r>
              <a:rPr lang="en-US" sz="1800" dirty="0"/>
              <a:t>He found an old board game and there was also a lantern </a:t>
            </a:r>
            <a:br>
              <a:rPr lang="en-US" sz="1800" dirty="0"/>
            </a:br>
            <a:r>
              <a:rPr lang="en-US" sz="1800" dirty="0"/>
              <a:t>that ran on a battery. Drew set up the lantern and the </a:t>
            </a:r>
            <a:br>
              <a:rPr lang="en-US" sz="1800" dirty="0"/>
            </a:br>
            <a:r>
              <a:rPr lang="en-US" sz="1800" dirty="0"/>
              <a:t>board game on the low bench.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The boys played many rounds of the game, talking and joking. When it got late, </a:t>
            </a:r>
            <a:r>
              <a:rPr lang="en-US" sz="1800" dirty="0" err="1"/>
              <a:t>Jaylen</a:t>
            </a:r>
            <a:r>
              <a:rPr lang="en-US" sz="1800" dirty="0"/>
              <a:t> did not want to go home. He said, “It seemed like this game would be boring. But it turned </a:t>
            </a:r>
            <a:br>
              <a:rPr lang="en-US" sz="1800" dirty="0"/>
            </a:br>
            <a:r>
              <a:rPr lang="en-US" sz="1800" dirty="0"/>
              <a:t>out to be more fun than I expected.”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1313468"/>
            <a:ext cx="598579" cy="4252455"/>
          </a:xfrm>
        </p:spPr>
        <p:txBody>
          <a:bodyPr>
            <a:noAutofit/>
          </a:bodyPr>
          <a:lstStyle/>
          <a:p>
            <a:r>
              <a:rPr lang="en-US" dirty="0"/>
              <a:t>358</a:t>
            </a:r>
          </a:p>
          <a:p>
            <a:r>
              <a:rPr lang="en-US" dirty="0"/>
              <a:t>367</a:t>
            </a:r>
          </a:p>
          <a:p>
            <a:r>
              <a:rPr lang="en-US" dirty="0"/>
              <a:t>379</a:t>
            </a:r>
          </a:p>
          <a:p>
            <a:r>
              <a:rPr lang="en-US" dirty="0"/>
              <a:t>391</a:t>
            </a:r>
          </a:p>
          <a:p>
            <a:r>
              <a:rPr lang="en-US" dirty="0"/>
              <a:t>397</a:t>
            </a:r>
          </a:p>
          <a:p>
            <a:r>
              <a:rPr lang="en-US" dirty="0"/>
              <a:t>407</a:t>
            </a:r>
          </a:p>
          <a:p>
            <a:r>
              <a:rPr lang="en-US" dirty="0"/>
              <a:t>420</a:t>
            </a:r>
          </a:p>
          <a:p>
            <a:r>
              <a:rPr lang="en-US" dirty="0"/>
              <a:t>432</a:t>
            </a:r>
          </a:p>
          <a:p>
            <a:r>
              <a:rPr lang="en-US" dirty="0"/>
              <a:t>440</a:t>
            </a:r>
          </a:p>
        </p:txBody>
      </p:sp>
    </p:spTree>
    <p:extLst>
      <p:ext uri="{BB962C8B-B14F-4D97-AF65-F5344CB8AC3E}">
        <p14:creationId xmlns:p14="http://schemas.microsoft.com/office/powerpoint/2010/main" val="19056868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3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16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How did Drew’s friends act when the power went out?</a:t>
            </a:r>
          </a:p>
          <a:p>
            <a:pPr marL="0" indent="0">
              <a:buNone/>
            </a:pPr>
            <a:r>
              <a:rPr lang="en-US" dirty="0"/>
              <a:t>	 When the power went out, Drew’s friends ________________.</a:t>
            </a:r>
          </a:p>
          <a:p>
            <a:pPr marL="0" indent="0">
              <a:buNone/>
            </a:pPr>
            <a:r>
              <a:rPr lang="en-US" b="1" dirty="0"/>
              <a:t>What did Drew get out for the friends to do?</a:t>
            </a:r>
          </a:p>
          <a:p>
            <a:pPr marL="0" indent="0">
              <a:buNone/>
            </a:pPr>
            <a:r>
              <a:rPr lang="en-US" dirty="0"/>
              <a:t>	 Drew got out ________________.</a:t>
            </a:r>
          </a:p>
          <a:p>
            <a:pPr marL="0" indent="0">
              <a:buNone/>
            </a:pPr>
            <a:r>
              <a:rPr lang="en-US" b="1" dirty="0"/>
              <a:t>What happened at the end of the story?</a:t>
            </a:r>
          </a:p>
          <a:p>
            <a:pPr marL="0" indent="0">
              <a:buNone/>
            </a:pPr>
            <a:r>
              <a:rPr lang="en-US" dirty="0"/>
              <a:t>	 At the end of the story,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32096296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74DEB105-4F56-5710-1635-7604A4E3517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1" latinLnBrk="0" hangingPunct="1">
              <a:lnSpc>
                <a:spcPts val="2100"/>
              </a:lnSpc>
              <a:spcBef>
                <a:spcPts val="0"/>
              </a:spcBef>
              <a:buFont typeface="+mj-lt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914400" indent="-4572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AutoNum type="arabi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en-US" dirty="0"/>
              <a:t>Picture Match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17</a:t>
            </a:fld>
            <a:endParaRPr lang="en-US"/>
          </a:p>
        </p:txBody>
      </p:sp>
      <p:pic>
        <p:nvPicPr>
          <p:cNvPr id="13" name="Picture 3" descr="Lightning striking through a window view.&#10;">
            <a:extLst>
              <a:ext uri="{FF2B5EF4-FFF2-40B4-BE49-F238E27FC236}">
                <a16:creationId xmlns:a16="http://schemas.microsoft.com/office/drawing/2014/main" id="{7D262B9D-5DE7-C141-933D-C5C5F6E2F0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639" y="2678645"/>
            <a:ext cx="2657475" cy="2705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FC6B19D1-AEA1-63A6-6632-D73C1D5B4D57}"/>
              </a:ext>
            </a:extLst>
          </p:cNvPr>
          <p:cNvSpPr txBox="1"/>
          <p:nvPr/>
        </p:nvSpPr>
        <p:spPr>
          <a:xfrm>
            <a:off x="566652" y="5553765"/>
            <a:ext cx="318135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  <p:pic>
        <p:nvPicPr>
          <p:cNvPr id="15" name="Picture 4" descr="Two bowls of popcorn and two glasses of drinks.&#10;">
            <a:extLst>
              <a:ext uri="{FF2B5EF4-FFF2-40B4-BE49-F238E27FC236}">
                <a16:creationId xmlns:a16="http://schemas.microsoft.com/office/drawing/2014/main" id="{C7F012F7-445D-B94A-A81E-8D00E81624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2306" y="2678645"/>
            <a:ext cx="2714625" cy="266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24935AB3-1300-5B2E-26AD-D9BF5C3BF37B}"/>
              </a:ext>
            </a:extLst>
          </p:cNvPr>
          <p:cNvSpPr txBox="1"/>
          <p:nvPr/>
        </p:nvSpPr>
        <p:spPr>
          <a:xfrm>
            <a:off x="4119714" y="5548593"/>
            <a:ext cx="306520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  <p:pic>
        <p:nvPicPr>
          <p:cNvPr id="17" name="Picture 5" descr="A gaming surface with pieces, dice, and a sand timer.&#10;">
            <a:extLst>
              <a:ext uri="{FF2B5EF4-FFF2-40B4-BE49-F238E27FC236}">
                <a16:creationId xmlns:a16="http://schemas.microsoft.com/office/drawing/2014/main" id="{D85939B3-1415-9749-B8E0-6E5B05FC6A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3933" y="2711982"/>
            <a:ext cx="2676525" cy="2724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F7827D7F-6DEE-C6CA-29AA-D67FEA9DCF28}"/>
              </a:ext>
            </a:extLst>
          </p:cNvPr>
          <p:cNvSpPr txBox="1"/>
          <p:nvPr/>
        </p:nvSpPr>
        <p:spPr>
          <a:xfrm>
            <a:off x="7535333" y="5544116"/>
            <a:ext cx="31623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</p:spTree>
    <p:extLst>
      <p:ext uri="{BB962C8B-B14F-4D97-AF65-F5344CB8AC3E}">
        <p14:creationId xmlns:p14="http://schemas.microsoft.com/office/powerpoint/2010/main" val="22229250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Part 1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6" y="1180953"/>
            <a:ext cx="3017520" cy="430887"/>
          </a:xfrm>
          <a:prstGeom prst="roundRect">
            <a:avLst/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3" y="1180953"/>
            <a:ext cx="3017523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>
              <a:defRPr/>
            </a:pP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Independent Practice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8" y="1789805"/>
            <a:ext cx="10719621" cy="101276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1"/>
            </a:pPr>
            <a:r>
              <a:rPr lang="en-US" b="1" dirty="0"/>
              <a:t> Text Comprehension </a:t>
            </a:r>
            <a:r>
              <a:rPr lang="en-US" dirty="0"/>
              <a:t>Read each question. Think of the answer or look back </a:t>
            </a:r>
            <a:br>
              <a:rPr lang="en-US" dirty="0"/>
            </a:br>
            <a:r>
              <a:rPr lang="en-US" dirty="0"/>
              <a:t>at the text. Fill in the blank. Be sure the sentence makes sense.</a:t>
            </a:r>
          </a:p>
        </p:txBody>
      </p:sp>
      <p:sp>
        <p:nvSpPr>
          <p:cNvPr id="7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2772000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266616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3008609"/>
            <a:ext cx="10363200" cy="332049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Bef>
                <a:spcPts val="1500"/>
              </a:spcBef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1. WHO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is this story about?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This story is about __________________________________________.</a:t>
            </a:r>
          </a:p>
          <a:p>
            <a:pPr marL="0" lvl="1">
              <a:lnSpc>
                <a:spcPct val="150000"/>
              </a:lnSpc>
              <a:spcBef>
                <a:spcPts val="1500"/>
              </a:spcBef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2. WHAT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was Drew’s problem?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Drew’s problem was he ______________________________________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4082471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Part 2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1244155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111664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459089"/>
            <a:ext cx="10363200" cy="4570236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3. WHAT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happened when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Jaylen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sat down?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When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Jaylen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sat down, 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4. HOW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did Blake help Drew?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Blake helped Drew 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5.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happened after Drew saw the storm through the window?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After Drew saw the storm through the window,______________________.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93793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(B)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2B4D2D30-831D-7DF2-5863-4C4C000048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F70309D-44E8-3332-5283-F1CD4E27A03E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09454"/>
            <a:ext cx="10668000" cy="347033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2"/>
            </a:pPr>
            <a:r>
              <a:rPr lang="en-US" b="1" dirty="0"/>
              <a:t>New Words </a:t>
            </a:r>
            <a:r>
              <a:rPr lang="en-US" dirty="0"/>
              <a:t>Say the sound. Sound out the word. Read the word.</a:t>
            </a:r>
          </a:p>
          <a:p>
            <a:pPr lvl="1" defTabSz="457200"/>
            <a:r>
              <a:rPr lang="en-US" u="sng" dirty="0"/>
              <a:t>ou</a:t>
            </a:r>
            <a:r>
              <a:rPr lang="en-US" dirty="0"/>
              <a:t>t			p</a:t>
            </a:r>
            <a:r>
              <a:rPr lang="en-US" u="sng" dirty="0"/>
              <a:t>oi</a:t>
            </a:r>
            <a:r>
              <a:rPr lang="en-US" dirty="0"/>
              <a:t>nt		r</a:t>
            </a:r>
            <a:r>
              <a:rPr lang="en-US" u="sng" dirty="0"/>
              <a:t>ou</a:t>
            </a:r>
            <a:r>
              <a:rPr lang="en-US" dirty="0"/>
              <a:t>nd</a:t>
            </a:r>
            <a:endParaRPr lang="en-US" u="sng" dirty="0"/>
          </a:p>
          <a:p>
            <a:pPr lvl="1" defTabSz="457200"/>
            <a:r>
              <a:rPr lang="en-US" dirty="0"/>
              <a:t>sh</a:t>
            </a:r>
            <a:r>
              <a:rPr lang="en-US" u="sng" dirty="0"/>
              <a:t>aw</a:t>
            </a:r>
            <a:r>
              <a:rPr lang="en-US" dirty="0"/>
              <a:t>l 		cl</a:t>
            </a:r>
            <a:r>
              <a:rPr lang="en-US" u="sng" dirty="0"/>
              <a:t>ou</a:t>
            </a:r>
            <a:r>
              <a:rPr lang="en-US" dirty="0"/>
              <a:t>d		l</a:t>
            </a:r>
            <a:r>
              <a:rPr lang="en-US" u="sng" dirty="0"/>
              <a:t>oo</a:t>
            </a:r>
            <a:r>
              <a:rPr lang="en-US" dirty="0"/>
              <a:t>se</a:t>
            </a:r>
          </a:p>
          <a:p>
            <a:pPr lvl="1" defTabSz="457200"/>
            <a:r>
              <a:rPr lang="en-US" dirty="0"/>
              <a:t>house 		blew 		shout</a:t>
            </a:r>
          </a:p>
          <a:p>
            <a:pPr lvl="1" defTabSz="457200"/>
            <a:r>
              <a:rPr lang="en-US" dirty="0"/>
              <a:t>proud		blouse 		blown</a:t>
            </a:r>
          </a:p>
        </p:txBody>
      </p:sp>
    </p:spTree>
    <p:extLst>
      <p:ext uri="{BB962C8B-B14F-4D97-AF65-F5344CB8AC3E}">
        <p14:creationId xmlns:p14="http://schemas.microsoft.com/office/powerpoint/2010/main" val="29427371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Part 3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1244155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111664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3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459089"/>
            <a:ext cx="10363200" cy="461786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6. HOW did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Drew’s friends act when the power went out?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When the power went out, Drew’s friends ______________________________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7. WHAT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did Drew get out for the friends to do?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Drew got out ____________________________________________________.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8. WHAT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happened at the end of the story?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At the end of the story, ____________________________________________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20836820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F2AB760C-299D-D57C-B2D5-5E4D1970F2E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1065905"/>
            <a:ext cx="10581970" cy="546585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2"/>
            </a:pPr>
            <a:r>
              <a:rPr lang="en-US" b="1" dirty="0"/>
              <a:t>More Practice • Activity 1 </a:t>
            </a:r>
            <a:r>
              <a:rPr lang="en-US" dirty="0"/>
              <a:t>Fill in each blank with the best word.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1998" y="2018241"/>
            <a:ext cx="7074495" cy="744624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At the diner, the woman sat on a 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at the __________ for an hour.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8789452" y="1994415"/>
            <a:ext cx="1963267" cy="122203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counter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stool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1998" y="3460226"/>
            <a:ext cx="7074495" cy="74798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We should put the ___________________ over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there in the __________________ corner of the yard.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8789452" y="3436400"/>
            <a:ext cx="1963267" cy="122203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southwest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doghouse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1999" y="4956435"/>
            <a:ext cx="6297562" cy="102562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Mr. Lee told me that more than one</a:t>
            </a:r>
          </a:p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 plants grew in the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_________________.</a:t>
            </a:r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8789452" y="4932609"/>
            <a:ext cx="1963267" cy="122203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thousand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greenhouse</a:t>
            </a:r>
          </a:p>
        </p:txBody>
      </p:sp>
    </p:spTree>
    <p:extLst>
      <p:ext uri="{BB962C8B-B14F-4D97-AF65-F5344CB8AC3E}">
        <p14:creationId xmlns:p14="http://schemas.microsoft.com/office/powerpoint/2010/main" val="409295310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F2AB760C-299D-D57C-B2D5-5E4D1970F2E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1999" y="1243519"/>
            <a:ext cx="6297562" cy="744624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Stacks of lumber __________________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the ___________________.</a:t>
            </a:r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8148502" y="1219693"/>
            <a:ext cx="3926535" cy="122203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sawmill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surround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1998" y="2685504"/>
            <a:ext cx="6297563" cy="74798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5. There were ________________ newspapers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piled next to the___________________.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8148502" y="2661678"/>
            <a:ext cx="3926535" cy="122203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countless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newsstand</a:t>
            </a:r>
          </a:p>
        </p:txBody>
      </p:sp>
    </p:spTree>
    <p:extLst>
      <p:ext uri="{BB962C8B-B14F-4D97-AF65-F5344CB8AC3E}">
        <p14:creationId xmlns:p14="http://schemas.microsoft.com/office/powerpoint/2010/main" val="348648522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F2AB760C-299D-D57C-B2D5-5E4D1970F2E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(M)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1065905"/>
            <a:ext cx="10581970" cy="546585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3"/>
            </a:pPr>
            <a:r>
              <a:rPr lang="en-US" b="1" dirty="0"/>
              <a:t>More Practice • Activity 2 </a:t>
            </a:r>
            <a:r>
              <a:rPr lang="en-US" dirty="0"/>
              <a:t>Fill in each blank with the best word.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1998" y="2018241"/>
            <a:ext cx="7074495" cy="744624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There are three toys in the box. The box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 _________________ three toys.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8789452" y="1994415"/>
            <a:ext cx="1963267" cy="122203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contains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considers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1998" y="3460226"/>
            <a:ext cx="7074495" cy="74798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Lee Ann had lots of fun on her birthday.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It was a __________________ time for Lee Ann.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8789452" y="3436400"/>
            <a:ext cx="1963267" cy="122203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disastrous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joyous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1999" y="4956435"/>
            <a:ext cx="6297562" cy="102562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At what hour will Calvin be home? When do we</a:t>
            </a:r>
          </a:p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 him to get home?</a:t>
            </a:r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8789452" y="4932609"/>
            <a:ext cx="1963267" cy="122203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expect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extend</a:t>
            </a:r>
          </a:p>
        </p:txBody>
      </p:sp>
    </p:spTree>
    <p:extLst>
      <p:ext uri="{BB962C8B-B14F-4D97-AF65-F5344CB8AC3E}">
        <p14:creationId xmlns:p14="http://schemas.microsoft.com/office/powerpoint/2010/main" val="276498099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F2AB760C-299D-D57C-B2D5-5E4D1970F2E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(M)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1999" y="1243519"/>
            <a:ext cx="6297562" cy="744624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For three weeks, Amber painted the farmhouse.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She painted very ___________________.</a:t>
            </a:r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8148502" y="1219693"/>
            <a:ext cx="3926535" cy="122203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simply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slowly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1998" y="2685504"/>
            <a:ext cx="6297563" cy="74798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5. The wind blew loudly outside the house.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The noise got the cat’s___________________.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8148502" y="2661678"/>
            <a:ext cx="3926535" cy="122203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portion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attention</a:t>
            </a:r>
          </a:p>
        </p:txBody>
      </p:sp>
    </p:spTree>
    <p:extLst>
      <p:ext uri="{BB962C8B-B14F-4D97-AF65-F5344CB8AC3E}">
        <p14:creationId xmlns:p14="http://schemas.microsoft.com/office/powerpoint/2010/main" val="31388319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C498C97-6632-36ED-B79E-16D28FEA0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(C)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A20ECA2-8A52-B700-3E3E-9045E5EF8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365125"/>
            <a:ext cx="2743200" cy="365125"/>
          </a:xfrm>
        </p:spPr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1262B841-BCC5-27FE-F4C2-3B5281AF8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8136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>
              <a:buFont typeface="+mj-lt"/>
              <a:buAutoNum type="alphaUcPeriod" startAt="3"/>
            </a:pPr>
            <a:r>
              <a:rPr lang="en-US" b="1" dirty="0">
                <a:effectLst/>
              </a:rPr>
              <a:t>Word Families</a:t>
            </a:r>
            <a:r>
              <a:rPr lang="en-US" b="1" dirty="0"/>
              <a:t> </a:t>
            </a:r>
            <a:r>
              <a:rPr lang="en-US" dirty="0"/>
              <a:t>Read down. Read rapidly.</a:t>
            </a:r>
            <a:endParaRPr lang="en-US" dirty="0">
              <a:effectLst/>
            </a:endParaRPr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51760B50-4EC1-0552-121A-4A0CC6197E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54743" y="1990580"/>
            <a:ext cx="2126343" cy="2969623"/>
          </a:xfrm>
        </p:spPr>
        <p:txBody>
          <a:bodyPr>
            <a:noAutofit/>
          </a:bodyPr>
          <a:lstStyle/>
          <a:p>
            <a:r>
              <a:rPr lang="en-US" b="1" dirty="0"/>
              <a:t>out</a:t>
            </a:r>
          </a:p>
          <a:p>
            <a:r>
              <a:rPr lang="en-US" dirty="0"/>
              <a:t>pout</a:t>
            </a:r>
          </a:p>
          <a:p>
            <a:r>
              <a:rPr lang="en-US" dirty="0"/>
              <a:t>shout</a:t>
            </a:r>
          </a:p>
          <a:p>
            <a:r>
              <a:rPr lang="en-US" dirty="0"/>
              <a:t>snout</a:t>
            </a:r>
          </a:p>
          <a:p>
            <a:r>
              <a:rPr lang="en-US" dirty="0"/>
              <a:t>stout</a:t>
            </a:r>
          </a:p>
        </p:txBody>
      </p:sp>
      <p:sp>
        <p:nvSpPr>
          <p:cNvPr id="35" name="Text Placeholder 26">
            <a:extLst>
              <a:ext uri="{FF2B5EF4-FFF2-40B4-BE49-F238E27FC236}">
                <a16:creationId xmlns:a16="http://schemas.microsoft.com/office/drawing/2014/main" id="{F26E453C-FBE8-821E-A68F-79C89CE9D588}"/>
              </a:ext>
            </a:extLst>
          </p:cNvPr>
          <p:cNvSpPr txBox="1">
            <a:spLocks/>
          </p:cNvSpPr>
          <p:nvPr/>
        </p:nvSpPr>
        <p:spPr>
          <a:xfrm>
            <a:off x="3394527" y="2007564"/>
            <a:ext cx="2126343" cy="2969623"/>
          </a:xfrm>
          <a:prstGeom prst="rect">
            <a:avLst/>
          </a:prstGeom>
        </p:spPr>
        <p:txBody>
          <a:bodyPr vert="horz" wrap="none" lIns="137160" tIns="91440" rIns="137160" bIns="45720" rtlCol="0">
            <a:noAutofit/>
          </a:bodyPr>
          <a:lstStyle>
            <a:lvl1pPr marL="0" indent="0" algn="l" defTabSz="914400" rtl="0" eaLnBrk="1" latinLnBrk="0" hangingPunct="1">
              <a:lnSpc>
                <a:spcPts val="4200"/>
              </a:lnSpc>
              <a:spcBef>
                <a:spcPts val="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None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round</a:t>
            </a:r>
          </a:p>
          <a:p>
            <a:r>
              <a:rPr lang="en-US" dirty="0"/>
              <a:t>found</a:t>
            </a:r>
          </a:p>
          <a:p>
            <a:r>
              <a:rPr lang="en-US" dirty="0"/>
              <a:t>bound</a:t>
            </a:r>
          </a:p>
          <a:p>
            <a:r>
              <a:rPr lang="en-US" dirty="0"/>
              <a:t>pound</a:t>
            </a:r>
          </a:p>
          <a:p>
            <a:r>
              <a:rPr lang="en-US" dirty="0"/>
              <a:t>mound</a:t>
            </a:r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5F00A9C6-ED01-66C5-23EA-7A3FFFEA2E3B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6052456" y="1990579"/>
            <a:ext cx="2126343" cy="2969623"/>
          </a:xfrm>
        </p:spPr>
        <p:txBody>
          <a:bodyPr>
            <a:noAutofit/>
          </a:bodyPr>
          <a:lstStyle/>
          <a:p>
            <a:r>
              <a:rPr lang="en-US" b="1" dirty="0"/>
              <a:t>ouch</a:t>
            </a:r>
          </a:p>
          <a:p>
            <a:r>
              <a:rPr lang="en-US" dirty="0"/>
              <a:t>pouch</a:t>
            </a:r>
          </a:p>
          <a:p>
            <a:r>
              <a:rPr lang="en-US" dirty="0"/>
              <a:t>couch</a:t>
            </a:r>
          </a:p>
          <a:p>
            <a:r>
              <a:rPr lang="en-US" dirty="0"/>
              <a:t>crouch</a:t>
            </a:r>
          </a:p>
          <a:p>
            <a:r>
              <a:rPr lang="en-US" dirty="0"/>
              <a:t>grouch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20EDDB1-7A29-7E1C-11EA-B4E305FF906E}"/>
              </a:ext>
            </a:extLst>
          </p:cNvPr>
          <p:cNvSpPr txBox="1"/>
          <p:nvPr/>
        </p:nvSpPr>
        <p:spPr>
          <a:xfrm>
            <a:off x="8417860" y="3530476"/>
            <a:ext cx="2955366" cy="36933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10 Second Challenge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A7B3B88-7296-5C30-4621-F7A2AD141D2C}"/>
              </a:ext>
            </a:extLst>
          </p:cNvPr>
          <p:cNvSpPr txBox="1"/>
          <p:nvPr/>
        </p:nvSpPr>
        <p:spPr>
          <a:xfrm>
            <a:off x="8417859" y="3942012"/>
            <a:ext cx="2955366" cy="892552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Cold Timing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Practice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Hot Timing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EBAF246-5E98-6FFD-E97E-38462FFFFC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54743" y="1990583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F9A83D5-A653-0990-28D7-53684854CA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03600" y="1990582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C85DA66-176E-8415-DA6F-A563BB20E6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52457" y="1990581"/>
            <a:ext cx="2126343" cy="296962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740381BB-ADDA-0105-04C6-942A5228D3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17860" y="3403476"/>
            <a:ext cx="2955366" cy="1556726"/>
          </a:xfrm>
          <a:prstGeom prst="roundRect">
            <a:avLst/>
          </a:prstGeom>
          <a:noFill/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60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DA93FA91-A0F9-0D51-1811-BF97C85FEB6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4800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Read Words (D–E)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4"/>
            </a:pPr>
            <a:r>
              <a:rPr lang="en-US" b="1" dirty="0"/>
              <a:t>Multisyllabic Challenge Words </a:t>
            </a:r>
            <a:r>
              <a:rPr lang="en-US" dirty="0"/>
              <a:t>Sound out the syllables. Read the whole word.</a:t>
            </a:r>
          </a:p>
          <a:p>
            <a:pPr lvl="1" defTabSz="457200">
              <a:spcBef>
                <a:spcPts val="0"/>
              </a:spcBef>
              <a:spcAft>
                <a:spcPts val="2000"/>
              </a:spcAft>
            </a:pPr>
            <a:r>
              <a:rPr lang="en-US" dirty="0"/>
              <a:t>counter		thousand		surround		countless		southwest</a:t>
            </a:r>
          </a:p>
          <a:p>
            <a:pPr lvl="1" defTabSz="457200">
              <a:spcBef>
                <a:spcPts val="0"/>
              </a:spcBef>
            </a:pPr>
            <a:r>
              <a:rPr lang="en-US" dirty="0"/>
              <a:t>doghouse		outburst		trousers		outspoken		encounter</a:t>
            </a:r>
            <a:br>
              <a:rPr lang="en-US" dirty="0"/>
            </a:br>
            <a:endParaRPr lang="en-US" dirty="0"/>
          </a:p>
          <a:p>
            <a:pPr>
              <a:buFont typeface="+mj-lt"/>
              <a:buAutoNum type="alphaUcPeriod" startAt="4"/>
            </a:pPr>
            <a:r>
              <a:rPr lang="en-US" b="1" dirty="0"/>
              <a:t>Prefixes and Suffixes </a:t>
            </a:r>
            <a:r>
              <a:rPr lang="en-US" dirty="0"/>
              <a:t>Say the word. Then say the prefix or suffix.</a:t>
            </a: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89100" y="1970807"/>
            <a:ext cx="687993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381856" y="1972893"/>
            <a:ext cx="237520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502024" y="1970807"/>
            <a:ext cx="559617" cy="230531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073840" y="1972894"/>
            <a:ext cx="645798" cy="259858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337175" y="1980639"/>
            <a:ext cx="400050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744703" y="1985900"/>
            <a:ext cx="716422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175498" y="1980639"/>
            <a:ext cx="682627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866279" y="1982725"/>
            <a:ext cx="530009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000238" y="1992491"/>
            <a:ext cx="706286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706524" y="2001282"/>
            <a:ext cx="595716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Freeform 14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89100" y="2678606"/>
            <a:ext cx="490728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184590" y="2683400"/>
            <a:ext cx="718194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502025" y="2673746"/>
            <a:ext cx="390525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1" name="Freeform 16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906048" y="2680481"/>
            <a:ext cx="665952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2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337174" y="2696871"/>
            <a:ext cx="612775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3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960299" y="2704858"/>
            <a:ext cx="402402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Freeform 1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175499" y="2710408"/>
            <a:ext cx="415926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598815" y="2720682"/>
            <a:ext cx="440285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7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054035" y="2738785"/>
            <a:ext cx="427026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7" name="Freeform 1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000237" y="2693798"/>
            <a:ext cx="324937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8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331525" y="2714614"/>
            <a:ext cx="697665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0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029191" y="2737145"/>
            <a:ext cx="229234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graphicFrame>
        <p:nvGraphicFramePr>
          <p:cNvPr id="34" name="Tab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9226075"/>
              </p:ext>
            </p:extLst>
          </p:nvPr>
        </p:nvGraphicFramePr>
        <p:xfrm>
          <a:off x="1275505" y="4037536"/>
          <a:ext cx="8128000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PREFIXES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SUFFIXES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1. </a:t>
                      </a:r>
                      <a:r>
                        <a:rPr lang="en-US" sz="2200" u="sng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con</a:t>
                      </a:r>
                      <a:r>
                        <a:rPr lang="en-US" sz="2200" u="non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tain</a:t>
                      </a:r>
                      <a:endParaRPr lang="en-IN" sz="2200" u="non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joy</a:t>
                      </a:r>
                      <a:r>
                        <a:rPr lang="en-US" sz="2200" u="sng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ous</a:t>
                      </a:r>
                      <a:endParaRPr lang="en-IN" sz="2200" u="sng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2. in-    ex-    dis-    be- 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-y    -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ly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    -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tion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    –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sion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5" name="Rectangle 34">
            <a:extLst>
              <a:ext uri="{FF2B5EF4-FFF2-40B4-BE49-F238E27FC236}">
                <a16:creationId xmlns:a16="http://schemas.microsoft.com/office/drawing/2014/main" id="{EFBF3164-152B-FE34-B164-815AA5BCD0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19198" y="5477661"/>
            <a:ext cx="8593396" cy="79752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25C3EF2E-7D18-31E4-D215-55FA35CAEDCE}"/>
              </a:ext>
            </a:extLst>
          </p:cNvPr>
          <p:cNvSpPr txBox="1"/>
          <p:nvPr/>
        </p:nvSpPr>
        <p:spPr>
          <a:xfrm>
            <a:off x="1384299" y="5562066"/>
            <a:ext cx="8428295" cy="634459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Expert Tip: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The suffix </a:t>
            </a:r>
            <a:r>
              <a:rPr lang="en-US" sz="2200" i="1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2200" i="1" dirty="0" err="1">
                <a:latin typeface="Arial" panose="020B0604020202020204" pitchFamily="34" charset="0"/>
                <a:cs typeface="Arial" panose="020B0604020202020204" pitchFamily="34" charset="0"/>
              </a:rPr>
              <a:t>ous</a:t>
            </a:r>
            <a:r>
              <a:rPr lang="en-US" sz="2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means </a:t>
            </a:r>
            <a:r>
              <a:rPr lang="en-US" sz="2200" u="sng" dirty="0">
                <a:latin typeface="Arial" panose="020B0604020202020204" pitchFamily="34" charset="0"/>
                <a:cs typeface="Arial" panose="020B0604020202020204" pitchFamily="34" charset="0"/>
              </a:rPr>
              <a:t>full of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in these words: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joy</a:t>
            </a:r>
            <a:r>
              <a:rPr lang="en-US" sz="2200" u="sng" dirty="0">
                <a:latin typeface="Arial" panose="020B0604020202020204" pitchFamily="34" charset="0"/>
                <a:cs typeface="Arial" panose="020B0604020202020204" pitchFamily="34" charset="0"/>
              </a:rPr>
              <a:t>ous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(full of joy), fam</a:t>
            </a:r>
            <a:r>
              <a:rPr lang="en-US" sz="2200" u="sng" dirty="0">
                <a:latin typeface="Arial" panose="020B0604020202020204" pitchFamily="34" charset="0"/>
                <a:cs typeface="Arial" panose="020B0604020202020204" pitchFamily="34" charset="0"/>
              </a:rPr>
              <a:t>ous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(full of fame), poison</a:t>
            </a:r>
            <a:r>
              <a:rPr lang="en-US" sz="2200" u="sng" dirty="0">
                <a:latin typeface="Arial" panose="020B0604020202020204" pitchFamily="34" charset="0"/>
                <a:cs typeface="Arial" panose="020B0604020202020204" pitchFamily="34" charset="0"/>
              </a:rPr>
              <a:t>ous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(full of poison).</a:t>
            </a:r>
          </a:p>
        </p:txBody>
      </p:sp>
    </p:spTree>
    <p:extLst>
      <p:ext uri="{BB962C8B-B14F-4D97-AF65-F5344CB8AC3E}">
        <p14:creationId xmlns:p14="http://schemas.microsoft.com/office/powerpoint/2010/main" val="21133771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(F–G)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1089788"/>
            <a:ext cx="11122743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6"/>
            </a:pPr>
            <a:r>
              <a:rPr lang="en-US" b="1" dirty="0"/>
              <a:t>Words with Prefixes and Suffixes </a:t>
            </a:r>
            <a:r>
              <a:rPr lang="en-US" dirty="0"/>
              <a:t>Say the underlined affix. Read the whole word.</a:t>
            </a:r>
          </a:p>
          <a:p>
            <a:pPr lvl="1" defTabSz="457200">
              <a:spcBef>
                <a:spcPts val="0"/>
              </a:spcBef>
            </a:pPr>
            <a:r>
              <a:rPr lang="en-US" u="sng" dirty="0"/>
              <a:t>con</a:t>
            </a:r>
            <a:r>
              <a:rPr lang="en-US" dirty="0"/>
              <a:t>sists		</a:t>
            </a:r>
            <a:r>
              <a:rPr lang="en-US" u="sng" dirty="0"/>
              <a:t>ex</a:t>
            </a:r>
            <a:r>
              <a:rPr lang="en-US" dirty="0"/>
              <a:t>pect			</a:t>
            </a:r>
            <a:r>
              <a:rPr lang="en-US" u="sng" dirty="0"/>
              <a:t>in</a:t>
            </a:r>
            <a:r>
              <a:rPr lang="en-US" dirty="0"/>
              <a:t>spect			</a:t>
            </a:r>
            <a:r>
              <a:rPr lang="en-US" u="sng" dirty="0"/>
              <a:t>con</a:t>
            </a:r>
            <a:r>
              <a:rPr lang="en-US" dirty="0"/>
              <a:t>sider		</a:t>
            </a:r>
            <a:r>
              <a:rPr lang="en-US" u="sng" dirty="0"/>
              <a:t>be</a:t>
            </a:r>
            <a:r>
              <a:rPr lang="en-US" dirty="0"/>
              <a:t>came	</a:t>
            </a:r>
            <a:r>
              <a:rPr lang="en-US" u="sng" dirty="0"/>
              <a:t>re</a:t>
            </a:r>
            <a:r>
              <a:rPr lang="en-US" dirty="0"/>
              <a:t>sults</a:t>
            </a:r>
          </a:p>
          <a:p>
            <a:pPr lvl="1" defTabSz="457200">
              <a:spcBef>
                <a:spcPts val="0"/>
              </a:spcBef>
            </a:pPr>
            <a:r>
              <a:rPr lang="en-US" dirty="0"/>
              <a:t>glamor</a:t>
            </a:r>
            <a:r>
              <a:rPr lang="en-US" u="sng" dirty="0"/>
              <a:t>ous</a:t>
            </a:r>
            <a:r>
              <a:rPr lang="en-US" dirty="0"/>
              <a:t>		atten</a:t>
            </a:r>
            <a:r>
              <a:rPr lang="en-US" u="sng" dirty="0"/>
              <a:t>tion</a:t>
            </a:r>
            <a:r>
              <a:rPr lang="en-US" dirty="0"/>
              <a:t>		tremend</a:t>
            </a:r>
            <a:r>
              <a:rPr lang="en-US" u="sng" dirty="0"/>
              <a:t>ous</a:t>
            </a:r>
            <a:r>
              <a:rPr lang="en-US" dirty="0"/>
              <a:t>	simp</a:t>
            </a:r>
            <a:r>
              <a:rPr lang="en-US" u="sng" dirty="0"/>
              <a:t>ly</a:t>
            </a:r>
            <a:r>
              <a:rPr lang="en-US" dirty="0"/>
              <a:t>			use</a:t>
            </a:r>
            <a:r>
              <a:rPr lang="en-US" u="sng" dirty="0"/>
              <a:t>ful</a:t>
            </a:r>
            <a:r>
              <a:rPr lang="en-US" dirty="0"/>
              <a:t>		nerv</a:t>
            </a:r>
            <a:r>
              <a:rPr lang="en-US" u="sng" dirty="0"/>
              <a:t>ous</a:t>
            </a:r>
          </a:p>
          <a:p>
            <a:pPr lvl="1" defTabSz="457200">
              <a:spcBef>
                <a:spcPts val="0"/>
              </a:spcBef>
            </a:pPr>
            <a:r>
              <a:rPr lang="en-US" u="sng" dirty="0"/>
              <a:t>con</a:t>
            </a:r>
            <a:r>
              <a:rPr lang="en-US" dirty="0"/>
              <a:t>struc</a:t>
            </a:r>
            <a:r>
              <a:rPr lang="en-US" u="sng" dirty="0"/>
              <a:t>tion</a:t>
            </a:r>
            <a:r>
              <a:rPr lang="en-US" dirty="0"/>
              <a:t>	</a:t>
            </a:r>
            <a:r>
              <a:rPr lang="en-US" u="sng" dirty="0"/>
              <a:t>ex</a:t>
            </a:r>
            <a:r>
              <a:rPr lang="en-US" dirty="0"/>
              <a:t>plain</a:t>
            </a:r>
            <a:r>
              <a:rPr lang="en-US" u="sng" dirty="0"/>
              <a:t>able</a:t>
            </a:r>
            <a:r>
              <a:rPr lang="en-US" dirty="0"/>
              <a:t>	</a:t>
            </a:r>
            <a:r>
              <a:rPr lang="en-US" u="sng" dirty="0"/>
              <a:t>in</a:t>
            </a:r>
            <a:r>
              <a:rPr lang="en-US" dirty="0"/>
              <a:t>forma</a:t>
            </a:r>
            <a:r>
              <a:rPr lang="en-US" u="sng" dirty="0"/>
              <a:t>tion</a:t>
            </a:r>
            <a:r>
              <a:rPr lang="en-US" dirty="0"/>
              <a:t>	</a:t>
            </a:r>
            <a:r>
              <a:rPr lang="en-US" u="sng" dirty="0"/>
              <a:t>dis</a:t>
            </a:r>
            <a:r>
              <a:rPr lang="en-US" dirty="0"/>
              <a:t>astr</a:t>
            </a:r>
            <a:r>
              <a:rPr lang="en-US" u="sng" dirty="0"/>
              <a:t>ous</a:t>
            </a:r>
            <a:r>
              <a:rPr lang="en-US" dirty="0"/>
              <a:t>		</a:t>
            </a:r>
            <a:r>
              <a:rPr lang="en-US" u="sng" dirty="0"/>
              <a:t>re</a:t>
            </a:r>
            <a:r>
              <a:rPr lang="en-US" dirty="0"/>
              <a:t>gard</a:t>
            </a:r>
            <a:r>
              <a:rPr lang="en-US" u="sng" dirty="0"/>
              <a:t>ing</a:t>
            </a:r>
          </a:p>
          <a:p>
            <a:pPr>
              <a:buFont typeface="+mj-lt"/>
              <a:buAutoNum type="alphaUcPeriod" startAt="6"/>
            </a:pPr>
            <a:r>
              <a:rPr lang="en-US" b="1" dirty="0"/>
              <a:t>High-Frequency Words </a:t>
            </a:r>
            <a:r>
              <a:rPr lang="en-US" dirty="0"/>
              <a:t>Say. Spell. Read.	</a:t>
            </a:r>
          </a:p>
          <a:p>
            <a:pPr lvl="1" defTabSz="457200">
              <a:spcBef>
                <a:spcPts val="0"/>
              </a:spcBef>
            </a:pPr>
            <a:r>
              <a:rPr lang="en-US" b="1" u="sng" dirty="0"/>
              <a:t>walk</a:t>
            </a:r>
            <a:r>
              <a:rPr lang="en-US" b="1" dirty="0"/>
              <a:t>	talk	there	where		</a:t>
            </a:r>
            <a:r>
              <a:rPr lang="en-US" b="1" u="sng" dirty="0"/>
              <a:t>kind</a:t>
            </a:r>
            <a:r>
              <a:rPr lang="en-US" b="1" dirty="0"/>
              <a:t>	mind	</a:t>
            </a:r>
          </a:p>
          <a:p>
            <a:pPr lvl="1" defTabSz="457200">
              <a:spcBef>
                <a:spcPts val="0"/>
              </a:spcBef>
            </a:pPr>
            <a:r>
              <a:rPr lang="en-US" b="1" dirty="0"/>
              <a:t>w</a:t>
            </a:r>
            <a:r>
              <a:rPr lang="en-US" b="1" u="sng" dirty="0"/>
              <a:t>o</a:t>
            </a:r>
            <a:r>
              <a:rPr lang="en-US" b="1" dirty="0"/>
              <a:t>m</a:t>
            </a:r>
            <a:r>
              <a:rPr lang="en-US" b="1" u="sng" dirty="0"/>
              <a:t>a</a:t>
            </a:r>
            <a:r>
              <a:rPr lang="en-US" b="1" dirty="0"/>
              <a:t>n</a:t>
            </a:r>
            <a:r>
              <a:rPr lang="en-US" dirty="0"/>
              <a:t>	</a:t>
            </a:r>
            <a:r>
              <a:rPr lang="en-US" b="1" u="sng" dirty="0"/>
              <a:t>a</a:t>
            </a:r>
            <a:r>
              <a:rPr lang="en-US" b="1" dirty="0"/>
              <a:t>g</a:t>
            </a:r>
            <a:r>
              <a:rPr lang="en-US" b="1" u="sng" dirty="0"/>
              <a:t>ai</a:t>
            </a:r>
            <a:r>
              <a:rPr lang="en-US" b="1" dirty="0"/>
              <a:t>n</a:t>
            </a:r>
          </a:p>
          <a:p>
            <a:pPr lvl="1" defTabSz="457200">
              <a:spcBef>
                <a:spcPts val="0"/>
              </a:spcBef>
            </a:pPr>
            <a:r>
              <a:rPr lang="en-US" dirty="0"/>
              <a:t>machine	hour	good	enough	even	because</a:t>
            </a:r>
          </a:p>
        </p:txBody>
      </p:sp>
    </p:spTree>
    <p:extLst>
      <p:ext uri="{BB962C8B-B14F-4D97-AF65-F5344CB8AC3E}">
        <p14:creationId xmlns:p14="http://schemas.microsoft.com/office/powerpoint/2010/main" val="2524614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2">
            <a:extLst>
              <a:ext uri="{FF2B5EF4-FFF2-40B4-BE49-F238E27FC236}">
                <a16:creationId xmlns:a16="http://schemas.microsoft.com/office/drawing/2014/main" id="{0B2B0CB6-A886-A94B-153A-9E95D7AEC67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(H)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2375049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2375050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8"/>
            </a:pPr>
            <a:r>
              <a:rPr lang="en-US" b="1" dirty="0"/>
              <a:t>Sentences </a:t>
            </a:r>
            <a:r>
              <a:rPr lang="en-US" dirty="0"/>
              <a:t>Read the sentences with phrasing.</a:t>
            </a:r>
          </a:p>
          <a:p>
            <a:pPr lvl="1" defTabSz="457200"/>
            <a:r>
              <a:rPr lang="en-US" dirty="0"/>
              <a:t>Marcus sat at the counter where he ate his eggs.</a:t>
            </a:r>
          </a:p>
          <a:p>
            <a:pPr lvl="1" defTabSz="457200"/>
            <a:r>
              <a:rPr lang="en-US" dirty="0"/>
              <a:t>May said she counted enough birds outside to fill a forest.</a:t>
            </a:r>
          </a:p>
          <a:p>
            <a:pPr lvl="1" defTabSz="457200"/>
            <a:r>
              <a:rPr lang="en-US" dirty="0"/>
              <a:t>Ask the woman not to shout again because she will wake the baby.</a:t>
            </a:r>
          </a:p>
          <a:p>
            <a:pPr lvl="1" defTabSz="457200"/>
            <a:r>
              <a:rPr lang="en-US" dirty="0"/>
              <a:t>Jade is coming to my house so we can talk about homework.</a:t>
            </a:r>
          </a:p>
          <a:p>
            <a:pPr lvl="1" defTabSz="457200"/>
            <a:r>
              <a:rPr lang="en-US" dirty="0"/>
              <a:t>People could not even hold on to umbrellas because the wind</a:t>
            </a:r>
          </a:p>
          <a:p>
            <a:pPr marL="457200" lvl="1" indent="0" defTabSz="457200">
              <a:buNone/>
            </a:pPr>
            <a:r>
              <a:rPr lang="en-US" dirty="0"/>
              <a:t>      was so strong.</a:t>
            </a:r>
          </a:p>
        </p:txBody>
      </p:sp>
    </p:spTree>
    <p:extLst>
      <p:ext uri="{BB962C8B-B14F-4D97-AF65-F5344CB8AC3E}">
        <p14:creationId xmlns:p14="http://schemas.microsoft.com/office/powerpoint/2010/main" val="18356063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 (I)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7</a:t>
            </a:fld>
            <a:endParaRPr lang="en-US" dirty="0"/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935211" cy="430887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935212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</a:t>
            </a:r>
          </a:p>
        </p:txBody>
      </p:sp>
      <p:sp>
        <p:nvSpPr>
          <p:cNvPr id="25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9"/>
            </a:pPr>
            <a:r>
              <a:rPr lang="en-US" b="1" dirty="0"/>
              <a:t>Spelling Journal </a:t>
            </a:r>
            <a:r>
              <a:rPr lang="en-US" dirty="0"/>
              <a:t>Turn to the Spelling Journal on page 243.</a:t>
            </a:r>
          </a:p>
        </p:txBody>
      </p:sp>
    </p:spTree>
    <p:extLst>
      <p:ext uri="{BB962C8B-B14F-4D97-AF65-F5344CB8AC3E}">
        <p14:creationId xmlns:p14="http://schemas.microsoft.com/office/powerpoint/2010/main" val="9153093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Decodable Narrative Text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(Part 1)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17CD2F-3921-908C-778D-421220B92F5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85800" y="861656"/>
            <a:ext cx="10668000" cy="87335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0"/>
            </a:pPr>
            <a:r>
              <a:rPr lang="en-US" b="1" dirty="0">
                <a:solidFill>
                  <a:prstClr val="black"/>
                </a:solidFill>
              </a:rPr>
              <a:t>Decodable Narrative Text</a:t>
            </a:r>
            <a:r>
              <a:rPr lang="en-US" b="1" dirty="0"/>
              <a:t> </a:t>
            </a:r>
            <a:r>
              <a:rPr lang="en-US" dirty="0"/>
              <a:t>Read each part. Answer the questions and </a:t>
            </a:r>
            <a:br>
              <a:rPr lang="en-US" dirty="0"/>
            </a:br>
            <a:r>
              <a:rPr lang="en-US" dirty="0"/>
              <a:t>select the picture that goes with each part.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6A5EB56E-15A8-0ED5-56E0-458C86F9350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3216091" y="1942646"/>
            <a:ext cx="6528546" cy="613741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b="1" dirty="0"/>
              <a:t>Movie Night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2561601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1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2882536"/>
            <a:ext cx="6763651" cy="747100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 Drew’s friends had taken turns hosting great parties.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/>
              <a:t>Now it was Drew’s turn and he wanted everything to be perfect when his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/>
              <a:t>friends came to his house. He felt a little worried that his friends wouldn’t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/>
              <a:t>enjoy his party.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600" dirty="0"/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3997071"/>
            <a:ext cx="6528547" cy="1992003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Drew’s </a:t>
            </a:r>
            <a:r>
              <a:rPr lang="en-US" sz="1800" b="1" dirty="0"/>
              <a:t>friends</a:t>
            </a:r>
            <a:r>
              <a:rPr lang="en-US" sz="1800" dirty="0"/>
              <a:t> were coming over to </a:t>
            </a:r>
            <a:r>
              <a:rPr lang="en-US" sz="1800" b="1" dirty="0"/>
              <a:t>watch</a:t>
            </a:r>
            <a:r>
              <a:rPr lang="en-US" sz="1800" dirty="0"/>
              <a:t> a </a:t>
            </a:r>
            <a:r>
              <a:rPr lang="en-US" sz="1800" b="1" dirty="0"/>
              <a:t>movie.</a:t>
            </a:r>
            <a:r>
              <a:rPr lang="en-US" sz="1800" dirty="0"/>
              <a:t> </a:t>
            </a:r>
            <a:br>
              <a:rPr lang="en-US" sz="1800" dirty="0"/>
            </a:br>
            <a:r>
              <a:rPr lang="en-US" sz="1800" dirty="0"/>
              <a:t>Drew shifted a low bench closer to the couch and he turned </a:t>
            </a:r>
            <a:br>
              <a:rPr lang="en-US" sz="1800" dirty="0"/>
            </a:br>
            <a:r>
              <a:rPr lang="en-US" sz="1800" dirty="0"/>
              <a:t>on lamps and dusted the TV screen. He made popcorn  </a:t>
            </a:r>
            <a:br>
              <a:rPr lang="en-US" sz="1800" dirty="0"/>
            </a:br>
            <a:r>
              <a:rPr lang="en-US" sz="1800" dirty="0"/>
              <a:t>and lemonade.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endParaRPr lang="en-US" sz="1800" dirty="0"/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4036946"/>
            <a:ext cx="598579" cy="1921585"/>
          </a:xfrm>
        </p:spPr>
        <p:txBody>
          <a:bodyPr>
            <a:noAutofit/>
          </a:bodyPr>
          <a:lstStyle/>
          <a:p>
            <a:endParaRPr lang="en-US" dirty="0"/>
          </a:p>
          <a:p>
            <a:r>
              <a:rPr lang="en-US" dirty="0"/>
              <a:t>9</a:t>
            </a:r>
          </a:p>
          <a:p>
            <a:r>
              <a:rPr lang="en-US" dirty="0"/>
              <a:t>21</a:t>
            </a:r>
          </a:p>
          <a:p>
            <a:r>
              <a:rPr lang="en-US" dirty="0"/>
              <a:t>31</a:t>
            </a:r>
          </a:p>
        </p:txBody>
      </p:sp>
    </p:spTree>
    <p:extLst>
      <p:ext uri="{BB962C8B-B14F-4D97-AF65-F5344CB8AC3E}">
        <p14:creationId xmlns:p14="http://schemas.microsoft.com/office/powerpoint/2010/main" val="14623703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Narrative Text</a:t>
            </a: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(Part 1)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966317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1</a:t>
            </a:r>
            <a:r>
              <a:rPr lang="en-US" b="1" dirty="0"/>
              <a:t> continued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1357425"/>
            <a:ext cx="6528547" cy="2675030"/>
          </a:xfrm>
        </p:spPr>
        <p:txBody>
          <a:bodyPr>
            <a:noAutofit/>
          </a:bodyPr>
          <a:lstStyle/>
          <a:p>
            <a:pPr marL="0" indent="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       The other boys’ </a:t>
            </a:r>
            <a:r>
              <a:rPr lang="en-US" sz="1800" b="1" dirty="0"/>
              <a:t>parties</a:t>
            </a:r>
            <a:r>
              <a:rPr lang="en-US" sz="1800" dirty="0"/>
              <a:t> had been so fantastic. Drew </a:t>
            </a:r>
            <a:br>
              <a:rPr lang="en-US" sz="1800" dirty="0"/>
            </a:br>
            <a:r>
              <a:rPr lang="en-US" sz="1800" dirty="0"/>
              <a:t>remembered </a:t>
            </a:r>
            <a:r>
              <a:rPr lang="en-US" sz="1800" dirty="0" err="1"/>
              <a:t>Jaylen’s</a:t>
            </a:r>
            <a:r>
              <a:rPr lang="en-US" sz="1800" dirty="0"/>
              <a:t> fun party at the water park. All the boys went to a baseball game for Manny’s birthday. What if Drew’s friends teased him about his house? What if they did not like </a:t>
            </a:r>
            <a:br>
              <a:rPr lang="en-US" sz="1800" dirty="0"/>
            </a:br>
            <a:r>
              <a:rPr lang="en-US" sz="1800" dirty="0"/>
              <a:t>the movie he had picked? </a:t>
            </a:r>
          </a:p>
          <a:p>
            <a:pPr marL="0" indent="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      The bell buzzed, and Drew went to let his friends in.</a:t>
            </a:r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997250"/>
            <a:ext cx="598579" cy="2568479"/>
          </a:xfrm>
        </p:spPr>
        <p:txBody>
          <a:bodyPr>
            <a:noAutofit/>
          </a:bodyPr>
          <a:lstStyle/>
          <a:p>
            <a:endParaRPr lang="en-US" dirty="0"/>
          </a:p>
          <a:p>
            <a:r>
              <a:rPr lang="en-US" dirty="0"/>
              <a:t>33</a:t>
            </a:r>
          </a:p>
          <a:p>
            <a:r>
              <a:rPr lang="en-US" dirty="0"/>
              <a:t>42</a:t>
            </a:r>
          </a:p>
          <a:p>
            <a:r>
              <a:rPr lang="en-US" dirty="0"/>
              <a:t>53</a:t>
            </a:r>
          </a:p>
          <a:p>
            <a:r>
              <a:rPr lang="en-US" dirty="0"/>
              <a:t>64</a:t>
            </a:r>
          </a:p>
          <a:p>
            <a:r>
              <a:rPr lang="en-US" dirty="0"/>
              <a:t>76</a:t>
            </a:r>
          </a:p>
          <a:p>
            <a:r>
              <a:rPr lang="en-US" dirty="0"/>
              <a:t>81</a:t>
            </a:r>
          </a:p>
        </p:txBody>
      </p:sp>
    </p:spTree>
    <p:extLst>
      <p:ext uri="{BB962C8B-B14F-4D97-AF65-F5344CB8AC3E}">
        <p14:creationId xmlns:p14="http://schemas.microsoft.com/office/powerpoint/2010/main" val="31283056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0" tIns="0" rIns="0" bIns="0" rtlCol="0">
        <a:noAutofit/>
      </a:bodyPr>
      <a:lstStyle>
        <a:defPPr marL="0" indent="0" defTabSz="457200">
          <a:lnSpc>
            <a:spcPct val="100000"/>
          </a:lnSpc>
          <a:spcBef>
            <a:spcPts val="0"/>
          </a:spcBef>
          <a:buNone/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691C2FCC19C844BDA0554F37FDE5B4" ma:contentTypeVersion="18" ma:contentTypeDescription="Create a new document." ma:contentTypeScope="" ma:versionID="58fe67b45e8f12787276d5d7eaacdf89">
  <xsd:schema xmlns:xsd="http://www.w3.org/2001/XMLSchema" xmlns:xs="http://www.w3.org/2001/XMLSchema" xmlns:p="http://schemas.microsoft.com/office/2006/metadata/properties" xmlns:ns2="031d766f-b14e-4c0e-af7a-21ee3738300f" xmlns:ns3="7849a367-8f54-4d0d-a4b3-416402156675" targetNamespace="http://schemas.microsoft.com/office/2006/metadata/properties" ma:root="true" ma:fieldsID="029048d22d635aca9c28d4686cd78c67" ns2:_="" ns3:_="">
    <xsd:import namespace="031d766f-b14e-4c0e-af7a-21ee3738300f"/>
    <xsd:import namespace="7849a367-8f54-4d0d-a4b3-41640215667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1d766f-b14e-4c0e-af7a-21ee3738300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59a07e1-635c-4dc3-af17-f8dfbdb3d077}" ma:internalName="TaxCatchAll" ma:showField="CatchAllData" ma:web="031d766f-b14e-4c0e-af7a-21ee3738300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49a367-8f54-4d0d-a4b3-4164021566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ddc6715-9392-4c7b-b038-9c308e5b14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31d766f-b14e-4c0e-af7a-21ee3738300f" xsi:nil="true"/>
    <lcf76f155ced4ddcb4097134ff3c332f xmlns="7849a367-8f54-4d0d-a4b3-416402156675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33E13FA-C06F-4776-9DFB-29E97326C487}"/>
</file>

<file path=customXml/itemProps2.xml><?xml version="1.0" encoding="utf-8"?>
<ds:datastoreItem xmlns:ds="http://schemas.openxmlformats.org/officeDocument/2006/customXml" ds:itemID="{AAD546A0-D67F-4D60-8691-AF0C7C031EE6}">
  <ds:schemaRefs>
    <ds:schemaRef ds:uri="http://purl.org/dc/elements/1.1/"/>
    <ds:schemaRef ds:uri="http://schemas.microsoft.com/office/2006/metadata/properties"/>
    <ds:schemaRef ds:uri="http://purl.org/dc/dcmitype/"/>
    <ds:schemaRef ds:uri="7849a367-8f54-4d0d-a4b3-416402156675"/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http://purl.org/dc/terms/"/>
    <ds:schemaRef ds:uri="http://schemas.microsoft.com/office/infopath/2007/PartnerControls"/>
    <ds:schemaRef ds:uri="031d766f-b14e-4c0e-af7a-21ee3738300f"/>
  </ds:schemaRefs>
</ds:datastoreItem>
</file>

<file path=customXml/itemProps3.xml><?xml version="1.0" encoding="utf-8"?>
<ds:datastoreItem xmlns:ds="http://schemas.openxmlformats.org/officeDocument/2006/customXml" ds:itemID="{53618234-75DD-4058-9CA2-B53D2567534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67755</TotalTime>
  <Words>1929</Words>
  <Application>Microsoft Macintosh PowerPoint</Application>
  <PresentationFormat>Widescreen</PresentationFormat>
  <Paragraphs>280</Paragraphs>
  <Slides>24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Arial</vt:lpstr>
      <vt:lpstr>Arial Regular</vt:lpstr>
      <vt:lpstr>Calibri</vt:lpstr>
      <vt:lpstr>Calibri Light</vt:lpstr>
      <vt:lpstr>Office Theme</vt:lpstr>
      <vt:lpstr>Say Sounds (A)</vt:lpstr>
      <vt:lpstr>Read Words (B) </vt:lpstr>
      <vt:lpstr>Read Words (C) </vt:lpstr>
      <vt:lpstr>Read Words (D–E)</vt:lpstr>
      <vt:lpstr>Read Words (F–G) </vt:lpstr>
      <vt:lpstr>Read Sentences  (H)</vt:lpstr>
      <vt:lpstr>Spell Words (I) </vt:lpstr>
      <vt:lpstr>Decodable Narrative Text (Part 1)</vt:lpstr>
      <vt:lpstr>Decodable Narrative Text (Part 1) — cont’d</vt:lpstr>
      <vt:lpstr>Comprehension Questions Part 1 </vt:lpstr>
      <vt:lpstr>Decodable Narrative Text (Part 2) </vt:lpstr>
      <vt:lpstr>Decodable Narrative Text (Part 2) — cont’d </vt:lpstr>
      <vt:lpstr>Comprehension Questions Part 2 </vt:lpstr>
      <vt:lpstr>Decodable Narrative Text (Part 3) </vt:lpstr>
      <vt:lpstr>Decodable Narrative Text (Part 3) — cont’d </vt:lpstr>
      <vt:lpstr>Comprehension Questions Part 3 </vt:lpstr>
      <vt:lpstr>Picture Match</vt:lpstr>
      <vt:lpstr>Independent Practice (K) Part 1</vt:lpstr>
      <vt:lpstr>Independent Practice (K) Part 2</vt:lpstr>
      <vt:lpstr>Independent Practice (K) Part 3</vt:lpstr>
      <vt:lpstr>Independent Practice (L)</vt:lpstr>
      <vt:lpstr>Independent Practice (L) — cont’d</vt:lpstr>
      <vt:lpstr>Independent Practice (M)</vt:lpstr>
      <vt:lpstr>Independent Practice (M) — cont’d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Megan Ellis</dc:creator>
  <cp:lastModifiedBy>Microsoft Office User</cp:lastModifiedBy>
  <cp:revision>3968</cp:revision>
  <dcterms:created xsi:type="dcterms:W3CDTF">2023-03-21T18:49:30Z</dcterms:created>
  <dcterms:modified xsi:type="dcterms:W3CDTF">2024-02-21T15:35:30Z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0x01010021691C2FCC19C844BDA0554F37FDE5B4</vt:lpwstr>
  </property>
</Properties>
</file>