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7"/>
  </p:notesMasterIdLst>
  <p:handoutMasterIdLst>
    <p:handoutMasterId r:id="rId28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19" r:id="rId13"/>
    <p:sldId id="321" r:id="rId14"/>
    <p:sldId id="317" r:id="rId15"/>
    <p:sldId id="322" r:id="rId16"/>
    <p:sldId id="328" r:id="rId17"/>
    <p:sldId id="323" r:id="rId18"/>
    <p:sldId id="302" r:id="rId19"/>
    <p:sldId id="303" r:id="rId20"/>
    <p:sldId id="327" r:id="rId21"/>
    <p:sldId id="332" r:id="rId22"/>
    <p:sldId id="307" r:id="rId23"/>
    <p:sldId id="329" r:id="rId24"/>
    <p:sldId id="330" r:id="rId25"/>
    <p:sldId id="33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4D7966-397C-F846-42A0-2171768FCC66}" v="4" dt="2024-04-11T15:52:52.3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89" autoAdjust="0"/>
    <p:restoredTop sz="86406"/>
  </p:normalViewPr>
  <p:slideViewPr>
    <p:cSldViewPr snapToGrid="0">
      <p:cViewPr varScale="1">
        <p:scale>
          <a:sx n="180" d="100"/>
          <a:sy n="180" d="100"/>
        </p:scale>
        <p:origin x="1072" y="192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BF4D7966-397C-F846-42A0-2171768FCC66}"/>
    <pc:docChg chg="modSld">
      <pc:chgData name="Sarah Zelinke" userId="S::szelinke@cainc.com::d5a61b94-e317-40d3-bef2-b59288a0210b" providerId="AD" clId="Web-{BF4D7966-397C-F846-42A0-2171768FCC66}" dt="2024-04-11T15:52:52.329" v="3" actId="20577"/>
      <pc:docMkLst>
        <pc:docMk/>
      </pc:docMkLst>
      <pc:sldChg chg="modSp">
        <pc:chgData name="Sarah Zelinke" userId="S::szelinke@cainc.com::d5a61b94-e317-40d3-bef2-b59288a0210b" providerId="AD" clId="Web-{BF4D7966-397C-F846-42A0-2171768FCC66}" dt="2024-04-11T15:52:52.329" v="3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BF4D7966-397C-F846-42A0-2171768FCC66}" dt="2024-04-11T15:52:52.329" v="3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54553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2122694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833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8 Lesson 24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8" r:id="rId16"/>
    <p:sldLayoutId id="2147483669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marL="457200" lvl="1" indent="0" defTabSz="457200">
              <a:buNone/>
            </a:pPr>
            <a:r>
              <a:rPr lang="pt-BR" dirty="0"/>
              <a:t>				</a:t>
            </a:r>
            <a:r>
              <a:rPr lang="pt-BR" b="1" dirty="0"/>
              <a:t>f</a:t>
            </a:r>
            <a:r>
              <a:rPr lang="pt-BR" b="1" u="sng" dirty="0"/>
              <a:t>er</a:t>
            </a:r>
            <a:r>
              <a:rPr lang="pt-BR" b="1" dirty="0"/>
              <a:t>n</a:t>
            </a:r>
          </a:p>
          <a:p>
            <a:pPr lvl="1" defTabSz="457200"/>
            <a:r>
              <a:rPr lang="pt-BR" dirty="0"/>
              <a:t>er		ar		oa		igh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ay		er	</a:t>
            </a:r>
            <a:r>
              <a:rPr lang="pt-BR" b="1" dirty="0">
                <a:latin typeface="Arial"/>
                <a:cs typeface="Arial"/>
              </a:rPr>
              <a:t>	i</a:t>
            </a:r>
            <a:r>
              <a:rPr lang="pt-BR" dirty="0">
                <a:latin typeface="Arial"/>
                <a:cs typeface="Arial"/>
              </a:rPr>
              <a:t>		ar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a_e	</a:t>
            </a:r>
            <a:r>
              <a:rPr lang="pt-BR" b="1" dirty="0">
                <a:latin typeface="Arial"/>
                <a:cs typeface="Arial"/>
              </a:rPr>
              <a:t>a</a:t>
            </a:r>
            <a:r>
              <a:rPr lang="pt-BR" dirty="0">
                <a:latin typeface="Arial"/>
                <a:cs typeface="Arial"/>
              </a:rPr>
              <a:t>		er		ai</a:t>
            </a:r>
          </a:p>
          <a:p>
            <a:pPr lvl="1" defTabSz="457200"/>
            <a:r>
              <a:rPr lang="pt-BR" dirty="0"/>
              <a:t>ow		ar		ee		en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o_e	ea		i_e		</a:t>
            </a:r>
            <a:r>
              <a:rPr lang="pt-BR" b="1" dirty="0">
                <a:latin typeface="Arial"/>
                <a:cs typeface="Arial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Where did the friends go to school?</a:t>
            </a:r>
          </a:p>
          <a:p>
            <a:pPr marL="0" indent="0">
              <a:buNone/>
            </a:pPr>
            <a:r>
              <a:rPr lang="en-US" dirty="0"/>
              <a:t>	 The friends went to ________________.</a:t>
            </a:r>
          </a:p>
          <a:p>
            <a:pPr marL="0" indent="0">
              <a:buNone/>
            </a:pPr>
            <a:r>
              <a:rPr lang="en-US" b="1" dirty="0"/>
              <a:t>Who are two main characters in this part of the story?</a:t>
            </a:r>
          </a:p>
          <a:p>
            <a:pPr marL="0" indent="0">
              <a:buNone/>
            </a:pPr>
            <a:r>
              <a:rPr lang="en-US" dirty="0"/>
              <a:t>	 Two main characters in this part of the story are ________________.</a:t>
            </a:r>
          </a:p>
          <a:p>
            <a:pPr marL="0" indent="0">
              <a:buNone/>
            </a:pPr>
            <a:r>
              <a:rPr lang="en-US" b="1" dirty="0"/>
              <a:t>Which character enjoyed high school more, Tessa or Jen?</a:t>
            </a:r>
          </a:p>
          <a:p>
            <a:pPr marL="0" indent="0">
              <a:buNone/>
            </a:pPr>
            <a:r>
              <a:rPr lang="en-US" dirty="0"/>
              <a:t>	 The character who enjoyed high school more was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104035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five friends are walking away from their school, </a:t>
            </a:r>
            <a:br>
              <a:rPr lang="en-US" sz="1600" dirty="0"/>
            </a:br>
            <a:r>
              <a:rPr lang="en-US" sz="1600" dirty="0"/>
              <a:t>discussing how they could earn money after graduation. Read on to find </a:t>
            </a:r>
            <a:br>
              <a:rPr lang="en-US" sz="1600" dirty="0"/>
            </a:br>
            <a:r>
              <a:rPr lang="en-US" sz="1600" dirty="0"/>
              <a:t>out what one friend is planning and why.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93224"/>
            <a:ext cx="6528547" cy="32122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“Well, it is not all in the past yet, Jen,” Rand </a:t>
            </a:r>
            <a:br>
              <a:rPr lang="en-US" sz="1800" dirty="0"/>
            </a:br>
            <a:r>
              <a:rPr lang="en-US" sz="1800" dirty="0"/>
              <a:t>said. “And we still have to make summer plans. </a:t>
            </a:r>
            <a:br>
              <a:rPr lang="en-US" sz="1800" dirty="0"/>
            </a:br>
            <a:r>
              <a:rPr lang="en-US" sz="1800" dirty="0"/>
              <a:t>If you all come home with me, I can fix some </a:t>
            </a:r>
            <a:br>
              <a:rPr lang="en-US" sz="1800" dirty="0"/>
            </a:br>
            <a:r>
              <a:rPr lang="en-US" sz="1800" dirty="0"/>
              <a:t>snacks, and then we can think of summer jobs </a:t>
            </a:r>
            <a:br>
              <a:rPr lang="en-US" sz="1800" dirty="0"/>
            </a:br>
            <a:r>
              <a:rPr lang="en-US" sz="1800" dirty="0"/>
              <a:t>we may get. There is not a lot of time left to </a:t>
            </a:r>
            <a:br>
              <a:rPr lang="en-US" sz="1800" dirty="0"/>
            </a:br>
            <a:r>
              <a:rPr lang="en-US" sz="1800" dirty="0"/>
              <a:t>get a job. I need a job to help pay my way at </a:t>
            </a:r>
            <a:br>
              <a:rPr lang="en-US" sz="1800" dirty="0"/>
            </a:br>
            <a:r>
              <a:rPr lang="en-US" sz="1800" dirty="0"/>
              <a:t>State </a:t>
            </a:r>
            <a:r>
              <a:rPr lang="en-US" sz="1800" b="1" dirty="0"/>
              <a:t>University</a:t>
            </a:r>
            <a:r>
              <a:rPr lang="en-US" sz="1800" dirty="0"/>
              <a:t> in September. I am going to </a:t>
            </a:r>
            <a:br>
              <a:rPr lang="en-US" sz="1800" dirty="0"/>
            </a:br>
            <a:r>
              <a:rPr lang="en-US" sz="1800" dirty="0"/>
              <a:t>be a teacher! What do you say? Will you all </a:t>
            </a:r>
            <a:br>
              <a:rPr lang="en-US" sz="1800" dirty="0"/>
            </a:br>
            <a:r>
              <a:rPr lang="en-US" sz="1800" dirty="0"/>
              <a:t>come to my home?” asked Rand.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524324"/>
            <a:ext cx="598579" cy="3152576"/>
          </a:xfrm>
        </p:spPr>
        <p:txBody>
          <a:bodyPr>
            <a:noAutofit/>
          </a:bodyPr>
          <a:lstStyle/>
          <a:p>
            <a:r>
              <a:rPr lang="en-US" dirty="0"/>
              <a:t>78</a:t>
            </a:r>
          </a:p>
          <a:p>
            <a:r>
              <a:rPr lang="en-US" dirty="0"/>
              <a:t>89</a:t>
            </a:r>
          </a:p>
          <a:p>
            <a:r>
              <a:rPr lang="en-US" dirty="0"/>
              <a:t>98</a:t>
            </a:r>
          </a:p>
          <a:p>
            <a:r>
              <a:rPr lang="en-US" dirty="0"/>
              <a:t>109</a:t>
            </a:r>
          </a:p>
          <a:p>
            <a:r>
              <a:rPr lang="en-US" dirty="0"/>
              <a:t>118</a:t>
            </a:r>
          </a:p>
          <a:p>
            <a:r>
              <a:rPr lang="en-US" dirty="0"/>
              <a:t>130</a:t>
            </a:r>
          </a:p>
          <a:p>
            <a:r>
              <a:rPr lang="en-US" dirty="0"/>
              <a:t>143</a:t>
            </a:r>
          </a:p>
          <a:p>
            <a:r>
              <a:rPr lang="en-US" dirty="0"/>
              <a:t>151</a:t>
            </a:r>
          </a:p>
          <a:p>
            <a:r>
              <a:rPr lang="en-US" dirty="0"/>
              <a:t>161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problem are these friends facing?</a:t>
            </a:r>
          </a:p>
          <a:p>
            <a:pPr marL="0" indent="0">
              <a:buNone/>
            </a:pPr>
            <a:r>
              <a:rPr lang="en-US" dirty="0"/>
              <a:t>	 These friends are facing the problem of ________________.</a:t>
            </a:r>
          </a:p>
          <a:p>
            <a:pPr marL="0" indent="0">
              <a:buNone/>
            </a:pPr>
            <a:r>
              <a:rPr lang="en-US" b="1" dirty="0"/>
              <a:t>What did Rand want to discuss with his friends at his home?</a:t>
            </a:r>
          </a:p>
          <a:p>
            <a:pPr marL="0" indent="0">
              <a:buNone/>
            </a:pPr>
            <a:r>
              <a:rPr lang="en-US" dirty="0"/>
              <a:t>	 Rand wanted to discuss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6640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 Read on to find out what different ideas other friends </a:t>
            </a:r>
            <a:br>
              <a:rPr lang="en-US" sz="1600" dirty="0"/>
            </a:br>
            <a:r>
              <a:rPr lang="en-US" sz="1600" dirty="0"/>
              <a:t>come up with, and what Amara says about her plan.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59681"/>
            <a:ext cx="6528547" cy="295784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Later on at Rand’s home, Robert said, “You may </a:t>
            </a:r>
            <a:br>
              <a:rPr lang="en-US" sz="1800" dirty="0"/>
            </a:br>
            <a:r>
              <a:rPr lang="en-US" sz="1800" dirty="0"/>
              <a:t>be right, Rand. This is the best time to make summer </a:t>
            </a:r>
            <a:br>
              <a:rPr lang="en-US" sz="1800" dirty="0"/>
            </a:br>
            <a:r>
              <a:rPr lang="en-US" sz="1800" dirty="0"/>
              <a:t>plans. Maybe I can get a part-time job as a clerk at the </a:t>
            </a:r>
            <a:br>
              <a:rPr lang="en-US" sz="1800" dirty="0"/>
            </a:br>
            <a:r>
              <a:rPr lang="en-US" sz="1800" dirty="0"/>
              <a:t>Herb Stern Market. Herb Stern owns the market, and </a:t>
            </a:r>
            <a:br>
              <a:rPr lang="en-US" sz="1800" dirty="0"/>
            </a:br>
            <a:r>
              <a:rPr lang="en-US" sz="1800" dirty="0"/>
              <a:t>he may need help this summer. At least it is a start. </a:t>
            </a:r>
            <a:br>
              <a:rPr lang="en-US" sz="1800" dirty="0"/>
            </a:br>
            <a:r>
              <a:rPr lang="en-US" sz="1800" dirty="0"/>
              <a:t>What will you do, Amara?”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think my plans are going to shock you!” Amara </a:t>
            </a:r>
            <a:br>
              <a:rPr lang="en-US" sz="1800" dirty="0"/>
            </a:br>
            <a:r>
              <a:rPr lang="en-US" sz="1800" dirty="0"/>
              <a:t>exclaimed. “After we eat I will tell you what I am </a:t>
            </a:r>
            <a:br>
              <a:rPr lang="en-US" sz="1800" dirty="0"/>
            </a:br>
            <a:r>
              <a:rPr lang="en-US" sz="1800" dirty="0"/>
              <a:t>doing!” she teased.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53095"/>
            <a:ext cx="598579" cy="3256096"/>
          </a:xfrm>
        </p:spPr>
        <p:txBody>
          <a:bodyPr>
            <a:noAutofit/>
          </a:bodyPr>
          <a:lstStyle/>
          <a:p>
            <a:r>
              <a:rPr lang="en-US" dirty="0"/>
              <a:t>167</a:t>
            </a:r>
          </a:p>
          <a:p>
            <a:r>
              <a:rPr lang="en-US" dirty="0"/>
              <a:t>176</a:t>
            </a:r>
          </a:p>
          <a:p>
            <a:r>
              <a:rPr lang="en-US" dirty="0"/>
              <a:t>187</a:t>
            </a:r>
          </a:p>
          <a:p>
            <a:r>
              <a:rPr lang="en-US" dirty="0"/>
              <a:t>201</a:t>
            </a:r>
          </a:p>
          <a:p>
            <a:r>
              <a:rPr lang="en-US" dirty="0"/>
              <a:t>210</a:t>
            </a:r>
          </a:p>
          <a:p>
            <a:r>
              <a:rPr lang="en-US" dirty="0"/>
              <a:t>222</a:t>
            </a:r>
          </a:p>
          <a:p>
            <a:r>
              <a:rPr lang="en-US" dirty="0"/>
              <a:t>227</a:t>
            </a:r>
          </a:p>
          <a:p>
            <a:r>
              <a:rPr lang="en-US" dirty="0"/>
              <a:t>237</a:t>
            </a:r>
          </a:p>
          <a:p>
            <a:r>
              <a:rPr lang="en-US" dirty="0"/>
              <a:t>248</a:t>
            </a:r>
          </a:p>
          <a:p>
            <a:r>
              <a:rPr lang="en-US" dirty="0"/>
              <a:t>251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was Robert’s summer plan?</a:t>
            </a:r>
          </a:p>
          <a:p>
            <a:pPr marL="0" indent="0">
              <a:buNone/>
            </a:pPr>
            <a:r>
              <a:rPr lang="en-US" dirty="0"/>
              <a:t>	 Robert’s summer plan was ________________.</a:t>
            </a:r>
          </a:p>
          <a:p>
            <a:pPr marL="0" indent="0">
              <a:buNone/>
            </a:pPr>
            <a:r>
              <a:rPr lang="en-US" b="1" dirty="0"/>
              <a:t>What did Amara say her friends would think of her plans?</a:t>
            </a:r>
          </a:p>
          <a:p>
            <a:pPr marL="0" indent="0">
              <a:buNone/>
            </a:pPr>
            <a:r>
              <a:rPr lang="en-US" dirty="0"/>
              <a:t>	 Amara said her plans would ________________.</a:t>
            </a:r>
          </a:p>
          <a:p>
            <a:pPr marL="0" indent="0">
              <a:spcBef>
                <a:spcPts val="2000"/>
              </a:spcBef>
              <a:buNone/>
            </a:pP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2" name="Picture 2" descr="Amara, Robert, Tessa, Rand, and Jen are right outside the school building and chatting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42" y="2273064"/>
            <a:ext cx="3162300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mara, Robert, Tessa, Rand, and Jen are walking down the school corridor. They are chatting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924" y="2263539"/>
            <a:ext cx="3114675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Amara, Robert, Tessa, Rand, and Jen are at Rand's home chatting. There is a tea pot and some cups on the table in front of them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8183" y="2273064"/>
            <a:ext cx="3181350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92546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79796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140403"/>
            <a:ext cx="10363200" cy="322229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the pals go to school?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pals went to 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859014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WHO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are the pals in this part of the story?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pals in this part of the story are _______________________________.</a:t>
            </a:r>
          </a:p>
          <a:p>
            <a:pPr marL="0" lvl="1">
              <a:lnSpc>
                <a:spcPct val="150000"/>
              </a:lnSpc>
              <a:spcAft>
                <a:spcPts val="10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did Tessa say that makes it seem she likes school?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seems that Tessa likes school because she said 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7941075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did the pals have?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problem the pals had was they 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Rand ask his pals to come to his home?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Rand asked them to come to 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Rand say he needs a summer job?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Rand said he needs a summer job to 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712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011465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job was Robert thinking of getting?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Robert was thinking of getting a job as 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Amara say the pals would think of her plans?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Amara said her plans would 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er</a:t>
            </a:r>
            <a:r>
              <a:rPr lang="en-US" dirty="0"/>
              <a:t>			f</a:t>
            </a:r>
            <a:r>
              <a:rPr lang="en-US" u="sng" dirty="0"/>
              <a:t>er</a:t>
            </a:r>
            <a:r>
              <a:rPr lang="en-US" dirty="0"/>
              <a:t>n		f</a:t>
            </a:r>
            <a:r>
              <a:rPr lang="en-US" u="sng" dirty="0"/>
              <a:t>ar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h</a:t>
            </a:r>
            <a:r>
              <a:rPr lang="en-US" u="sng" dirty="0"/>
              <a:t>ay</a:t>
            </a:r>
            <a:r>
              <a:rPr lang="en-US" dirty="0"/>
              <a:t>			t</a:t>
            </a:r>
            <a:r>
              <a:rPr lang="en-US" u="sng" dirty="0"/>
              <a:t>er</a:t>
            </a:r>
            <a:r>
              <a:rPr lang="en-US" dirty="0"/>
              <a:t>m		tr</a:t>
            </a:r>
            <a:r>
              <a:rPr lang="en-US" u="sng" dirty="0"/>
              <a:t>ai</a:t>
            </a:r>
            <a:r>
              <a:rPr lang="en-US" dirty="0"/>
              <a:t>n</a:t>
            </a:r>
          </a:p>
          <a:p>
            <a:pPr lvl="1" defTabSz="457200"/>
            <a:r>
              <a:rPr lang="en-US" dirty="0"/>
              <a:t>v</a:t>
            </a:r>
            <a:r>
              <a:rPr lang="en-US" u="sng" dirty="0"/>
              <a:t>er</a:t>
            </a:r>
            <a:r>
              <a:rPr lang="en-US" dirty="0"/>
              <a:t>b		h</a:t>
            </a:r>
            <a:r>
              <a:rPr lang="en-US" u="sng" dirty="0"/>
              <a:t>er</a:t>
            </a:r>
            <a:r>
              <a:rPr lang="en-US" dirty="0"/>
              <a:t>d		h</a:t>
            </a:r>
            <a:r>
              <a:rPr lang="en-US" u="sng" dirty="0"/>
              <a:t>ar</a:t>
            </a:r>
            <a:r>
              <a:rPr lang="en-US" dirty="0"/>
              <a:t>d</a:t>
            </a:r>
          </a:p>
          <a:p>
            <a:pPr lvl="1" defTabSz="457200"/>
            <a:r>
              <a:rPr lang="en-US" u="sng" dirty="0"/>
              <a:t>ow</a:t>
            </a:r>
            <a:r>
              <a:rPr lang="en-US" dirty="0"/>
              <a:t>n		t</a:t>
            </a:r>
            <a:r>
              <a:rPr lang="en-US" u="sng" dirty="0"/>
              <a:t>ar</a:t>
            </a:r>
            <a:r>
              <a:rPr lang="en-US" dirty="0"/>
              <a:t>t			H</a:t>
            </a:r>
            <a:r>
              <a:rPr lang="en-US" u="sng" dirty="0"/>
              <a:t>er</a:t>
            </a:r>
            <a:r>
              <a:rPr lang="en-US" dirty="0"/>
              <a:t>b</a:t>
            </a:r>
          </a:p>
          <a:p>
            <a:pPr lvl="1" defTabSz="457200"/>
            <a:r>
              <a:rPr lang="en-US" dirty="0"/>
              <a:t>clerk		cloak		cheek</a:t>
            </a:r>
          </a:p>
          <a:p>
            <a:pPr lvl="1" defTabSz="457200"/>
            <a:r>
              <a:rPr lang="en-US" dirty="0"/>
              <a:t>stern		smart		perk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0507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14244"/>
            <a:ext cx="10391791" cy="2017215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Parker and Dad went to see a film yesterday. The tale was sad and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made Parker cry. A pet was lost and did not come home. After looking and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looking, the man saw his lost dog by the light of his lantern. The man was so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glad to see his dog.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Dad saw that Parker was sad, so he gave her a hug.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“Next time, let’s see a fun film,” Parker said.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619237"/>
            <a:ext cx="10363200" cy="2686314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Parker and Dad go yesterday?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Yesterday, Parker and Dad went to 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170782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04611"/>
            <a:ext cx="10363200" cy="345783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the man see with his lantern?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With his lantern, the man saw 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Parker plan to see next time?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Next time, Parker planned to see 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5783880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45531"/>
            <a:ext cx="11188754" cy="1738509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Jasmin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entered the shop at ten. She needed a coat to stay dry in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rain. “May I see that gray raincoat?”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Jasmin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asked the clerk. “It looks like just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what I need.”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	“Why not see if it fits? Put it on,” the clerk said to her.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Jasmin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put on the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raincoat. It was a perfect fit. “I will take this gray raincoat. Is there a gray hat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that will match my raincoat?”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953831"/>
            <a:ext cx="10363200" cy="345107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Jasmin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need?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Jasmin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needed 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Jasmin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get the gray raincoat?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Jasmin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got the gray raincoat because 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Jasmin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hope to get after the raincoat?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After the raincoat,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Jasmin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hoped to get 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795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sv-SE" b="1" dirty="0"/>
              <a:t>jar</a:t>
            </a:r>
          </a:p>
          <a:p>
            <a:r>
              <a:rPr lang="sv-SE" dirty="0"/>
              <a:t>tar</a:t>
            </a:r>
          </a:p>
          <a:p>
            <a:r>
              <a:rPr lang="sv-SE" dirty="0"/>
              <a:t>far</a:t>
            </a:r>
          </a:p>
          <a:p>
            <a:r>
              <a:rPr lang="sv-SE" dirty="0"/>
              <a:t>char</a:t>
            </a:r>
          </a:p>
          <a:p>
            <a:r>
              <a:rPr lang="sv-SE" dirty="0"/>
              <a:t>scar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date</a:t>
            </a:r>
          </a:p>
          <a:p>
            <a:r>
              <a:rPr lang="en-US" dirty="0"/>
              <a:t>gate</a:t>
            </a:r>
          </a:p>
          <a:p>
            <a:r>
              <a:rPr lang="en-US" dirty="0"/>
              <a:t>late</a:t>
            </a:r>
          </a:p>
          <a:p>
            <a:r>
              <a:rPr lang="en-US" dirty="0"/>
              <a:t>state</a:t>
            </a:r>
          </a:p>
          <a:p>
            <a:r>
              <a:rPr lang="en-US" dirty="0"/>
              <a:t>crate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right</a:t>
            </a:r>
          </a:p>
          <a:p>
            <a:r>
              <a:rPr lang="en-US" dirty="0"/>
              <a:t>night</a:t>
            </a:r>
          </a:p>
          <a:p>
            <a:r>
              <a:rPr lang="en-US" dirty="0"/>
              <a:t>fight</a:t>
            </a:r>
          </a:p>
          <a:p>
            <a:r>
              <a:rPr lang="en-US" dirty="0"/>
              <a:t>flight</a:t>
            </a:r>
          </a:p>
          <a:p>
            <a:r>
              <a:rPr lang="en-US" dirty="0"/>
              <a:t>bright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</a:t>
            </a:r>
            <a:br>
              <a:rPr lang="en-US" dirty="0"/>
            </a:br>
            <a:r>
              <a:rPr lang="en-US" dirty="0"/>
              <a:t>gives a meaning, circle the correct word.</a:t>
            </a:r>
          </a:p>
          <a:p>
            <a:pPr lvl="1" defTabSz="457200"/>
            <a:r>
              <a:rPr lang="en-US" dirty="0"/>
              <a:t>rote		rot			throne		hard</a:t>
            </a:r>
          </a:p>
          <a:p>
            <a:pPr lvl="1" defTabSz="457200"/>
            <a:r>
              <a:rPr lang="en-US" dirty="0"/>
              <a:t>glide		stack		stake		shake</a:t>
            </a:r>
          </a:p>
          <a:p>
            <a:pPr lvl="1" defTabSz="457200"/>
            <a:r>
              <a:rPr lang="en-US" dirty="0"/>
              <a:t>rip			ripe		plan		plane</a:t>
            </a:r>
          </a:p>
          <a:p>
            <a:pPr lvl="1" defTabSz="457200"/>
            <a:r>
              <a:rPr lang="en-US" dirty="0"/>
              <a:t>dime		dim			slim		slime</a:t>
            </a:r>
          </a:p>
          <a:p>
            <a:pPr>
              <a:buFont typeface="+mj-lt"/>
              <a:buAutoNum type="alphaUcPeriod" startAt="5"/>
              <a:tabLst>
                <a:tab pos="1976438" algn="l"/>
              </a:tabLst>
            </a:pPr>
            <a:r>
              <a:rPr lang="en-US" b="1" dirty="0"/>
              <a:t>Words with Endings </a:t>
            </a:r>
            <a:r>
              <a:rPr lang="en-US" dirty="0"/>
              <a:t>Read words with endings.</a:t>
            </a:r>
            <a:br>
              <a:rPr lang="en-US" dirty="0"/>
            </a:br>
            <a:r>
              <a:rPr lang="en-US" dirty="0"/>
              <a:t>1. gli</a:t>
            </a:r>
            <a:r>
              <a:rPr lang="en-US" u="sng" dirty="0"/>
              <a:t>d</a:t>
            </a:r>
            <a:r>
              <a:rPr lang="en-US" dirty="0"/>
              <a:t>ed	2. sha</a:t>
            </a:r>
            <a:r>
              <a:rPr lang="en-US" u="sng" dirty="0"/>
              <a:t>k</a:t>
            </a:r>
            <a:r>
              <a:rPr lang="en-US" dirty="0"/>
              <a:t>ing	3. tra</a:t>
            </a:r>
            <a:r>
              <a:rPr lang="en-US" u="sng" dirty="0"/>
              <a:t>d</a:t>
            </a:r>
            <a:r>
              <a:rPr lang="en-US" dirty="0"/>
              <a:t>ing	4. pla</a:t>
            </a:r>
            <a:r>
              <a:rPr lang="en-US" u="sng" dirty="0"/>
              <a:t>nn</a:t>
            </a:r>
            <a:r>
              <a:rPr lang="en-US" dirty="0"/>
              <a:t>ed	5. ri</a:t>
            </a:r>
            <a:r>
              <a:rPr lang="en-US" u="sng" dirty="0"/>
              <a:t>pp</a:t>
            </a:r>
            <a:r>
              <a:rPr lang="en-US" dirty="0"/>
              <a:t>ing</a:t>
            </a:r>
            <a:br>
              <a:rPr lang="en-US" dirty="0"/>
            </a:br>
            <a:r>
              <a:rPr lang="en-US" dirty="0"/>
              <a:t>6. </a:t>
            </a:r>
            <a:r>
              <a:rPr lang="en-US" u="sng" dirty="0"/>
              <a:t>farm</a:t>
            </a:r>
            <a:r>
              <a:rPr lang="en-US" dirty="0"/>
              <a:t>er	7. </a:t>
            </a:r>
            <a:r>
              <a:rPr lang="en-US" u="sng" dirty="0"/>
              <a:t>hard</a:t>
            </a:r>
            <a:r>
              <a:rPr lang="en-US" dirty="0"/>
              <a:t>er	8. </a:t>
            </a:r>
            <a:r>
              <a:rPr lang="en-US" u="sng" dirty="0"/>
              <a:t>train</a:t>
            </a:r>
            <a:r>
              <a:rPr lang="en-US" dirty="0"/>
              <a:t>er	9. </a:t>
            </a:r>
            <a:r>
              <a:rPr lang="en-US" u="sng" dirty="0"/>
              <a:t>own</a:t>
            </a:r>
            <a:r>
              <a:rPr lang="en-US" dirty="0"/>
              <a:t>er	10. </a:t>
            </a:r>
            <a:r>
              <a:rPr lang="en-US" u="sng" dirty="0"/>
              <a:t>start</a:t>
            </a:r>
            <a:r>
              <a:rPr lang="en-US" dirty="0"/>
              <a:t>er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</a:t>
            </a:r>
            <a:br>
              <a:rPr lang="en-US" dirty="0"/>
            </a:br>
            <a:r>
              <a:rPr lang="en-US" dirty="0"/>
              <a:t>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perfect		sherbet		modern		verdict		lantern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enter		summer		gardener		yesterday		September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my			why		by			cry			dry</a:t>
            </a:r>
          </a:p>
          <a:p>
            <a:pPr marL="457200" lvl="1" indent="0" defTabSz="457200">
              <a:buNone/>
            </a:pPr>
            <a:r>
              <a:rPr lang="en-US" dirty="0"/>
              <a:t>come		who		where		there		what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1848" y="2590240"/>
            <a:ext cx="42704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23655" y="2592326"/>
            <a:ext cx="49089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87066" y="2600072"/>
            <a:ext cx="54792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39760" y="2606921"/>
            <a:ext cx="39409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983480" y="2600072"/>
            <a:ext cx="58516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571817" y="2605333"/>
            <a:ext cx="39083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45300" y="2600072"/>
            <a:ext cx="366117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11418" y="2602158"/>
            <a:ext cx="49113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2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34688" y="2611924"/>
            <a:ext cx="40511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039800" y="2620715"/>
            <a:ext cx="4471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91848" y="3290419"/>
            <a:ext cx="34961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1464" y="3295213"/>
            <a:ext cx="32763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71751" y="3285559"/>
            <a:ext cx="54854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20294" y="3292294"/>
            <a:ext cx="51190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00549" y="3306840"/>
            <a:ext cx="42929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29849" y="3317558"/>
            <a:ext cx="43010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59957" y="3337356"/>
            <a:ext cx="30868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72200" y="3299251"/>
            <a:ext cx="49114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663349" y="3305684"/>
            <a:ext cx="30895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72301" y="3308775"/>
            <a:ext cx="4318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34688" y="3329370"/>
            <a:ext cx="48546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20158" y="3337357"/>
            <a:ext cx="48739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07550" y="3360046"/>
            <a:ext cx="4318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Why do they speak to pets in such a stern way?</a:t>
            </a:r>
          </a:p>
          <a:p>
            <a:pPr lvl="1" defTabSz="457200"/>
            <a:r>
              <a:rPr lang="en-US" dirty="0"/>
              <a:t>Who can come with me to help pick the perfect gift </a:t>
            </a:r>
            <a:br>
              <a:rPr lang="en-US" dirty="0"/>
            </a:br>
            <a:r>
              <a:rPr lang="en-US" dirty="0"/>
              <a:t>for my sister?</a:t>
            </a:r>
          </a:p>
          <a:p>
            <a:pPr lvl="1" defTabSz="457200"/>
            <a:r>
              <a:rPr lang="en-US" dirty="0"/>
              <a:t>Nell will stop by the farm where they sell hay for goats.</a:t>
            </a:r>
          </a:p>
          <a:p>
            <a:pPr lvl="1" defTabSz="457200"/>
            <a:r>
              <a:rPr lang="en-US" dirty="0"/>
              <a:t>Tessa worked hard and had her best term at school.</a:t>
            </a:r>
          </a:p>
          <a:p>
            <a:pPr lvl="1" defTabSz="457200"/>
            <a:r>
              <a:rPr lang="en-US" dirty="0"/>
              <a:t>When will Amara say what her plan is for the summer?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200.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your teacher’s </a:t>
            </a:r>
            <a:br>
              <a:rPr lang="en-US" dirty="0"/>
            </a:br>
            <a:r>
              <a:rPr lang="en-US" dirty="0"/>
              <a:t>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Summer Plans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541940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62875"/>
            <a:ext cx="6763651" cy="1200612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 Five good friends are finishing their last semester, or </a:t>
            </a:r>
            <a:br>
              <a:rPr lang="en-US" sz="1600" dirty="0"/>
            </a:br>
            <a:r>
              <a:rPr lang="en-US" sz="1600" dirty="0"/>
              <a:t>term, of high school. They are about to graduate, earning their high </a:t>
            </a:r>
            <a:br>
              <a:rPr lang="en-US" sz="1600" dirty="0"/>
            </a:br>
            <a:r>
              <a:rPr lang="en-US" sz="1600" dirty="0"/>
              <a:t>school diplomas, so big changes are happening! It is the end of the </a:t>
            </a:r>
            <a:br>
              <a:rPr lang="en-US" sz="1600" dirty="0"/>
            </a:br>
            <a:r>
              <a:rPr lang="en-US" sz="1600" dirty="0"/>
              <a:t>school day and the friends are talking about what will come next.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068670"/>
            <a:ext cx="6528547" cy="153203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“It is hard to make plans when it seems like we just </a:t>
            </a:r>
            <a:br>
              <a:rPr lang="en-US" sz="1800" dirty="0"/>
            </a:br>
            <a:r>
              <a:rPr lang="en-US" sz="1800" dirty="0"/>
              <a:t>started high school yesterday,” Tessa said. “I think the </a:t>
            </a:r>
            <a:br>
              <a:rPr lang="en-US" sz="1800" dirty="0"/>
            </a:br>
            <a:r>
              <a:rPr lang="en-US" sz="1800" dirty="0"/>
              <a:t>rest of my last term at Fern High will be my very best,” </a:t>
            </a:r>
            <a:br>
              <a:rPr lang="en-US" sz="1800" dirty="0"/>
            </a:br>
            <a:r>
              <a:rPr lang="en-US" sz="1800" dirty="0"/>
              <a:t>she added with a smile.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108546"/>
            <a:ext cx="598579" cy="161598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12</a:t>
            </a:r>
          </a:p>
          <a:p>
            <a:r>
              <a:rPr lang="en-US" dirty="0"/>
              <a:t>21</a:t>
            </a:r>
          </a:p>
          <a:p>
            <a:r>
              <a:rPr lang="en-US" dirty="0"/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 (Part 1)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0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096870"/>
            <a:ext cx="6528547" cy="261788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think the best part of this term is that it is the </a:t>
            </a:r>
            <a:br>
              <a:rPr lang="en-US" sz="1800" dirty="0"/>
            </a:br>
            <a:r>
              <a:rPr lang="en-US" sz="1800" dirty="0"/>
              <a:t>LAST term!” Jen said. “I can’t wait to be rid of verbs </a:t>
            </a:r>
            <a:br>
              <a:rPr lang="en-US" sz="1800" dirty="0"/>
            </a:br>
            <a:r>
              <a:rPr lang="en-US" sz="1800" dirty="0"/>
              <a:t>and math. Fern High has been OK, but it is all in </a:t>
            </a:r>
            <a:br>
              <a:rPr lang="en-US" sz="1800" dirty="0"/>
            </a:br>
            <a:r>
              <a:rPr lang="en-US" sz="1800" dirty="0"/>
              <a:t>the past.”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136745"/>
            <a:ext cx="598579" cy="2473230"/>
          </a:xfrm>
        </p:spPr>
        <p:txBody>
          <a:bodyPr>
            <a:noAutofit/>
          </a:bodyPr>
          <a:lstStyle/>
          <a:p>
            <a:r>
              <a:rPr lang="en-US" dirty="0"/>
              <a:t>39</a:t>
            </a:r>
          </a:p>
          <a:p>
            <a:r>
              <a:rPr lang="en-US" dirty="0"/>
              <a:t>52</a:t>
            </a:r>
          </a:p>
          <a:p>
            <a:r>
              <a:rPr lang="en-US" dirty="0"/>
              <a:t>64</a:t>
            </a:r>
          </a:p>
          <a:p>
            <a:r>
              <a:rPr lang="en-US" dirty="0"/>
              <a:t>76</a:t>
            </a:r>
          </a:p>
        </p:txBody>
      </p:sp>
    </p:spTree>
    <p:extLst>
      <p:ext uri="{BB962C8B-B14F-4D97-AF65-F5344CB8AC3E}">
        <p14:creationId xmlns:p14="http://schemas.microsoft.com/office/powerpoint/2010/main" val="2198652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D546A0-D67F-4D60-8691-AF0C7C031EE6}">
  <ds:schemaRefs>
    <ds:schemaRef ds:uri="http://schemas.openxmlformats.org/package/2006/metadata/core-properties"/>
    <ds:schemaRef ds:uri="031d766f-b14e-4c0e-af7a-21ee3738300f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7849a367-8f54-4d0d-a4b3-416402156675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0704D48-09D6-4C3F-9B71-3E82023CBA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66510</TotalTime>
  <Words>1817</Words>
  <Application>Microsoft Office PowerPoint</Application>
  <PresentationFormat>Widescreen</PresentationFormat>
  <Paragraphs>206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Comprehension Questions Part 2 </vt:lpstr>
      <vt:lpstr>Decodable Narrative Text (Part 3) </vt:lpstr>
      <vt:lpstr>Comprehension Questions Part 3 </vt:lpstr>
      <vt:lpstr>Picture Match</vt:lpstr>
      <vt:lpstr>Independent Practice (L) Part 1</vt:lpstr>
      <vt:lpstr>Independent Practice (L) Part 1 — cont’d</vt:lpstr>
      <vt:lpstr>Independent Practice (L) Part 2</vt:lpstr>
      <vt:lpstr>Independent Practice (L) Part 3</vt:lpstr>
      <vt:lpstr>Independent Practice (M) Story 1</vt:lpstr>
      <vt:lpstr>Independent Practice (M) Story 1 — cont’d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2726</cp:revision>
  <dcterms:created xsi:type="dcterms:W3CDTF">2023-03-21T18:49:30Z</dcterms:created>
  <dcterms:modified xsi:type="dcterms:W3CDTF">2024-04-11T15:52:55Z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