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4"/>
  </p:notesMasterIdLst>
  <p:handoutMasterIdLst>
    <p:handoutMasterId r:id="rId25"/>
  </p:handoutMasterIdLst>
  <p:sldIdLst>
    <p:sldId id="265" r:id="rId5"/>
    <p:sldId id="282" r:id="rId6"/>
    <p:sldId id="270" r:id="rId7"/>
    <p:sldId id="297" r:id="rId8"/>
    <p:sldId id="283" r:id="rId9"/>
    <p:sldId id="298" r:id="rId10"/>
    <p:sldId id="266" r:id="rId11"/>
    <p:sldId id="316" r:id="rId12"/>
    <p:sldId id="321" r:id="rId13"/>
    <p:sldId id="317" r:id="rId14"/>
    <p:sldId id="322" r:id="rId15"/>
    <p:sldId id="328" r:id="rId16"/>
    <p:sldId id="323" r:id="rId17"/>
    <p:sldId id="302" r:id="rId18"/>
    <p:sldId id="303" r:id="rId19"/>
    <p:sldId id="327" r:id="rId20"/>
    <p:sldId id="307" r:id="rId21"/>
    <p:sldId id="329" r:id="rId22"/>
    <p:sldId id="331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4560" userDrawn="1">
          <p15:clr>
            <a:srgbClr val="A4A3A4"/>
          </p15:clr>
        </p15:guide>
        <p15:guide id="5" pos="1920" userDrawn="1">
          <p15:clr>
            <a:srgbClr val="A4A3A4"/>
          </p15:clr>
        </p15:guide>
        <p15:guide id="6" orient="horz" pos="408" userDrawn="1">
          <p15:clr>
            <a:srgbClr val="A4A3A4"/>
          </p15:clr>
        </p15:guide>
        <p15:guide id="7" orient="horz" pos="36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A886946-E1F3-566E-C000-87D52F3A01A8}" v="2" dt="2024-04-11T15:51:33.41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711" autoAdjust="0"/>
    <p:restoredTop sz="86432"/>
  </p:normalViewPr>
  <p:slideViewPr>
    <p:cSldViewPr snapToGrid="0">
      <p:cViewPr varScale="1">
        <p:scale>
          <a:sx n="183" d="100"/>
          <a:sy n="183" d="100"/>
        </p:scale>
        <p:origin x="1424" y="200"/>
      </p:cViewPr>
      <p:guideLst>
        <p:guide pos="4560"/>
        <p:guide pos="1920"/>
        <p:guide orient="horz" pos="408"/>
        <p:guide orient="horz" pos="3600"/>
      </p:guideLst>
    </p:cSldViewPr>
  </p:slideViewPr>
  <p:outlineViewPr>
    <p:cViewPr>
      <p:scale>
        <a:sx n="33" d="100"/>
        <a:sy n="33" d="100"/>
      </p:scale>
      <p:origin x="0" y="-1260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58" d="100"/>
          <a:sy n="158" d="100"/>
        </p:scale>
        <p:origin x="539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Zelinke" userId="S::szelinke@cainc.com::d5a61b94-e317-40d3-bef2-b59288a0210b" providerId="AD" clId="Web-{FA886946-E1F3-566E-C000-87D52F3A01A8}"/>
    <pc:docChg chg="modSld">
      <pc:chgData name="Sarah Zelinke" userId="S::szelinke@cainc.com::d5a61b94-e317-40d3-bef2-b59288a0210b" providerId="AD" clId="Web-{FA886946-E1F3-566E-C000-87D52F3A01A8}" dt="2024-04-11T15:51:33.412" v="1" actId="20577"/>
      <pc:docMkLst>
        <pc:docMk/>
      </pc:docMkLst>
      <pc:sldChg chg="modSp">
        <pc:chgData name="Sarah Zelinke" userId="S::szelinke@cainc.com::d5a61b94-e317-40d3-bef2-b59288a0210b" providerId="AD" clId="Web-{FA886946-E1F3-566E-C000-87D52F3A01A8}" dt="2024-04-11T15:51:33.412" v="1" actId="20577"/>
        <pc:sldMkLst>
          <pc:docMk/>
          <pc:sldMk cId="3780168770" sldId="265"/>
        </pc:sldMkLst>
        <pc:spChg chg="mod">
          <ac:chgData name="Sarah Zelinke" userId="S::szelinke@cainc.com::d5a61b94-e317-40d3-bef2-b59288a0210b" providerId="AD" clId="Web-{FA886946-E1F3-566E-C000-87D52F3A01A8}" dt="2024-04-11T15:51:33.412" v="1" actId="20577"/>
          <ac:spMkLst>
            <pc:docMk/>
            <pc:sldMk cId="3780168770" sldId="265"/>
            <ac:spMk id="2" creationId="{86730726-6869-F03A-F029-8BA0B7B82364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C3C874-89D9-4741-9D9D-C88EF6912B00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DF604-032C-45B2-8111-F9AFA436F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13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B1A04-B407-154B-AB7D-D3660A5164E6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1F25C-0892-7148-B0F8-AB4CB7B83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500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5993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95412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65725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741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142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16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73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392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06F047B1-E442-34B1-9271-DABEC0A8075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14056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BBFE2-EEFE-FD86-2970-493550B93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9875F2-C82E-88FB-5909-80CDE2E559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E1AE16-2054-60F3-5ABC-16DE70D26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114DB5-6F4A-26E5-A680-1C4584710E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C3BCD9-1026-EB52-B4E1-1BC50F7C2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576654-9205-12E2-6A9C-2FC8F0ADF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867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2B256-279C-2EB0-9A40-EDDD887D9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F6A3F4-793D-1CE4-5766-6F49604D3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3D69E-E9DB-7914-AB16-8BDB7CD0C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61AA2D-A587-6848-C86D-F5AB55FC9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31760B-54DF-D787-D05C-C7889F058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03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2313CA-1740-1FDD-52F4-6DA68174F0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B4436-0E97-0503-969E-16C1F95260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EE01B-5EA1-A523-FD49-D3359789C8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F44EA-393B-9024-F99F-F914F0934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787F4-D605-C999-FCE8-D5292626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68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3598040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2726772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5455342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2983322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353128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0F0FA233-5599-F3D7-9118-CE5CF3BE370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54743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48590717-5722-CCAD-4697-2967F4FF7A7D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3403600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F0D0443-6709-33A4-B6A0-D37825CB40B6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6052456" y="2016031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669110"/>
          </a:xfrm>
        </p:spPr>
        <p:txBody>
          <a:bodyPr/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BA950C04-0E32-354E-5C3E-2056757025F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4" name="Title Placeholder 8">
            <a:extLst>
              <a:ext uri="{FF2B5EF4-FFF2-40B4-BE49-F238E27FC236}">
                <a16:creationId xmlns:a16="http://schemas.microsoft.com/office/drawing/2014/main" id="{6D8674B9-4D0F-B6E1-0650-F9E477CA4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3326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8F444E-C254-16A6-0D65-0BE25648028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85800" y="1065905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D976DD3-2320-5ED7-2F9F-C26A265738CB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3216091" y="2023970"/>
            <a:ext cx="6528546" cy="449262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 algn="ctr">
              <a:buNone/>
              <a:defRPr sz="4000"/>
            </a:lvl2pPr>
          </a:lstStyle>
          <a:p>
            <a:pPr marL="0" indent="0" algn="ctr">
              <a:buNone/>
            </a:pPr>
            <a:r>
              <a:rPr lang="en-US" sz="4000" b="1" dirty="0">
                <a:effectLst/>
                <a:latin typeface="Arial" panose="020B0604020202020204" pitchFamily="34" charset="0"/>
              </a:rPr>
              <a:t>At the Ranch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91F105-CA9B-7213-F070-F785D30DF0D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16090" y="2473232"/>
            <a:ext cx="6528546" cy="288955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pPr lvl="0"/>
            <a:r>
              <a:rPr lang="en-US" dirty="0"/>
              <a:t>Part #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3B84EA3-DE13-F454-87B2-4C53DC69E57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216091" y="2824906"/>
            <a:ext cx="6528547" cy="1182314"/>
          </a:xfrm>
        </p:spPr>
        <p:txBody>
          <a:bodyPr lIns="0" rIns="0">
            <a:noAutofit/>
          </a:bodyPr>
          <a:lstStyle>
            <a:lvl1pPr>
              <a:buAutoNum type="alphaUcPeriod"/>
              <a:defRPr/>
            </a:lvl1pPr>
            <a:lvl2pPr marL="0" indent="0">
              <a:lnSpc>
                <a:spcPts val="2000"/>
              </a:lnSpc>
              <a:spcBef>
                <a:spcPts val="0"/>
              </a:spcBef>
              <a:buNone/>
              <a:defRPr sz="1600"/>
            </a:lvl2pPr>
          </a:lstStyle>
          <a:p>
            <a:pPr lvl="1"/>
            <a:r>
              <a:rPr lang="en-US" dirty="0"/>
              <a:t>Teacher Reads You could take a class field trip to many different places. You might visit a ranch, which is a large farm where animals are raised. Farm animals are fed grain, which are seeds, and hay, a kind of grass. Let’s learn what it would be like to visit a ranch.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9B8F6FB-4ADC-1239-0D59-48E32EE698FA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3216090" y="4034115"/>
            <a:ext cx="6528547" cy="2304288"/>
          </a:xfrm>
        </p:spPr>
        <p:txBody>
          <a:bodyPr lIns="0" tIns="0" rIns="0">
            <a:noAutofit/>
          </a:bodyPr>
          <a:lstStyle>
            <a:lvl1pPr>
              <a:buAutoNum type="alphaUcPeriod"/>
              <a:defRPr/>
            </a:lvl1pPr>
            <a:lvl2pPr marL="0" indent="457200">
              <a:lnSpc>
                <a:spcPts val="2600"/>
              </a:lnSpc>
              <a:spcBef>
                <a:spcPts val="0"/>
              </a:spcBef>
              <a:buNone/>
              <a:defRPr sz="1800"/>
            </a:lvl2pPr>
          </a:lstStyle>
          <a:p>
            <a:pPr lvl="1"/>
            <a:r>
              <a:rPr lang="en-US" dirty="0"/>
              <a:t>“Mom, this is the day my class will visit Bay</a:t>
            </a:r>
            <a:br>
              <a:rPr lang="en-US" dirty="0"/>
            </a:br>
            <a:r>
              <a:rPr lang="en-US" dirty="0"/>
              <a:t>Ranch,” Fay said. “Mr. Ross said that we will see </a:t>
            </a:r>
            <a:br>
              <a:rPr lang="en-US" dirty="0"/>
            </a:br>
            <a:r>
              <a:rPr lang="en-US" dirty="0"/>
              <a:t>grain and hay. We may get to see pigs. After we see </a:t>
            </a:r>
            <a:br>
              <a:rPr lang="en-US" dirty="0"/>
            </a:br>
            <a:r>
              <a:rPr lang="en-US" dirty="0"/>
              <a:t>the ranch, we will stay and have a picnic lunch. The</a:t>
            </a:r>
            <a:br>
              <a:rPr lang="en-US" dirty="0"/>
            </a:br>
            <a:r>
              <a:rPr lang="en-US" dirty="0"/>
              <a:t>bus will bring us back at 3:00.”</a:t>
            </a:r>
          </a:p>
          <a:p>
            <a:pPr lvl="1"/>
            <a:r>
              <a:rPr lang="en-US" dirty="0"/>
              <a:t>“Have fun at the ranch, Fay,” Mom said. “I will see you</a:t>
            </a:r>
            <a:br>
              <a:rPr lang="en-US" dirty="0"/>
            </a:br>
            <a:r>
              <a:rPr lang="en-US" dirty="0"/>
              <a:t>when you get back.”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3E76E84B-865A-DD5E-8379-1689FC78D15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033838"/>
            <a:ext cx="598579" cy="2305050"/>
          </a:xfrm>
        </p:spPr>
        <p:txBody>
          <a:bodyPr lIns="0" tIns="0" rIns="0">
            <a:normAutofit/>
          </a:bodyPr>
          <a:lstStyle>
            <a:lvl1pPr marL="0" indent="0" algn="r">
              <a:lnSpc>
                <a:spcPts val="2600"/>
              </a:lnSpc>
              <a:spcBef>
                <a:spcPts val="0"/>
              </a:spcBef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11</a:t>
            </a:r>
          </a:p>
          <a:p>
            <a:pPr lvl="0"/>
            <a:r>
              <a:rPr lang="en-US" dirty="0"/>
              <a:t>23</a:t>
            </a:r>
          </a:p>
          <a:p>
            <a:pPr lvl="0"/>
            <a:r>
              <a:rPr lang="en-US" dirty="0"/>
              <a:t>36</a:t>
            </a:r>
          </a:p>
          <a:p>
            <a:pPr lvl="0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311C3593-70D1-557A-83FD-4927EE08594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137BFE6B-D8AC-FC4B-9044-03FC5A11F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769519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1C3E57A-4A5C-6BA0-9454-2519D3F5C57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5" name="Title Placeholder 8">
            <a:extLst>
              <a:ext uri="{FF2B5EF4-FFF2-40B4-BE49-F238E27FC236}">
                <a16:creationId xmlns:a16="http://schemas.microsoft.com/office/drawing/2014/main" id="{3E79F2BF-8541-00D1-49E0-B5C8237DC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95547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E429D-C75E-E568-5F34-8F361B601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E3419-7DA6-8D90-C5FC-1D683DC82E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C122EF-F1E8-EAB4-D27E-0337D2718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1FA69-8AE8-A4EA-D3CF-06DE7918D5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F69622-8A64-A669-DABD-7E78279BF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1F01E0-EF8D-AB42-7A1B-8F4E1C7CE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8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0A774-84A6-66A7-FB38-A9B7BFE1C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20F4F-8F64-75B9-DF99-40F957EDF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E048D4-B3D0-0986-895B-3E543FA55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58F529-9E2D-67B3-F58B-87062897C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888347-4E53-CF56-E924-D0642C233A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FF4318-455C-C086-D072-53511E927F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929678-DEB9-11D8-E227-383DF3B27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45E2E5-9AF5-1F84-47F2-28A78DAB1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70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E22BD-2BBC-4652-E176-397D100AB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5B2CD8-129F-83AC-BD54-A76C8647C2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1E129-2666-B288-6912-D32326A3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077BF0-725E-EC5A-DB85-61D64977B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41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1AB76-A962-1C17-BDD4-4A22527A3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CA5F8-EB8E-4ED1-E8A1-FDE5C8D56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DDD106-A64B-FA81-AB4E-A36073E4A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FEE8AF-0CCA-D324-3583-055E65AE8B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12FD8D-07CD-95C9-C125-E29EFBC51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318EDA-CE88-4538-A82C-D9B34908E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55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0ED9ED-A7AE-7A79-DCED-0137C5AD8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073426"/>
            <a:ext cx="10668000" cy="512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A5957-3532-7326-15C2-FC04ACC753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3651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6F2669D9-6DB7-B41C-6C21-AE1CFB75F310}"/>
              </a:ext>
            </a:extLst>
          </p:cNvPr>
          <p:cNvSpPr txBox="1"/>
          <p:nvPr userDrawn="1"/>
        </p:nvSpPr>
        <p:spPr>
          <a:xfrm>
            <a:off x="685800" y="6477002"/>
            <a:ext cx="4358487" cy="2286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indent="12700">
              <a:defRPr lang="en-US"/>
            </a:pPr>
            <a:r>
              <a:rPr sz="1200" dirty="0">
                <a:latin typeface="Arial Regular" charset="77"/>
                <a:ea typeface="Arial Regular" charset="77"/>
                <a:cs typeface="Arial Regular" charset="77"/>
              </a:rPr>
              <a:t>©Curriculum Associates, LLC Copying is not permitted.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9A3B283-2822-6C88-4F59-9A1EFA9CA8E0}"/>
              </a:ext>
            </a:extLst>
          </p:cNvPr>
          <p:cNvCxnSpPr/>
          <p:nvPr userDrawn="1"/>
        </p:nvCxnSpPr>
        <p:spPr>
          <a:xfrm>
            <a:off x="0" y="750128"/>
            <a:ext cx="12192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itle Placeholder 8">
            <a:extLst>
              <a:ext uri="{FF2B5EF4-FFF2-40B4-BE49-F238E27FC236}">
                <a16:creationId xmlns:a16="http://schemas.microsoft.com/office/drawing/2014/main" id="{4E8B2659-D924-F26B-203C-2006E913BE56}"/>
              </a:ext>
            </a:extLst>
          </p:cNvPr>
          <p:cNvSpPr txBox="1">
            <a:spLocks/>
          </p:cNvSpPr>
          <p:nvPr userDrawn="1"/>
        </p:nvSpPr>
        <p:spPr>
          <a:xfrm>
            <a:off x="687600" y="-22032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7 Lesson 21</a:t>
            </a:r>
          </a:p>
        </p:txBody>
      </p:sp>
    </p:spTree>
    <p:extLst>
      <p:ext uri="{BB962C8B-B14F-4D97-AF65-F5344CB8AC3E}">
        <p14:creationId xmlns:p14="http://schemas.microsoft.com/office/powerpoint/2010/main" val="164571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0" r:id="rId2"/>
    <p:sldLayoutId id="2147483661" r:id="rId3"/>
    <p:sldLayoutId id="2147483662" r:id="rId4"/>
    <p:sldLayoutId id="2147483663" r:id="rId5"/>
    <p:sldLayoutId id="2147483652" r:id="rId6"/>
    <p:sldLayoutId id="2147483653" r:id="rId7"/>
    <p:sldLayoutId id="2147483654" r:id="rId8"/>
    <p:sldLayoutId id="2147483656" r:id="rId9"/>
    <p:sldLayoutId id="2147483657" r:id="rId10"/>
    <p:sldLayoutId id="2147483658" r:id="rId11"/>
    <p:sldLayoutId id="2147483659" r:id="rId12"/>
    <p:sldLayoutId id="2147483665" r:id="rId13"/>
    <p:sldLayoutId id="2147483666" r:id="rId14"/>
    <p:sldLayoutId id="2147483667" r:id="rId15"/>
    <p:sldLayoutId id="2147483669" r:id="rId1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ts val="3400"/>
        </a:lnSpc>
        <a:spcBef>
          <a:spcPts val="2200"/>
        </a:spcBef>
        <a:buFont typeface="+mj-lt"/>
        <a:buAutoNum type="alphaU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914400" rtl="0" eaLnBrk="1" latinLnBrk="0" hangingPunct="1">
        <a:lnSpc>
          <a:spcPts val="3400"/>
        </a:lnSpc>
        <a:spcBef>
          <a:spcPts val="500"/>
        </a:spcBef>
        <a:buFont typeface="+mj-lt"/>
        <a:buAutoNum type="arabi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Say Sounds (A–B)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Say Sounds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2"/>
            <a:ext cx="10668000" cy="4149641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b="1" dirty="0">
                <a:latin typeface="Arial"/>
                <a:cs typeface="Arial"/>
              </a:rPr>
              <a:t>Phonemic Awareness </a:t>
            </a:r>
            <a:r>
              <a:rPr lang="en-US" dirty="0">
                <a:latin typeface="Arial"/>
                <a:cs typeface="Arial"/>
              </a:rPr>
              <a:t>You will blend and segment sounds as </a:t>
            </a:r>
            <a:br>
              <a:rPr lang="en-US" dirty="0"/>
            </a:br>
            <a:r>
              <a:rPr lang="en-US" dirty="0">
                <a:latin typeface="Arial"/>
                <a:cs typeface="Arial"/>
              </a:rPr>
              <a:t>you read and spell words.</a:t>
            </a:r>
          </a:p>
          <a:p>
            <a:pPr>
              <a:buFont typeface="+mj-lt"/>
              <a:buAutoNum type="alphaUcPeriod" startAt="2"/>
            </a:pPr>
            <a:r>
              <a:rPr lang="en-US" b="1" dirty="0"/>
              <a:t>Letter/Sound Associations </a:t>
            </a:r>
            <a:r>
              <a:rPr lang="en-US" dirty="0"/>
              <a:t>Look at the letters. Say the sounds.</a:t>
            </a:r>
          </a:p>
          <a:p>
            <a:pPr marL="457200" lvl="1" indent="0" defTabSz="457200">
              <a:buNone/>
            </a:pPr>
            <a:r>
              <a:rPr lang="it-IT" dirty="0"/>
              <a:t>				</a:t>
            </a:r>
            <a:r>
              <a:rPr lang="it-IT" b="1" dirty="0"/>
              <a:t>c</a:t>
            </a:r>
            <a:r>
              <a:rPr lang="it-IT" b="1" u="sng" dirty="0"/>
              <a:t>ar</a:t>
            </a:r>
          </a:p>
          <a:p>
            <a:pPr lvl="1" defTabSz="457200"/>
            <a:r>
              <a:rPr lang="pt-BR" dirty="0"/>
              <a:t>ar		igh		ea		a_e</a:t>
            </a:r>
          </a:p>
          <a:p>
            <a:pPr lvl="1" defTabSz="457200"/>
            <a:r>
              <a:rPr lang="pt-BR" dirty="0"/>
              <a:t>ee		ar		ow		oa</a:t>
            </a:r>
          </a:p>
          <a:p>
            <a:pPr lvl="1" defTabSz="457200"/>
            <a:r>
              <a:rPr lang="pt-BR" dirty="0"/>
              <a:t>o_e	ea		ar		i_e</a:t>
            </a:r>
          </a:p>
          <a:p>
            <a:pPr lvl="1" defTabSz="457200"/>
            <a:r>
              <a:rPr lang="pt-BR" dirty="0"/>
              <a:t>ai		ar		oa		igh</a:t>
            </a:r>
          </a:p>
          <a:p>
            <a:pPr lvl="1" defTabSz="457200"/>
            <a:r>
              <a:rPr lang="pt-BR" dirty="0">
                <a:latin typeface="Arial"/>
                <a:cs typeface="Arial"/>
              </a:rPr>
              <a:t>o_e	ow	</a:t>
            </a:r>
            <a:r>
              <a:rPr lang="pt-BR" b="1" dirty="0">
                <a:latin typeface="Arial"/>
                <a:cs typeface="Arial"/>
              </a:rPr>
              <a:t>	o</a:t>
            </a:r>
            <a:r>
              <a:rPr lang="pt-BR" dirty="0">
                <a:latin typeface="Arial"/>
                <a:cs typeface="Arial"/>
              </a:rPr>
              <a:t>		ee</a:t>
            </a:r>
          </a:p>
        </p:txBody>
      </p:sp>
    </p:spTree>
    <p:extLst>
      <p:ext uri="{BB962C8B-B14F-4D97-AF65-F5344CB8AC3E}">
        <p14:creationId xmlns:p14="http://schemas.microsoft.com/office/powerpoint/2010/main" val="3780168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2)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252854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2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540919"/>
            <a:ext cx="6871807" cy="637271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 The three friends are concerned, or very worried, and </a:t>
            </a:r>
            <a:br>
              <a:rPr lang="en-US" sz="1600" dirty="0"/>
            </a:br>
            <a:r>
              <a:rPr lang="en-US" sz="1600" dirty="0"/>
              <a:t>need to figure out what to do about the dog.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259094"/>
            <a:ext cx="6528547" cy="3600931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The three pals went down the path away from the </a:t>
            </a:r>
            <a:br>
              <a:rPr lang="en-US" sz="1800" dirty="0"/>
            </a:br>
            <a:r>
              <a:rPr lang="en-US" sz="1800" dirty="0"/>
              <a:t>marshland. When they were close to Todd’s home, he </a:t>
            </a:r>
            <a:br>
              <a:rPr lang="en-US" sz="1800" dirty="0"/>
            </a:br>
            <a:r>
              <a:rPr lang="en-US" sz="1800" dirty="0"/>
              <a:t>stopped and contacted the vet.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Todd explained, “You have to help this dog. He is </a:t>
            </a:r>
            <a:br>
              <a:rPr lang="en-US" sz="1800" dirty="0"/>
            </a:br>
            <a:r>
              <a:rPr lang="en-US" sz="1800" dirty="0"/>
              <a:t>at the back of the park, in the marshland. He has </a:t>
            </a:r>
            <a:br>
              <a:rPr lang="en-US" sz="1800" dirty="0"/>
            </a:br>
            <a:r>
              <a:rPr lang="en-US" sz="1800" dirty="0"/>
              <a:t>a scar on his chest, and he is not well. He seems </a:t>
            </a:r>
            <a:br>
              <a:rPr lang="en-US" sz="1800" dirty="0"/>
            </a:br>
            <a:r>
              <a:rPr lang="en-US" sz="1800" dirty="0"/>
              <a:t>very frightened!”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When Todd hung up, he spoke to Barb and </a:t>
            </a:r>
            <a:r>
              <a:rPr lang="en-US" sz="1800" dirty="0" err="1"/>
              <a:t>Arlo</a:t>
            </a:r>
            <a:r>
              <a:rPr lang="en-US" sz="1800" dirty="0"/>
              <a:t>. </a:t>
            </a:r>
            <a:br>
              <a:rPr lang="en-US" sz="1800" dirty="0"/>
            </a:br>
            <a:r>
              <a:rPr lang="en-US" sz="1800" dirty="0"/>
              <a:t>“The vet will do what he can to help the dog. He will </a:t>
            </a:r>
            <a:br>
              <a:rPr lang="en-US" sz="1800" dirty="0"/>
            </a:br>
            <a:r>
              <a:rPr lang="en-US" sz="1800" dirty="0"/>
              <a:t>keep the dog in his yard and look after him. But after </a:t>
            </a:r>
            <a:br>
              <a:rPr lang="en-US" sz="1800" dirty="0"/>
            </a:br>
            <a:r>
              <a:rPr lang="en-US" sz="1800" dirty="0"/>
              <a:t>ten days, the dog has to be </a:t>
            </a:r>
            <a:r>
              <a:rPr lang="en-US" sz="1800" b="1" dirty="0"/>
              <a:t>adopted</a:t>
            </a:r>
            <a:r>
              <a:rPr lang="en-US" sz="1800" dirty="0"/>
              <a:t>.”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270530"/>
            <a:ext cx="598579" cy="3315116"/>
          </a:xfrm>
        </p:spPr>
        <p:txBody>
          <a:bodyPr>
            <a:noAutofit/>
          </a:bodyPr>
          <a:lstStyle/>
          <a:p>
            <a:r>
              <a:rPr lang="en-US" dirty="0"/>
              <a:t>65</a:t>
            </a:r>
          </a:p>
          <a:p>
            <a:r>
              <a:rPr lang="en-US" dirty="0"/>
              <a:t>75</a:t>
            </a:r>
          </a:p>
          <a:p>
            <a:r>
              <a:rPr lang="en-US" dirty="0"/>
              <a:t>84</a:t>
            </a:r>
          </a:p>
          <a:p>
            <a:r>
              <a:rPr lang="en-US" dirty="0"/>
              <a:t>89</a:t>
            </a:r>
          </a:p>
          <a:p>
            <a:r>
              <a:rPr lang="en-US" dirty="0"/>
              <a:t>99</a:t>
            </a:r>
          </a:p>
          <a:p>
            <a:r>
              <a:rPr lang="en-US" dirty="0"/>
              <a:t>110</a:t>
            </a:r>
          </a:p>
          <a:p>
            <a:r>
              <a:rPr lang="en-US" dirty="0"/>
              <a:t>122</a:t>
            </a:r>
          </a:p>
          <a:p>
            <a:r>
              <a:rPr lang="en-US" dirty="0"/>
              <a:t>124</a:t>
            </a:r>
          </a:p>
          <a:p>
            <a:r>
              <a:rPr lang="en-US" dirty="0"/>
              <a:t>134</a:t>
            </a:r>
          </a:p>
          <a:p>
            <a:r>
              <a:rPr lang="en-US" dirty="0"/>
              <a:t>147</a:t>
            </a:r>
          </a:p>
          <a:p>
            <a:r>
              <a:rPr lang="en-US" dirty="0"/>
              <a:t>159</a:t>
            </a:r>
          </a:p>
        </p:txBody>
      </p:sp>
    </p:spTree>
    <p:extLst>
      <p:ext uri="{BB962C8B-B14F-4D97-AF65-F5344CB8AC3E}">
        <p14:creationId xmlns:p14="http://schemas.microsoft.com/office/powerpoint/2010/main" val="32358035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2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11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is the setting in this part of the story?</a:t>
            </a:r>
          </a:p>
          <a:p>
            <a:pPr marL="0" indent="0">
              <a:buNone/>
            </a:pPr>
            <a:r>
              <a:rPr lang="en-US" dirty="0"/>
              <a:t>	 The setting in this part of the story is near Todd’s ________________.</a:t>
            </a:r>
          </a:p>
          <a:p>
            <a:pPr marL="0" indent="0">
              <a:buNone/>
            </a:pPr>
            <a:r>
              <a:rPr lang="en-US" b="1" dirty="0"/>
              <a:t>What did Todd do to help the dog?</a:t>
            </a:r>
          </a:p>
          <a:p>
            <a:pPr marL="0" indent="0">
              <a:buNone/>
            </a:pPr>
            <a:r>
              <a:rPr lang="en-US" dirty="0"/>
              <a:t>	 To help the dog, Todd ________________.</a:t>
            </a:r>
          </a:p>
          <a:p>
            <a:pPr marL="0" indent="0">
              <a:buNone/>
            </a:pPr>
            <a:r>
              <a:rPr lang="en-US" b="1" dirty="0"/>
              <a:t>How did the vet promise to help the dog?</a:t>
            </a:r>
          </a:p>
          <a:p>
            <a:pPr marL="0" indent="0">
              <a:buNone/>
            </a:pPr>
            <a:r>
              <a:rPr lang="en-US" dirty="0"/>
              <a:t>	 The vet promised to ________________.</a:t>
            </a:r>
          </a:p>
          <a:p>
            <a:pPr marL="0" indent="0">
              <a:spcBef>
                <a:spcPts val="2000"/>
              </a:spcBef>
              <a:buNone/>
            </a:pP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5050297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3)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026711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3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314777"/>
            <a:ext cx="6842309" cy="688542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 Keep reading to find out what happens after the ten </a:t>
            </a:r>
            <a:br>
              <a:rPr lang="en-US" sz="1600" dirty="0"/>
            </a:br>
            <a:r>
              <a:rPr lang="en-US" sz="1600" dirty="0"/>
              <a:t>days have come and gone.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009905"/>
            <a:ext cx="6528547" cy="2957841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Barb went to the yard each day to see the dog. </a:t>
            </a:r>
            <a:br>
              <a:rPr lang="en-US" sz="1800" dirty="0"/>
            </a:br>
            <a:r>
              <a:rPr lang="en-US" sz="1800" dirty="0"/>
              <a:t>Ten days passed. The next day, </a:t>
            </a:r>
            <a:r>
              <a:rPr lang="en-US" sz="1800" dirty="0" err="1"/>
              <a:t>Arlo</a:t>
            </a:r>
            <a:r>
              <a:rPr lang="en-US" sz="1800" dirty="0"/>
              <a:t> and Todd were </a:t>
            </a:r>
            <a:br>
              <a:rPr lang="en-US" sz="1800" dirty="0"/>
            </a:br>
            <a:r>
              <a:rPr lang="en-US" sz="1800" dirty="0"/>
              <a:t>at the park to meet Barb. At last, there she was! Barb </a:t>
            </a:r>
            <a:br>
              <a:rPr lang="en-US" sz="1800" dirty="0"/>
            </a:br>
            <a:r>
              <a:rPr lang="en-US" sz="1800" dirty="0"/>
              <a:t>smiled and said, “I will tell you why I am late. I had to </a:t>
            </a:r>
            <a:br>
              <a:rPr lang="en-US" sz="1800" dirty="0"/>
            </a:br>
            <a:r>
              <a:rPr lang="en-US" sz="1800" dirty="0"/>
              <a:t>make a stop.”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Then Barb yelled, “Come to me, Champ!” The black </a:t>
            </a:r>
            <a:br>
              <a:rPr lang="en-US" sz="1800" dirty="0"/>
            </a:br>
            <a:r>
              <a:rPr lang="en-US" sz="1800" dirty="0"/>
              <a:t>dog that had been at the vet came running to Barb. </a:t>
            </a:r>
            <a:br>
              <a:rPr lang="en-US" sz="1800" dirty="0"/>
            </a:br>
            <a:r>
              <a:rPr lang="en-US" sz="1800" dirty="0"/>
              <a:t>“I would like you to meet my dog, Champ. I adopted </a:t>
            </a:r>
            <a:br>
              <a:rPr lang="en-US" sz="1800" dirty="0"/>
            </a:br>
            <a:r>
              <a:rPr lang="en-US" sz="1800" dirty="0"/>
              <a:t>him!” said Barb with a big smile.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003319"/>
            <a:ext cx="598579" cy="2964427"/>
          </a:xfrm>
        </p:spPr>
        <p:txBody>
          <a:bodyPr>
            <a:noAutofit/>
          </a:bodyPr>
          <a:lstStyle/>
          <a:p>
            <a:r>
              <a:rPr lang="en-US" dirty="0"/>
              <a:t>167</a:t>
            </a:r>
          </a:p>
          <a:p>
            <a:r>
              <a:rPr lang="en-US" dirty="0"/>
              <a:t>178</a:t>
            </a:r>
          </a:p>
          <a:p>
            <a:r>
              <a:rPr lang="en-US" dirty="0"/>
              <a:t>188</a:t>
            </a:r>
          </a:p>
          <a:p>
            <a:r>
              <a:rPr lang="en-US" dirty="0"/>
              <a:t>200</a:t>
            </a:r>
          </a:p>
          <a:p>
            <a:r>
              <a:rPr lang="en-US" dirty="0"/>
              <a:t>214</a:t>
            </a:r>
          </a:p>
          <a:p>
            <a:r>
              <a:rPr lang="en-US" dirty="0"/>
              <a:t>217</a:t>
            </a:r>
          </a:p>
          <a:p>
            <a:r>
              <a:rPr lang="en-US" dirty="0"/>
              <a:t>226</a:t>
            </a:r>
          </a:p>
          <a:p>
            <a:r>
              <a:rPr lang="en-US" dirty="0"/>
              <a:t>237</a:t>
            </a:r>
          </a:p>
          <a:p>
            <a:r>
              <a:rPr lang="en-US" dirty="0"/>
              <a:t>248</a:t>
            </a:r>
          </a:p>
          <a:p>
            <a:r>
              <a:rPr lang="en-US" dirty="0"/>
              <a:t>255</a:t>
            </a:r>
          </a:p>
        </p:txBody>
      </p:sp>
    </p:spTree>
    <p:extLst>
      <p:ext uri="{BB962C8B-B14F-4D97-AF65-F5344CB8AC3E}">
        <p14:creationId xmlns:p14="http://schemas.microsoft.com/office/powerpoint/2010/main" val="37167579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3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13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happened at the end of the story?</a:t>
            </a:r>
          </a:p>
          <a:p>
            <a:pPr marL="0" indent="0">
              <a:buNone/>
            </a:pPr>
            <a:r>
              <a:rPr lang="en-US" dirty="0"/>
              <a:t>	 At the end of the story,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2096296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74DEB105-4F56-5710-1635-7604A4E3517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lnSpc>
                <a:spcPts val="2100"/>
              </a:lnSpc>
              <a:spcBef>
                <a:spcPts val="0"/>
              </a:spcBef>
              <a:buFont typeface="+mj-lt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914400" indent="-4572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AutoNum type="arabi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dirty="0"/>
              <a:t>Picture Match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14</a:t>
            </a:fld>
            <a:endParaRPr lang="en-US"/>
          </a:p>
        </p:txBody>
      </p:sp>
      <p:pic>
        <p:nvPicPr>
          <p:cNvPr id="1026" name="Picture 2" descr="Barb, Todd, and Arlo are walking outside. Barb sits in a wheelchair.&#10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416" y="2320689"/>
            <a:ext cx="3114675" cy="307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FC6B19D1-AEA1-63A6-6632-D73C1D5B4D57}"/>
              </a:ext>
            </a:extLst>
          </p:cNvPr>
          <p:cNvSpPr txBox="1"/>
          <p:nvPr/>
        </p:nvSpPr>
        <p:spPr>
          <a:xfrm>
            <a:off x="855133" y="5553765"/>
            <a:ext cx="291253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027" name="Picture 3" descr="Barb is sitting in the wheelchair and playing with an animal with four legs and a tail. It jumps towards Barb. Todd and Arlo are standing by them and watching.&#10;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0974" y="2320689"/>
            <a:ext cx="3095625" cy="3105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24935AB3-1300-5B2E-26AD-D9BF5C3BF37B}"/>
              </a:ext>
            </a:extLst>
          </p:cNvPr>
          <p:cNvSpPr txBox="1"/>
          <p:nvPr/>
        </p:nvSpPr>
        <p:spPr>
          <a:xfrm>
            <a:off x="4148666" y="5548593"/>
            <a:ext cx="293793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028" name="Picture 4" descr="Barb, Todd, and Arlo stop by the fence. Todd is on his phone.&#10;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0251" y="2311164"/>
            <a:ext cx="3152775" cy="312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F7827D7F-6DEE-C6CA-29AA-D67FEA9DCF28}"/>
              </a:ext>
            </a:extLst>
          </p:cNvPr>
          <p:cNvSpPr txBox="1"/>
          <p:nvPr/>
        </p:nvSpPr>
        <p:spPr>
          <a:xfrm>
            <a:off x="7535333" y="5544116"/>
            <a:ext cx="2895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</p:spTree>
    <p:extLst>
      <p:ext uri="{BB962C8B-B14F-4D97-AF65-F5344CB8AC3E}">
        <p14:creationId xmlns:p14="http://schemas.microsoft.com/office/powerpoint/2010/main" val="22229250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Part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6" y="1180953"/>
            <a:ext cx="3017520" cy="430887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3" y="1180953"/>
            <a:ext cx="3017523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Practice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789805"/>
            <a:ext cx="9500191" cy="10127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2"/>
            </a:pPr>
            <a:r>
              <a:rPr lang="en-US" b="1" dirty="0"/>
              <a:t>Text Comprehension </a:t>
            </a:r>
            <a:r>
              <a:rPr lang="en-US" dirty="0"/>
              <a:t>Read each question. Think of the answer or look back at the text. Fill in the blank. Be sure the sentence makes sense.</a:t>
            </a:r>
          </a:p>
        </p:txBody>
      </p:sp>
      <p:sp>
        <p:nvSpPr>
          <p:cNvPr id="7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2797649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2670141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3012583"/>
            <a:ext cx="10363200" cy="349636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0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1. WHO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are the people in the story?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people in the story are 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0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2.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is the setting in this part of the story?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setting in this part of the story is _______________________________.</a:t>
            </a:r>
          </a:p>
          <a:p>
            <a:pPr marL="0" lvl="1">
              <a:lnSpc>
                <a:spcPct val="150000"/>
              </a:lnSpc>
              <a:spcAft>
                <a:spcPts val="10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3.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did Barb say they should do?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Barb said they should 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4082471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Part 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4570236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4.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is the setting in this part of the story?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setting in this part of the story is 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5.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did Todd do to help the dog?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To help the dog, Todd 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6.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will the vet do for the dog?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vet will ___________________________________________________.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7.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has to happen after ten days?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After ten days, ________________________________________________.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7941075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Part 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4011465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8.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happened at the end of the story?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At the end of the story, 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20836820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B8846B84-A5BF-F5BD-F846-4A7281D46FE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 Story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16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941931"/>
            <a:ext cx="10062714" cy="6091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3"/>
            </a:pPr>
            <a:r>
              <a:rPr lang="en-US" b="1" dirty="0"/>
              <a:t>More Practice </a:t>
            </a:r>
            <a:r>
              <a:rPr lang="en-US" dirty="0"/>
              <a:t>Read each story. Answer the questions.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F234593-B109-88BA-1771-65C1371B550C}"/>
              </a:ext>
            </a:extLst>
          </p:cNvPr>
          <p:cNvSpPr txBox="1"/>
          <p:nvPr/>
        </p:nvSpPr>
        <p:spPr>
          <a:xfrm>
            <a:off x="755594" y="1551097"/>
            <a:ext cx="10391791" cy="1673085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1"/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Story 1: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Mark and his dad left the art show at ten. It was not far from home.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Dad drove down a dark road. They should get home in just a little while. But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then the car came to a stop. Mark and Dad could see some jets of steam rise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from the car. “It looks like we may have to jog home, Dad!” said Mark.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3038211"/>
            <a:ext cx="10363200" cy="3441247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1. WHERE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had Mark and Dad been?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Mark and Dad had been at 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2. HOW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long should it take them to get home?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It should take them 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3.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could Mark and Dad see rise from the car?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Mark and Dad could see 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0170782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12">
            <a:extLst>
              <a:ext uri="{FF2B5EF4-FFF2-40B4-BE49-F238E27FC236}">
                <a16:creationId xmlns:a16="http://schemas.microsoft.com/office/drawing/2014/main" id="{03A2F94D-271A-1B4E-24A7-8FD38D726F0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 Story 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86CB922-7B0C-7128-8046-2A3626F32E20}"/>
              </a:ext>
            </a:extLst>
          </p:cNvPr>
          <p:cNvSpPr txBox="1"/>
          <p:nvPr/>
        </p:nvSpPr>
        <p:spPr>
          <a:xfrm>
            <a:off x="755596" y="786538"/>
            <a:ext cx="11188754" cy="1738509"/>
          </a:xfrm>
          <a:prstGeom prst="rect">
            <a:avLst/>
          </a:prstGeom>
          <a:noFill/>
        </p:spPr>
        <p:txBody>
          <a:bodyPr wrap="square" lIns="0">
            <a:noAutofit/>
          </a:bodyPr>
          <a:lstStyle/>
          <a:p>
            <a:pPr marL="0" lvl="1"/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Story 2: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Carleen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and Mom went on a camping trip. They drove to the same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park where they had been lots of times. Each day, they swam and hiked.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Each night, they looked at the stars and slept in a tent.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	At the end of the trip, Mom said, “We should start to pack up the car.”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Carleen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said, “Camping is fun. The hard part is going home.”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2576101"/>
            <a:ext cx="10363200" cy="3411750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1. WHERE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Carleen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and Mom go camping?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They went camping at 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2.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they look at each night?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Each night, they looked at 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3. WHY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Carleen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say going home was hard?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She said going home was hard because _____________________________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 _____________________________________________________________.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7379510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(C)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2B4D2D30-831D-7DF2-5863-4C4C000048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70309D-44E8-3332-5283-F1CD4E27A03E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09454"/>
            <a:ext cx="10668000" cy="347033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3"/>
            </a:pPr>
            <a:r>
              <a:rPr lang="en-US" b="1" dirty="0"/>
              <a:t>New Words </a:t>
            </a:r>
            <a:r>
              <a:rPr lang="en-US" dirty="0"/>
              <a:t>Say the sound. Sound out the word. Read the word.</a:t>
            </a:r>
          </a:p>
          <a:p>
            <a:pPr lvl="1" defTabSz="457200"/>
            <a:r>
              <a:rPr lang="en-US" dirty="0"/>
              <a:t>c</a:t>
            </a:r>
            <a:r>
              <a:rPr lang="en-US" u="sng" dirty="0"/>
              <a:t>ar</a:t>
            </a:r>
            <a:r>
              <a:rPr lang="en-US" dirty="0"/>
              <a:t>			b</a:t>
            </a:r>
            <a:r>
              <a:rPr lang="en-US" u="sng" dirty="0"/>
              <a:t>ar</a:t>
            </a:r>
            <a:r>
              <a:rPr lang="en-US" dirty="0"/>
              <a:t>k		f</a:t>
            </a:r>
            <a:r>
              <a:rPr lang="en-US" u="sng" dirty="0"/>
              <a:t>ar</a:t>
            </a:r>
          </a:p>
          <a:p>
            <a:pPr lvl="1" defTabSz="457200"/>
            <a:r>
              <a:rPr lang="en-US" dirty="0"/>
              <a:t>f</a:t>
            </a:r>
            <a:r>
              <a:rPr lang="en-US" u="sng" dirty="0"/>
              <a:t>ar</a:t>
            </a:r>
            <a:r>
              <a:rPr lang="en-US" dirty="0"/>
              <a:t>m		f</a:t>
            </a:r>
            <a:r>
              <a:rPr lang="en-US" u="sng" dirty="0"/>
              <a:t>oa</a:t>
            </a:r>
            <a:r>
              <a:rPr lang="en-US" dirty="0"/>
              <a:t>m		B</a:t>
            </a:r>
            <a:r>
              <a:rPr lang="en-US" u="sng" dirty="0"/>
              <a:t>ar</a:t>
            </a:r>
            <a:r>
              <a:rPr lang="en-US" dirty="0"/>
              <a:t>b</a:t>
            </a:r>
          </a:p>
          <a:p>
            <a:pPr lvl="1" defTabSz="457200"/>
            <a:r>
              <a:rPr lang="en-US" dirty="0"/>
              <a:t>st</a:t>
            </a:r>
            <a:r>
              <a:rPr lang="en-US" u="sng" dirty="0"/>
              <a:t>ar</a:t>
            </a:r>
            <a:r>
              <a:rPr lang="en-US" dirty="0"/>
              <a:t>		p</a:t>
            </a:r>
            <a:r>
              <a:rPr lang="en-US" u="sng" dirty="0"/>
              <a:t>ar</a:t>
            </a:r>
            <a:r>
              <a:rPr lang="en-US" dirty="0"/>
              <a:t>t		st</a:t>
            </a:r>
            <a:r>
              <a:rPr lang="en-US" u="sng" dirty="0"/>
              <a:t>ay</a:t>
            </a:r>
          </a:p>
          <a:p>
            <a:pPr lvl="1" defTabSz="457200"/>
            <a:r>
              <a:rPr lang="en-US" dirty="0"/>
              <a:t>p</a:t>
            </a:r>
            <a:r>
              <a:rPr lang="en-US" u="sng" dirty="0"/>
              <a:t>ar</a:t>
            </a:r>
            <a:r>
              <a:rPr lang="en-US" dirty="0"/>
              <a:t>k		p</a:t>
            </a:r>
            <a:r>
              <a:rPr lang="en-US" u="sng" dirty="0"/>
              <a:t>ee</a:t>
            </a:r>
            <a:r>
              <a:rPr lang="en-US" dirty="0"/>
              <a:t>k		f</a:t>
            </a:r>
            <a:r>
              <a:rPr lang="en-US" u="sng" dirty="0"/>
              <a:t>igh</a:t>
            </a:r>
            <a:r>
              <a:rPr lang="en-US" dirty="0"/>
              <a:t>t</a:t>
            </a:r>
          </a:p>
          <a:p>
            <a:pPr lvl="1" defTabSz="457200"/>
            <a:r>
              <a:rPr lang="en-US" dirty="0"/>
              <a:t>marsh		barn		paint</a:t>
            </a:r>
          </a:p>
          <a:p>
            <a:pPr lvl="1" defTabSz="457200"/>
            <a:r>
              <a:rPr lang="en-US" dirty="0"/>
              <a:t>start		steam		smart</a:t>
            </a:r>
          </a:p>
        </p:txBody>
      </p:sp>
    </p:spTree>
    <p:extLst>
      <p:ext uri="{BB962C8B-B14F-4D97-AF65-F5344CB8AC3E}">
        <p14:creationId xmlns:p14="http://schemas.microsoft.com/office/powerpoint/2010/main" val="29427371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C498C97-6632-36ED-B79E-16D28FEA0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(D)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20ECA2-8A52-B700-3E3E-9045E5EF8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365125"/>
            <a:ext cx="2743200" cy="365125"/>
          </a:xfrm>
        </p:spPr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1262B841-BCC5-27FE-F4C2-3B5281AF8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8136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>
              <a:buFont typeface="+mj-lt"/>
              <a:buAutoNum type="alphaUcPeriod" startAt="4"/>
            </a:pPr>
            <a:r>
              <a:rPr lang="en-US" b="1" dirty="0">
                <a:effectLst/>
              </a:rPr>
              <a:t>Word Families</a:t>
            </a:r>
            <a:r>
              <a:rPr lang="en-US" b="1" dirty="0"/>
              <a:t> </a:t>
            </a:r>
            <a:r>
              <a:rPr lang="en-US" dirty="0"/>
              <a:t>Read down. Read rapidly.</a:t>
            </a:r>
            <a:endParaRPr lang="en-US" dirty="0">
              <a:effectLst/>
            </a:endParaRPr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1760B50-4EC1-0552-121A-4A0CC6197E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4743" y="1990580"/>
            <a:ext cx="2126343" cy="2969623"/>
          </a:xfrm>
        </p:spPr>
        <p:txBody>
          <a:bodyPr>
            <a:noAutofit/>
          </a:bodyPr>
          <a:lstStyle/>
          <a:p>
            <a:r>
              <a:rPr lang="sv-SE" b="1" dirty="0"/>
              <a:t>car</a:t>
            </a:r>
          </a:p>
          <a:p>
            <a:r>
              <a:rPr lang="sv-SE" dirty="0"/>
              <a:t>far</a:t>
            </a:r>
          </a:p>
          <a:p>
            <a:r>
              <a:rPr lang="sv-SE" dirty="0"/>
              <a:t>jar</a:t>
            </a:r>
          </a:p>
          <a:p>
            <a:r>
              <a:rPr lang="sv-SE" dirty="0"/>
              <a:t>scar</a:t>
            </a:r>
          </a:p>
          <a:p>
            <a:r>
              <a:rPr lang="sv-SE" dirty="0"/>
              <a:t>star</a:t>
            </a:r>
            <a:endParaRPr lang="pl-PL" dirty="0"/>
          </a:p>
        </p:txBody>
      </p:sp>
      <p:sp>
        <p:nvSpPr>
          <p:cNvPr id="35" name="Text Placeholder 26">
            <a:extLst>
              <a:ext uri="{FF2B5EF4-FFF2-40B4-BE49-F238E27FC236}">
                <a16:creationId xmlns:a16="http://schemas.microsoft.com/office/drawing/2014/main" id="{F26E453C-FBE8-821E-A68F-79C89CE9D588}"/>
              </a:ext>
            </a:extLst>
          </p:cNvPr>
          <p:cNvSpPr txBox="1">
            <a:spLocks/>
          </p:cNvSpPr>
          <p:nvPr/>
        </p:nvSpPr>
        <p:spPr>
          <a:xfrm>
            <a:off x="3394527" y="2007564"/>
            <a:ext cx="2126343" cy="2969623"/>
          </a:xfrm>
          <a:prstGeom prst="rect">
            <a:avLst/>
          </a:prstGeom>
        </p:spPr>
        <p:txBody>
          <a:bodyPr vert="horz" wrap="none" lIns="137160" tIns="91440" rIns="137160" bIns="45720" rtlCol="0">
            <a:noAutofit/>
          </a:bodyPr>
          <a:lstStyle>
            <a:lvl1pPr marL="0" indent="0" algn="l" defTabSz="914400" rtl="0" eaLnBrk="1" latinLnBrk="0" hangingPunct="1">
              <a:lnSpc>
                <a:spcPts val="4200"/>
              </a:lnSpc>
              <a:spcBef>
                <a:spcPts val="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b="1" dirty="0"/>
              <a:t>bark</a:t>
            </a:r>
          </a:p>
          <a:p>
            <a:r>
              <a:rPr lang="de-DE" dirty="0"/>
              <a:t>mark</a:t>
            </a:r>
          </a:p>
          <a:p>
            <a:r>
              <a:rPr lang="de-DE" dirty="0"/>
              <a:t>dark</a:t>
            </a:r>
          </a:p>
          <a:p>
            <a:r>
              <a:rPr lang="de-DE" dirty="0"/>
              <a:t>shark</a:t>
            </a:r>
          </a:p>
          <a:p>
            <a:r>
              <a:rPr lang="de-DE" dirty="0"/>
              <a:t>spark</a:t>
            </a:r>
            <a:endParaRPr lang="en-US" dirty="0"/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5F00A9C6-ED01-66C5-23EA-7A3FFFEA2E3B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6052456" y="1990579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art</a:t>
            </a:r>
          </a:p>
          <a:p>
            <a:r>
              <a:rPr lang="en-US" dirty="0"/>
              <a:t>part</a:t>
            </a:r>
          </a:p>
          <a:p>
            <a:r>
              <a:rPr lang="en-US" dirty="0"/>
              <a:t>mart</a:t>
            </a:r>
          </a:p>
          <a:p>
            <a:r>
              <a:rPr lang="en-US" dirty="0"/>
              <a:t>chart</a:t>
            </a:r>
          </a:p>
          <a:p>
            <a:r>
              <a:rPr lang="en-US" dirty="0"/>
              <a:t>smart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20EDDB1-7A29-7E1C-11EA-B4E305FF906E}"/>
              </a:ext>
            </a:extLst>
          </p:cNvPr>
          <p:cNvSpPr txBox="1"/>
          <p:nvPr/>
        </p:nvSpPr>
        <p:spPr>
          <a:xfrm>
            <a:off x="8417860" y="3530476"/>
            <a:ext cx="2955366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10 Second Challenge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A7B3B88-7296-5C30-4621-F7A2AD141D2C}"/>
              </a:ext>
            </a:extLst>
          </p:cNvPr>
          <p:cNvSpPr txBox="1"/>
          <p:nvPr/>
        </p:nvSpPr>
        <p:spPr>
          <a:xfrm>
            <a:off x="8417859" y="3942012"/>
            <a:ext cx="2955366" cy="89255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Cold Timing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Practice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Hot Timing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EBAF246-5E98-6FFD-E97E-38462FFFFC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4743" y="1990583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F9A83D5-A653-0990-28D7-53684854CA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03600" y="1990582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C85DA66-176E-8415-DA6F-A563BB20E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52457" y="1990581"/>
            <a:ext cx="2126343" cy="296962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740381BB-ADDA-0105-04C6-942A5228D3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17860" y="3403476"/>
            <a:ext cx="2955366" cy="1556726"/>
          </a:xfrm>
          <a:prstGeom prst="round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0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DA93FA91-A0F9-0D51-1811-BF97C85FEB6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4800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Read Words (E–F)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5"/>
            </a:pPr>
            <a:r>
              <a:rPr lang="en-US" b="1" dirty="0"/>
              <a:t>Review Words </a:t>
            </a:r>
            <a:r>
              <a:rPr lang="en-US" dirty="0"/>
              <a:t>Read a line of words. When your teacher </a:t>
            </a:r>
            <a:br>
              <a:rPr lang="en-US" dirty="0"/>
            </a:br>
            <a:r>
              <a:rPr lang="en-US" dirty="0"/>
              <a:t>gives a meaning, circle the correct word.</a:t>
            </a:r>
          </a:p>
          <a:p>
            <a:pPr lvl="1" defTabSz="457200"/>
            <a:r>
              <a:rPr lang="en-US" dirty="0"/>
              <a:t>twin		twine		drape		wide</a:t>
            </a:r>
          </a:p>
          <a:p>
            <a:pPr lvl="1" defTabSz="457200"/>
            <a:r>
              <a:rPr lang="en-US" dirty="0"/>
              <a:t>pride		spine		spin		while</a:t>
            </a:r>
          </a:p>
          <a:p>
            <a:pPr lvl="1" defTabSz="457200"/>
            <a:r>
              <a:rPr lang="en-US" dirty="0"/>
              <a:t>stone		grave		blaze		flat</a:t>
            </a:r>
          </a:p>
          <a:p>
            <a:pPr lvl="1" defTabSz="457200"/>
            <a:r>
              <a:rPr lang="en-US" dirty="0"/>
              <a:t>robe		rob			chase		close</a:t>
            </a:r>
          </a:p>
          <a:p>
            <a:pPr>
              <a:buFont typeface="+mj-lt"/>
              <a:buAutoNum type="alphaUcPeriod" startAt="5"/>
              <a:tabLst>
                <a:tab pos="1976438" algn="l"/>
              </a:tabLst>
            </a:pPr>
            <a:r>
              <a:rPr lang="en-US" b="1" dirty="0"/>
              <a:t>Words with Endings </a:t>
            </a:r>
            <a:r>
              <a:rPr lang="en-US" dirty="0"/>
              <a:t>Read words with endings.</a:t>
            </a:r>
            <a:br>
              <a:rPr lang="en-US" dirty="0"/>
            </a:br>
            <a:r>
              <a:rPr lang="en-US" dirty="0"/>
              <a:t>1. spi</a:t>
            </a:r>
            <a:r>
              <a:rPr lang="en-US" u="sng" dirty="0"/>
              <a:t>nn</a:t>
            </a:r>
            <a:r>
              <a:rPr lang="en-US" dirty="0"/>
              <a:t>ing	2. bla</a:t>
            </a:r>
            <a:r>
              <a:rPr lang="en-US" u="sng" dirty="0"/>
              <a:t>z</a:t>
            </a:r>
            <a:r>
              <a:rPr lang="en-US" dirty="0"/>
              <a:t>ing	3. ta</a:t>
            </a:r>
            <a:r>
              <a:rPr lang="en-US" u="sng" dirty="0"/>
              <a:t>pp</a:t>
            </a:r>
            <a:r>
              <a:rPr lang="en-US" dirty="0"/>
              <a:t>ed	4. clo</a:t>
            </a:r>
            <a:r>
              <a:rPr lang="en-US" u="sng" dirty="0"/>
              <a:t>s</a:t>
            </a:r>
            <a:r>
              <a:rPr lang="en-US" dirty="0"/>
              <a:t>ing	5. clo</a:t>
            </a:r>
            <a:r>
              <a:rPr lang="en-US" u="sng" dirty="0"/>
              <a:t>s</a:t>
            </a:r>
            <a:r>
              <a:rPr lang="en-US" dirty="0"/>
              <a:t>ed</a:t>
            </a:r>
            <a:br>
              <a:rPr lang="en-US" dirty="0"/>
            </a:br>
            <a:r>
              <a:rPr lang="en-US" dirty="0"/>
              <a:t>6. </a:t>
            </a:r>
            <a:r>
              <a:rPr lang="en-US" u="sng" dirty="0"/>
              <a:t>bark</a:t>
            </a:r>
            <a:r>
              <a:rPr lang="en-US" dirty="0"/>
              <a:t>ed	7. </a:t>
            </a:r>
            <a:r>
              <a:rPr lang="en-US" u="sng" dirty="0"/>
              <a:t>farm</a:t>
            </a:r>
            <a:r>
              <a:rPr lang="en-US" dirty="0"/>
              <a:t>ing	8. </a:t>
            </a:r>
            <a:r>
              <a:rPr lang="en-US" u="sng" dirty="0"/>
              <a:t>start</a:t>
            </a:r>
            <a:r>
              <a:rPr lang="en-US" dirty="0"/>
              <a:t>ed	9. </a:t>
            </a:r>
            <a:r>
              <a:rPr lang="en-US" u="sng" dirty="0"/>
              <a:t>park</a:t>
            </a:r>
            <a:r>
              <a:rPr lang="en-US" dirty="0"/>
              <a:t>ing	10. </a:t>
            </a:r>
            <a:r>
              <a:rPr lang="en-US" u="sng" dirty="0"/>
              <a:t>paint</a:t>
            </a:r>
            <a:r>
              <a:rPr lang="en-US" dirty="0"/>
              <a:t>ed</a:t>
            </a:r>
          </a:p>
        </p:txBody>
      </p:sp>
    </p:spTree>
    <p:extLst>
      <p:ext uri="{BB962C8B-B14F-4D97-AF65-F5344CB8AC3E}">
        <p14:creationId xmlns:p14="http://schemas.microsoft.com/office/powerpoint/2010/main" val="2113377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(G–H)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7"/>
            </a:pPr>
            <a:r>
              <a:rPr lang="en-US" b="1" dirty="0"/>
              <a:t>Multisyllabic Challenge Words </a:t>
            </a:r>
            <a:r>
              <a:rPr lang="en-US" dirty="0"/>
              <a:t>Sound out the syllables. </a:t>
            </a:r>
            <a:br>
              <a:rPr lang="en-US" dirty="0"/>
            </a:br>
            <a:r>
              <a:rPr lang="en-US" dirty="0"/>
              <a:t>Read the whole word.</a:t>
            </a:r>
          </a:p>
          <a:p>
            <a:pPr marL="457200" lvl="1" indent="0" defTabSz="604838">
              <a:lnSpc>
                <a:spcPts val="5600"/>
              </a:lnSpc>
              <a:spcBef>
                <a:spcPts val="0"/>
              </a:spcBef>
              <a:buNone/>
            </a:pPr>
            <a:r>
              <a:rPr lang="en-US" dirty="0"/>
              <a:t>marshland		harmless		garden		harness		Martin</a:t>
            </a:r>
          </a:p>
          <a:p>
            <a:pPr marL="457200" lvl="1" indent="0" defTabSz="604838">
              <a:lnSpc>
                <a:spcPts val="5600"/>
              </a:lnSpc>
              <a:spcBef>
                <a:spcPts val="0"/>
              </a:spcBef>
              <a:buNone/>
            </a:pPr>
            <a:r>
              <a:rPr lang="en-US" dirty="0"/>
              <a:t>scarlet		benchmark		telescope		artistic		frighten</a:t>
            </a:r>
          </a:p>
          <a:p>
            <a:pPr>
              <a:buFont typeface="+mj-lt"/>
              <a:buAutoNum type="alphaUcPeriod" startAt="7"/>
            </a:pPr>
            <a:r>
              <a:rPr lang="en-US" b="1" dirty="0"/>
              <a:t>High-Frequency Words </a:t>
            </a:r>
            <a:r>
              <a:rPr lang="en-US" dirty="0"/>
              <a:t>Say. Spell. Read.</a:t>
            </a:r>
          </a:p>
          <a:p>
            <a:pPr marL="457200" lvl="1" indent="0" defTabSz="457200">
              <a:buNone/>
            </a:pPr>
            <a:r>
              <a:rPr lang="en-US" b="1" dirty="0"/>
              <a:t>would		should	could</a:t>
            </a:r>
            <a:r>
              <a:rPr lang="en-US" dirty="0"/>
              <a:t>		been		some</a:t>
            </a:r>
          </a:p>
          <a:p>
            <a:pPr marL="457200" lvl="1" indent="0" defTabSz="457200">
              <a:buNone/>
            </a:pPr>
            <a:r>
              <a:rPr lang="en-US" dirty="0"/>
              <a:t>come		of			said		very		where</a:t>
            </a: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11581" y="2590240"/>
            <a:ext cx="780998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997340" y="2592326"/>
            <a:ext cx="575324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119916" y="2600072"/>
            <a:ext cx="690536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815220" y="2606921"/>
            <a:ext cx="470585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963816" y="2600072"/>
            <a:ext cx="438077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405068" y="2605333"/>
            <a:ext cx="50566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824032" y="2600072"/>
            <a:ext cx="380389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204421" y="2602158"/>
            <a:ext cx="623939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0" name="Freeform 2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606176" y="2611924"/>
            <a:ext cx="497729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3" name="Freeform 32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103905" y="2620715"/>
            <a:ext cx="394056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7" name="Freeform 1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11581" y="3275179"/>
            <a:ext cx="523576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735158" y="3279973"/>
            <a:ext cx="291703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180736" y="3275727"/>
            <a:ext cx="776236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Freeform 16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956971" y="3268173"/>
            <a:ext cx="656325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6" name="Freeform 16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617367" y="3293471"/>
            <a:ext cx="310036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2" name="Freeform 1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927403" y="3299697"/>
            <a:ext cx="15462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8" name="Freeform 1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82030" y="3315177"/>
            <a:ext cx="74200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426653" y="3302426"/>
            <a:ext cx="256929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683583" y="3315209"/>
            <a:ext cx="272174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4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961237" y="3321473"/>
            <a:ext cx="287413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255919" y="3324574"/>
            <a:ext cx="636415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892335" y="3332595"/>
            <a:ext cx="300085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61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0B2B0CB6-A886-A94B-153A-9E95D7AEC67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(I)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2375049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2375050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9"/>
            </a:pPr>
            <a:r>
              <a:rPr lang="en-US" b="1" dirty="0"/>
              <a:t>Sentences </a:t>
            </a:r>
            <a:r>
              <a:rPr lang="en-US" dirty="0"/>
              <a:t>Read the sentences with phrasing.</a:t>
            </a:r>
          </a:p>
          <a:p>
            <a:pPr lvl="1" defTabSz="457200"/>
            <a:r>
              <a:rPr lang="en-US" dirty="0"/>
              <a:t>Should we look at the stars with a telescope?</a:t>
            </a:r>
          </a:p>
          <a:p>
            <a:pPr lvl="1" defTabSz="457200"/>
            <a:r>
              <a:rPr lang="en-US" dirty="0" err="1"/>
              <a:t>Carlee</a:t>
            </a:r>
            <a:r>
              <a:rPr lang="en-US" dirty="0"/>
              <a:t> asked Marcus if he could help on the farm.</a:t>
            </a:r>
          </a:p>
          <a:p>
            <a:pPr lvl="1" defTabSz="457200"/>
            <a:r>
              <a:rPr lang="en-US" dirty="0"/>
              <a:t>Devin is very skilled at solving problems with cars.</a:t>
            </a:r>
          </a:p>
          <a:p>
            <a:pPr lvl="1" defTabSz="457200"/>
            <a:r>
              <a:rPr lang="en-US" dirty="0"/>
              <a:t>People in the art class were starting to work with clay.</a:t>
            </a:r>
          </a:p>
          <a:p>
            <a:pPr lvl="1" defTabSz="457200"/>
            <a:r>
              <a:rPr lang="en-US" dirty="0"/>
              <a:t>It would have been fun to work in the garden with </a:t>
            </a:r>
            <a:br>
              <a:rPr lang="en-US" dirty="0"/>
            </a:br>
            <a:r>
              <a:rPr lang="en-US" dirty="0"/>
              <a:t>Martin and Val.</a:t>
            </a:r>
          </a:p>
        </p:txBody>
      </p:sp>
    </p:spTree>
    <p:extLst>
      <p:ext uri="{BB962C8B-B14F-4D97-AF65-F5344CB8AC3E}">
        <p14:creationId xmlns:p14="http://schemas.microsoft.com/office/powerpoint/2010/main" val="1835606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 (J)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7</a:t>
            </a:fld>
            <a:endParaRPr lang="en-US" dirty="0"/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935211" cy="43088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935212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</a:t>
            </a:r>
          </a:p>
        </p:txBody>
      </p:sp>
      <p:sp>
        <p:nvSpPr>
          <p:cNvPr id="25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0"/>
            </a:pPr>
            <a:r>
              <a:rPr lang="en-US" b="1" dirty="0"/>
              <a:t>Spelling Journal </a:t>
            </a:r>
            <a:r>
              <a:rPr lang="en-US" dirty="0"/>
              <a:t>Turn to the Spelling Journal on page 200.</a:t>
            </a:r>
          </a:p>
        </p:txBody>
      </p:sp>
    </p:spTree>
    <p:extLst>
      <p:ext uri="{BB962C8B-B14F-4D97-AF65-F5344CB8AC3E}">
        <p14:creationId xmlns:p14="http://schemas.microsoft.com/office/powerpoint/2010/main" val="915309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Narrative Text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1)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17CD2F-3921-908C-778D-421220B92F5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85800" y="861656"/>
            <a:ext cx="10668000" cy="87335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1"/>
            </a:pPr>
            <a:r>
              <a:rPr lang="en-US" b="1" dirty="0">
                <a:solidFill>
                  <a:prstClr val="black"/>
                </a:solidFill>
              </a:rPr>
              <a:t>Decodable Narrative Text</a:t>
            </a:r>
            <a:r>
              <a:rPr lang="en-US" b="1" dirty="0"/>
              <a:t> </a:t>
            </a:r>
            <a:r>
              <a:rPr lang="en-US" dirty="0"/>
              <a:t>Read each part. Answer your teacher’s </a:t>
            </a:r>
            <a:br>
              <a:rPr lang="en-US" dirty="0"/>
            </a:br>
            <a:r>
              <a:rPr lang="en-US" dirty="0"/>
              <a:t>questions and select the picture that goes with each part.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6A5EB56E-15A8-0ED5-56E0-458C86F9350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16091" y="1942646"/>
            <a:ext cx="6528546" cy="449262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b="1" dirty="0"/>
              <a:t>Saving a Dog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2552694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1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2873629"/>
            <a:ext cx="6763651" cy="1200612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 In this story, three friends are in a park. As they get closer </a:t>
            </a:r>
            <a:br>
              <a:rPr lang="en-US" sz="1600" dirty="0"/>
            </a:br>
            <a:r>
              <a:rPr lang="en-US" sz="1600" dirty="0"/>
              <a:t>to the marshland (an area of wet, muddy land), they see something </a:t>
            </a:r>
            <a:br>
              <a:rPr lang="en-US" sz="1600" dirty="0"/>
            </a:br>
            <a:r>
              <a:rPr lang="en-US" sz="1600" dirty="0"/>
              <a:t>unexpected in the reeds.</a:t>
            </a:r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3810573"/>
            <a:ext cx="6528547" cy="2472239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Barb, Todd, and </a:t>
            </a:r>
            <a:r>
              <a:rPr lang="en-US" sz="1800" dirty="0" err="1"/>
              <a:t>Arlo</a:t>
            </a:r>
            <a:r>
              <a:rPr lang="en-US" sz="1800" dirty="0"/>
              <a:t> were going down a path in the </a:t>
            </a:r>
            <a:br>
              <a:rPr lang="en-US" sz="1800" dirty="0"/>
            </a:br>
            <a:r>
              <a:rPr lang="en-US" sz="1800" dirty="0"/>
              <a:t>park. As they came to the marshland, they saw a black </a:t>
            </a:r>
            <a:br>
              <a:rPr lang="en-US" sz="1800" dirty="0"/>
            </a:br>
            <a:r>
              <a:rPr lang="en-US" sz="1800" dirty="0"/>
              <a:t>dog in the reeds.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 err="1"/>
              <a:t>Arlo</a:t>
            </a:r>
            <a:r>
              <a:rPr lang="en-US" sz="1800" dirty="0"/>
              <a:t> said, “Look at that dog. He has a scar on his </a:t>
            </a:r>
            <a:br>
              <a:rPr lang="en-US" sz="1800" dirty="0"/>
            </a:br>
            <a:r>
              <a:rPr lang="en-US" sz="1800" dirty="0"/>
              <a:t>chest. We should stay far from him. He may bite us.”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“He is not well,” Barb said. “He needs help. I think </a:t>
            </a:r>
            <a:br>
              <a:rPr lang="en-US" sz="1800" dirty="0"/>
            </a:br>
            <a:r>
              <a:rPr lang="en-US" sz="1800" dirty="0"/>
              <a:t>we should help this dog.”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3820952"/>
            <a:ext cx="598579" cy="2560183"/>
          </a:xfrm>
        </p:spPr>
        <p:txBody>
          <a:bodyPr>
            <a:noAutofit/>
          </a:bodyPr>
          <a:lstStyle/>
          <a:p>
            <a:endParaRPr lang="en-US" dirty="0"/>
          </a:p>
          <a:p>
            <a:r>
              <a:rPr lang="en-US" dirty="0"/>
              <a:t>11</a:t>
            </a:r>
          </a:p>
          <a:p>
            <a:r>
              <a:rPr lang="en-US" dirty="0"/>
              <a:t>22</a:t>
            </a:r>
          </a:p>
          <a:p>
            <a:r>
              <a:rPr lang="en-US" dirty="0"/>
              <a:t>26</a:t>
            </a:r>
          </a:p>
          <a:p>
            <a:r>
              <a:rPr lang="en-US" dirty="0"/>
              <a:t>38</a:t>
            </a:r>
          </a:p>
          <a:p>
            <a:r>
              <a:rPr lang="en-US" dirty="0"/>
              <a:t>49</a:t>
            </a:r>
          </a:p>
          <a:p>
            <a:r>
              <a:rPr lang="en-US" dirty="0"/>
              <a:t>60</a:t>
            </a:r>
          </a:p>
        </p:txBody>
      </p:sp>
    </p:spTree>
    <p:extLst>
      <p:ext uri="{BB962C8B-B14F-4D97-AF65-F5344CB8AC3E}">
        <p14:creationId xmlns:p14="http://schemas.microsoft.com/office/powerpoint/2010/main" val="1462370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1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9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Who are the main characters?</a:t>
            </a:r>
          </a:p>
          <a:p>
            <a:pPr marL="0" indent="0">
              <a:buNone/>
            </a:pPr>
            <a:r>
              <a:rPr lang="en-US" dirty="0"/>
              <a:t>	 The main characters are ________________.</a:t>
            </a:r>
          </a:p>
          <a:p>
            <a:pPr marL="0" indent="0">
              <a:buNone/>
            </a:pPr>
            <a:r>
              <a:rPr lang="en-US" b="1" dirty="0"/>
              <a:t>What is the setting in this part of the story?</a:t>
            </a:r>
          </a:p>
          <a:p>
            <a:pPr marL="0" indent="0">
              <a:buNone/>
            </a:pPr>
            <a:r>
              <a:rPr lang="en-US" dirty="0"/>
              <a:t>	 The setting in this part of the story is ________________.</a:t>
            </a:r>
          </a:p>
          <a:p>
            <a:pPr marL="0" indent="0">
              <a:buNone/>
            </a:pPr>
            <a:r>
              <a:rPr lang="en-US" b="1" dirty="0"/>
              <a:t>What did the friends have to decide?</a:t>
            </a:r>
          </a:p>
          <a:p>
            <a:pPr marL="0" indent="0">
              <a:buNone/>
            </a:pPr>
            <a:r>
              <a:rPr lang="en-US" dirty="0"/>
              <a:t>	 The friends had to decide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2840195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0" tIns="0" rIns="0" bIns="0" rtlCol="0">
        <a:noAutofit/>
      </a:bodyPr>
      <a:lstStyle>
        <a:defPPr marL="0" indent="0" defTabSz="457200">
          <a:lnSpc>
            <a:spcPct val="100000"/>
          </a:lnSpc>
          <a:spcBef>
            <a:spcPts val="0"/>
          </a:spcBef>
          <a:buNone/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691C2FCC19C844BDA0554F37FDE5B4" ma:contentTypeVersion="18" ma:contentTypeDescription="Create a new document." ma:contentTypeScope="" ma:versionID="58fe67b45e8f12787276d5d7eaacdf89">
  <xsd:schema xmlns:xsd="http://www.w3.org/2001/XMLSchema" xmlns:xs="http://www.w3.org/2001/XMLSchema" xmlns:p="http://schemas.microsoft.com/office/2006/metadata/properties" xmlns:ns2="031d766f-b14e-4c0e-af7a-21ee3738300f" xmlns:ns3="7849a367-8f54-4d0d-a4b3-416402156675" targetNamespace="http://schemas.microsoft.com/office/2006/metadata/properties" ma:root="true" ma:fieldsID="029048d22d635aca9c28d4686cd78c67" ns2:_="" ns3:_="">
    <xsd:import namespace="031d766f-b14e-4c0e-af7a-21ee3738300f"/>
    <xsd:import namespace="7849a367-8f54-4d0d-a4b3-41640215667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1d766f-b14e-4c0e-af7a-21ee3738300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59a07e1-635c-4dc3-af17-f8dfbdb3d077}" ma:internalName="TaxCatchAll" ma:showField="CatchAllData" ma:web="031d766f-b14e-4c0e-af7a-21ee373830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49a367-8f54-4d0d-a4b3-4164021566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ddc6715-9392-4c7b-b038-9c308e5b14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1d766f-b14e-4c0e-af7a-21ee3738300f" xsi:nil="true"/>
    <lcf76f155ced4ddcb4097134ff3c332f xmlns="7849a367-8f54-4d0d-a4b3-416402156675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5C9CC5B-1A48-4192-93D1-3CDA8AA591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1d766f-b14e-4c0e-af7a-21ee3738300f"/>
    <ds:schemaRef ds:uri="7849a367-8f54-4d0d-a4b3-41640215667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AD546A0-D67F-4D60-8691-AF0C7C031EE6}">
  <ds:schemaRefs>
    <ds:schemaRef ds:uri="http://schemas.openxmlformats.org/package/2006/metadata/core-properties"/>
    <ds:schemaRef ds:uri="031d766f-b14e-4c0e-af7a-21ee3738300f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microsoft.com/office/2006/documentManagement/types"/>
    <ds:schemaRef ds:uri="http://purl.org/dc/elements/1.1/"/>
    <ds:schemaRef ds:uri="7849a367-8f54-4d0d-a4b3-416402156675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3618234-75DD-4058-9CA2-B53D2567534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66246</TotalTime>
  <Words>1711</Words>
  <Application>Microsoft Office PowerPoint</Application>
  <PresentationFormat>Widescreen</PresentationFormat>
  <Paragraphs>200</Paragraphs>
  <Slides>19</Slides>
  <Notes>19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Say Sounds (A–B)</vt:lpstr>
      <vt:lpstr>Read Words (C) </vt:lpstr>
      <vt:lpstr>Read Words (D) </vt:lpstr>
      <vt:lpstr>Read Words (E–F)</vt:lpstr>
      <vt:lpstr>Read Words (G–H) </vt:lpstr>
      <vt:lpstr>Read Sentences  (I)</vt:lpstr>
      <vt:lpstr>Spell Words (J) </vt:lpstr>
      <vt:lpstr>Decodable Narrative Text (Part 1)</vt:lpstr>
      <vt:lpstr>Comprehension Questions Part 1 </vt:lpstr>
      <vt:lpstr>Decodable Narrative Text (Part 2) </vt:lpstr>
      <vt:lpstr>Comprehension Questions Part 2 </vt:lpstr>
      <vt:lpstr>Decodable Narrative Text (Part 3) </vt:lpstr>
      <vt:lpstr>Comprehension Questions Part 3 </vt:lpstr>
      <vt:lpstr>Picture Match</vt:lpstr>
      <vt:lpstr>Independent Practice (L) Part 1</vt:lpstr>
      <vt:lpstr>Independent Practice (L) Part 2</vt:lpstr>
      <vt:lpstr>Independent Practice (L) Part 3</vt:lpstr>
      <vt:lpstr>Independent Practice (M) Story 1</vt:lpstr>
      <vt:lpstr>Independent Practice (M) Story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Ellis</dc:creator>
  <cp:lastModifiedBy>Microsoft Office User</cp:lastModifiedBy>
  <cp:revision>2379</cp:revision>
  <dcterms:created xsi:type="dcterms:W3CDTF">2023-03-21T18:49:30Z</dcterms:created>
  <dcterms:modified xsi:type="dcterms:W3CDTF">2024-04-11T15:51:38Z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0x01010021691C2FCC19C844BDA0554F37FDE5B4</vt:lpwstr>
  </property>
  <property fmtid="{D5CDD505-2E9C-101B-9397-08002B2CF9AE}" pid="3" name="MediaServiceImageTags">
    <vt:lpwstr/>
  </property>
</Properties>
</file>