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0" r:id="rId12"/>
    <p:sldId id="313" r:id="rId13"/>
    <p:sldId id="311" r:id="rId14"/>
    <p:sldId id="314" r:id="rId15"/>
    <p:sldId id="312" r:id="rId16"/>
    <p:sldId id="315" r:id="rId17"/>
    <p:sldId id="307" r:id="rId18"/>
    <p:sldId id="262" r:id="rId19"/>
    <p:sldId id="294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610" autoAdjust="0"/>
    <p:restoredTop sz="86409"/>
  </p:normalViewPr>
  <p:slideViewPr>
    <p:cSldViewPr snapToGrid="0">
      <p:cViewPr varScale="1">
        <p:scale>
          <a:sx n="113" d="100"/>
          <a:sy n="113" d="100"/>
        </p:scale>
        <p:origin x="-1140" y="-108"/>
      </p:cViewPr>
      <p:guideLst>
        <p:guide orient="horz" pos="408"/>
        <p:guide orient="horz" pos="3600"/>
        <p:guide pos="4560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=""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=""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=""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=""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=""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=""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=""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=""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=""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=""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=""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=""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6 Lesson 17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766763">
              <a:buNone/>
            </a:pPr>
            <a:r>
              <a:rPr lang="da-DK" b="1" dirty="0"/>
              <a:t>	ro</a:t>
            </a:r>
            <a:r>
              <a:rPr lang="da-DK" b="1" u="sng" dirty="0"/>
              <a:t>ck</a:t>
            </a:r>
            <a:r>
              <a:rPr lang="da-DK" b="1" dirty="0"/>
              <a:t>		pa</a:t>
            </a:r>
            <a:r>
              <a:rPr lang="da-DK" b="1" u="sng" dirty="0"/>
              <a:t>th</a:t>
            </a:r>
            <a:r>
              <a:rPr lang="da-DK" b="1" dirty="0"/>
              <a:t>		di</a:t>
            </a:r>
            <a:r>
              <a:rPr lang="da-DK" b="1" u="sng" dirty="0"/>
              <a:t>sh</a:t>
            </a:r>
          </a:p>
          <a:p>
            <a:pPr lvl="1" defTabSz="457200"/>
            <a:r>
              <a:rPr lang="en-US" dirty="0" err="1"/>
              <a:t>ck</a:t>
            </a:r>
            <a:r>
              <a:rPr lang="en-US" dirty="0"/>
              <a:t>		m		</a:t>
            </a:r>
            <a:r>
              <a:rPr lang="en-US" dirty="0" err="1"/>
              <a:t>th</a:t>
            </a:r>
            <a:r>
              <a:rPr lang="en-US" dirty="0"/>
              <a:t>		</a:t>
            </a:r>
            <a:r>
              <a:rPr lang="en-US" dirty="0" err="1"/>
              <a:t>i</a:t>
            </a:r>
            <a:r>
              <a:rPr lang="en-US" dirty="0"/>
              <a:t>		r</a:t>
            </a:r>
          </a:p>
          <a:p>
            <a:pPr lvl="1" defTabSz="457200"/>
            <a:r>
              <a:rPr lang="en-US" dirty="0"/>
              <a:t>n		u		</a:t>
            </a:r>
            <a:r>
              <a:rPr lang="en-US" dirty="0" err="1"/>
              <a:t>sh</a:t>
            </a:r>
            <a:r>
              <a:rPr lang="en-US" dirty="0"/>
              <a:t>		d		a</a:t>
            </a:r>
          </a:p>
          <a:p>
            <a:pPr lvl="1" defTabSz="457200"/>
            <a:r>
              <a:rPr lang="en-US" dirty="0" err="1"/>
              <a:t>th</a:t>
            </a:r>
            <a:r>
              <a:rPr lang="en-US" dirty="0"/>
              <a:t>		c		e		</a:t>
            </a:r>
            <a:r>
              <a:rPr lang="en-US" dirty="0" err="1"/>
              <a:t>ck</a:t>
            </a:r>
            <a:r>
              <a:rPr lang="en-US" dirty="0"/>
              <a:t>		p</a:t>
            </a:r>
          </a:p>
          <a:p>
            <a:pPr lvl="1" defTabSz="457200"/>
            <a:r>
              <a:rPr lang="en-US" dirty="0"/>
              <a:t>b		f		j		</a:t>
            </a:r>
            <a:r>
              <a:rPr lang="en-US" dirty="0" err="1"/>
              <a:t>sh</a:t>
            </a:r>
            <a:r>
              <a:rPr lang="en-US" dirty="0"/>
              <a:t>		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2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In a Rush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 It was Jin’s first day of school and she was very excited as she hurried down the path. But an accident awaits her.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68839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Jin was in a rush to get to the school campus. She </a:t>
            </a:r>
            <a:br>
              <a:rPr lang="en-US" sz="1800" dirty="0"/>
            </a:br>
            <a:r>
              <a:rPr lang="en-US" sz="1800" dirty="0"/>
              <a:t>ran down the path and did not see the rock. Down </a:t>
            </a:r>
            <a:br>
              <a:rPr lang="en-US" sz="1800" dirty="0"/>
            </a:br>
            <a:r>
              <a:rPr lang="en-US" sz="1800" dirty="0"/>
              <a:t>she went. She got a gash on her leg when she fell. She </a:t>
            </a:r>
            <a:br>
              <a:rPr lang="en-US" sz="1800" dirty="0"/>
            </a:br>
            <a:r>
              <a:rPr lang="en-US" sz="1800" dirty="0"/>
              <a:t>was upset.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Nick saw Jin go down and ran to her. “I can see the </a:t>
            </a:r>
            <a:br>
              <a:rPr lang="en-US" sz="1800" dirty="0"/>
            </a:br>
            <a:r>
              <a:rPr lang="en-US" sz="1800" dirty="0"/>
              <a:t>cut,” Nick said. “It is not bad. They will fix it at school.”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84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Jin fall down?</a:t>
            </a:r>
          </a:p>
          <a:p>
            <a:pPr marL="0" indent="0">
              <a:buNone/>
            </a:pPr>
            <a:r>
              <a:rPr lang="en-US" dirty="0"/>
              <a:t>	 Jin fell down because ________________.</a:t>
            </a:r>
          </a:p>
          <a:p>
            <a:pPr marL="0" indent="0">
              <a:buNone/>
            </a:pPr>
            <a:r>
              <a:rPr lang="en-US" b="1" dirty="0"/>
              <a:t>What did Nick tell Jin?</a:t>
            </a:r>
          </a:p>
          <a:p>
            <a:pPr marL="0" indent="0">
              <a:buNone/>
            </a:pPr>
            <a:r>
              <a:rPr lang="en-US" dirty="0"/>
              <a:t>	 Nick told Jin that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26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907688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3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95395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A Bit of Luck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756334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often say that dogs are our best friends.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Let’s see how one dog helps its owner.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9424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Zack went with his dog Ash to play. As they </a:t>
            </a:r>
            <a:br>
              <a:rPr lang="en-US" sz="1800" dirty="0"/>
            </a:br>
            <a:r>
              <a:rPr lang="en-US" sz="1800" dirty="0"/>
              <a:t>went down the path, Zack saw a tennis racket.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“Rush and get it, Ash,” Zack said. Zack got the racket </a:t>
            </a:r>
            <a:br>
              <a:rPr lang="en-US" sz="1800" dirty="0"/>
            </a:br>
            <a:r>
              <a:rPr lang="en-US" sz="1800" dirty="0"/>
              <a:t>from Ash. “It is my dad’s!” Zack said. He went to hug </a:t>
            </a:r>
            <a:br>
              <a:rPr lang="en-US" sz="1800" dirty="0"/>
            </a:br>
            <a:r>
              <a:rPr lang="en-US" sz="1800" dirty="0"/>
              <a:t>Ash and pat him on the back. “Ash, you got it back!”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8346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52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Zack see as he went down the path?</a:t>
            </a:r>
          </a:p>
          <a:p>
            <a:pPr marL="0" indent="0">
              <a:buNone/>
            </a:pPr>
            <a:r>
              <a:rPr lang="en-US" dirty="0"/>
              <a:t>	 Zack saw ________________.</a:t>
            </a:r>
          </a:p>
          <a:p>
            <a:pPr marL="0" indent="0">
              <a:buNone/>
            </a:pPr>
            <a:r>
              <a:rPr lang="en-US" b="1" dirty="0"/>
              <a:t>How did Ash, the dog, help Zack?</a:t>
            </a:r>
          </a:p>
          <a:p>
            <a:pPr marL="0" indent="0">
              <a:buNone/>
            </a:pPr>
            <a:r>
              <a:rPr lang="en-US" dirty="0"/>
              <a:t>	 Ash helped Zack </a:t>
            </a:r>
            <a:r>
              <a:rPr lang="en-US"/>
              <a:t>by </a:t>
            </a:r>
            <a:r>
              <a:rPr lang="en-US" smtClean="0"/>
              <a:t>________________.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1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=""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2" name="Picture 3" descr="A sports tool, used to hit a ball over a net, has a long handle attached to a round frame with tight string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091" y="943012"/>
            <a:ext cx="3162300" cy="317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1048112" y="4195138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1" name="Picture 2" descr="A man in a wheelchair holds a tool used to catch animals that live in wat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1945" y="986017"/>
            <a:ext cx="3124200" cy="31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524676" y="4189966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  <p:pic>
        <p:nvPicPr>
          <p:cNvPr id="1029" name="Picture 5" descr="A girl's knee with a scrape and bruis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8900" y="971587"/>
            <a:ext cx="316230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841351" y="4185489"/>
            <a:ext cx="244225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Passage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Jill jogs on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path		peck		math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mutt will have a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bath		path		rack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Nick put the racket in his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=""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tack		pack		rock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Meg put the dishrag on the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peck		pick		rack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Nat can ________ down the path.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=""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dish		dash		cash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(K)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________ is in the box.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=""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cash		path		bath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Jack will work on his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=""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695200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math		moth		pick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Pam has a cut on her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=""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rush		neck		dash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kids dug up a big ________.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wish		math		rock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Ken saw some ________ in the water.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=""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fish			path		back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  <a:p>
            <a:pPr>
              <a:buFont typeface="+mj-lt"/>
              <a:buAutoNum type="alphaUcPeriod" startAt="12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red dish is on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rack.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A cloth hanging on a rack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69" y="1728999"/>
            <a:ext cx="838200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red dishrag is on the rack.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A moth is within the net.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A bug inside a ne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44" y="3092088"/>
            <a:ext cx="1619250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 van is within the net.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Bess plays with the tennis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racket.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5" descr="A girl holds a toy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710" y="4679735"/>
            <a:ext cx="98107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Bess plays with her doll.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Nick will toss a rock into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4" name="Picture 4" descr="A woman turns on the faucet in the bathroom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2919" y="998385"/>
            <a:ext cx="1181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Mom will fill the bathtub.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Dan will pick up a rock.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2" name="Picture 2" descr="A man bends down to get a hard object off the groun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374" y="2382071"/>
            <a:ext cx="1295400" cy="125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Dad will pack the van.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Jack gets a fish.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0" name="Picture 3" descr="A man caught an aquatic animal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149" y="3981431"/>
            <a:ext cx="1371600" cy="136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tot gets a bath.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=""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hen can peck the log.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" name="Picture 4" descr="A hen taps a large branch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496" y="1165276"/>
            <a:ext cx="151447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hen can kick at the rock.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Jill has math at school.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2" descr="Jill holds a plate with foo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882" y="2274090"/>
            <a:ext cx="914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Jill has a fish on the dish.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="" xmlns:a16="http://schemas.microsoft.com/office/drawing/2014/main" id="{2B4D2D30-831D-7DF2-5863-4C4C000048A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dirty="0"/>
              <a:t>ma</a:t>
            </a:r>
            <a:r>
              <a:rPr lang="en-US" u="sng" dirty="0"/>
              <a:t>th</a:t>
            </a:r>
            <a:r>
              <a:rPr lang="en-US" dirty="0"/>
              <a:t>		ne</a:t>
            </a:r>
            <a:r>
              <a:rPr lang="en-US" u="sng" dirty="0"/>
              <a:t>ck</a:t>
            </a:r>
            <a:r>
              <a:rPr lang="en-US" dirty="0"/>
              <a:t>		da</a:t>
            </a:r>
            <a:r>
              <a:rPr lang="en-US" u="sng" dirty="0"/>
              <a:t>sh</a:t>
            </a:r>
          </a:p>
          <a:p>
            <a:pPr lvl="1" defTabSz="457200"/>
            <a:r>
              <a:rPr lang="en-US" dirty="0"/>
              <a:t>pa</a:t>
            </a:r>
            <a:r>
              <a:rPr lang="en-US" u="sng" dirty="0"/>
              <a:t>ck</a:t>
            </a:r>
            <a:r>
              <a:rPr lang="en-US" dirty="0"/>
              <a:t>		pa</a:t>
            </a:r>
            <a:r>
              <a:rPr lang="en-US" u="sng" dirty="0"/>
              <a:t>th</a:t>
            </a:r>
            <a:r>
              <a:rPr lang="en-US" dirty="0"/>
              <a:t>		ca</a:t>
            </a:r>
            <a:r>
              <a:rPr lang="en-US" u="sng" dirty="0"/>
              <a:t>sh</a:t>
            </a:r>
          </a:p>
          <a:p>
            <a:pPr lvl="1" defTabSz="457200"/>
            <a:r>
              <a:rPr lang="en-US" dirty="0"/>
              <a:t>pe</a:t>
            </a:r>
            <a:r>
              <a:rPr lang="en-US" u="sng" dirty="0"/>
              <a:t>ck</a:t>
            </a:r>
            <a:r>
              <a:rPr lang="en-US" dirty="0"/>
              <a:t>		ba</a:t>
            </a:r>
            <a:r>
              <a:rPr lang="en-US" u="sng" dirty="0"/>
              <a:t>th</a:t>
            </a:r>
            <a:r>
              <a:rPr lang="en-US" dirty="0"/>
              <a:t>		fi</a:t>
            </a:r>
            <a:r>
              <a:rPr lang="en-US" u="sng" dirty="0"/>
              <a:t>sh</a:t>
            </a:r>
          </a:p>
          <a:p>
            <a:pPr lvl="1" defTabSz="457200"/>
            <a:r>
              <a:rPr lang="en-US" dirty="0"/>
              <a:t>rock		dish		moth</a:t>
            </a:r>
          </a:p>
          <a:p>
            <a:pPr lvl="1" defTabSz="457200"/>
            <a:r>
              <a:rPr lang="en-US" dirty="0"/>
              <a:t>pick		Jack		rack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=""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=""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kick</a:t>
            </a:r>
          </a:p>
          <a:p>
            <a:r>
              <a:rPr lang="sv-SE" dirty="0"/>
              <a:t>Nick</a:t>
            </a:r>
          </a:p>
          <a:p>
            <a:r>
              <a:rPr lang="sv-SE" dirty="0"/>
              <a:t>lick</a:t>
            </a:r>
          </a:p>
          <a:p>
            <a:r>
              <a:rPr lang="sv-SE" dirty="0"/>
              <a:t>sick</a:t>
            </a:r>
          </a:p>
          <a:p>
            <a:r>
              <a:rPr lang="sv-SE" dirty="0"/>
              <a:t>pick</a:t>
            </a:r>
            <a:endParaRPr lang="en-US" dirty="0"/>
          </a:p>
        </p:txBody>
      </p:sp>
      <p:sp>
        <p:nvSpPr>
          <p:cNvPr id="35" name="Text Placeholder 26">
            <a:extLst>
              <a:ext uri="{FF2B5EF4-FFF2-40B4-BE49-F238E27FC236}">
                <a16:creationId xmlns=""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pack</a:t>
            </a:r>
          </a:p>
          <a:p>
            <a:r>
              <a:rPr lang="en-US" dirty="0"/>
              <a:t>Jack</a:t>
            </a:r>
          </a:p>
          <a:p>
            <a:r>
              <a:rPr lang="en-US" dirty="0"/>
              <a:t>rack</a:t>
            </a:r>
          </a:p>
          <a:p>
            <a:r>
              <a:rPr lang="en-US" dirty="0"/>
              <a:t>back</a:t>
            </a:r>
          </a:p>
          <a:p>
            <a:r>
              <a:rPr lang="en-US" dirty="0"/>
              <a:t>tack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=""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cash</a:t>
            </a:r>
          </a:p>
          <a:p>
            <a:r>
              <a:rPr lang="en-US" dirty="0"/>
              <a:t>dash</a:t>
            </a:r>
          </a:p>
          <a:p>
            <a:r>
              <a:rPr lang="en-US" dirty="0"/>
              <a:t>mash</a:t>
            </a:r>
          </a:p>
          <a:p>
            <a:r>
              <a:rPr lang="en-US" dirty="0"/>
              <a:t>rash</a:t>
            </a:r>
          </a:p>
          <a:p>
            <a:r>
              <a:rPr lang="en-US" dirty="0"/>
              <a:t>sash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AEBAF246-5E98-6FFD-E97E-38462FFFFC2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="" xmlns:a16="http://schemas.microsoft.com/office/drawing/2014/main" id="{EF9A83D5-A653-0990-28D7-53684854CA7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="" xmlns:a16="http://schemas.microsoft.com/office/drawing/2014/main" id="{0C85DA66-176E-8415-DA6F-A563BB20E6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="" xmlns:a16="http://schemas.microsoft.com/office/drawing/2014/main" id="{740381BB-ADDA-0105-04C6-942A5228D3D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mess	met	him		hill</a:t>
            </a:r>
          </a:p>
          <a:p>
            <a:pPr lvl="1" defTabSz="457200"/>
            <a:r>
              <a:rPr lang="en-US" dirty="0"/>
              <a:t>off		on		fix		fox</a:t>
            </a:r>
          </a:p>
          <a:p>
            <a:pPr lvl="1" defTabSz="457200"/>
            <a:r>
              <a:rPr lang="en-US" dirty="0"/>
              <a:t>fed		Jeff		jazz	has</a:t>
            </a:r>
          </a:p>
          <a:p>
            <a:pPr lvl="1" defTabSz="457200"/>
            <a:r>
              <a:rPr lang="en-US" dirty="0"/>
              <a:t>tan		nut		putt	egg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dishrag	bathtub	within		vanish		racket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050303"/>
            <a:ext cx="4876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1706879" y="5060074"/>
            <a:ext cx="4200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56932" y="5055246"/>
            <a:ext cx="5537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3110655" y="5069342"/>
            <a:ext cx="40957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419600" y="5053478"/>
            <a:ext cx="4748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897653" y="5057922"/>
            <a:ext cx="23653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54750" y="5065543"/>
            <a:ext cx="4275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683842" y="5067629"/>
            <a:ext cx="37418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="" xmlns:a16="http://schemas.microsoft.com/office/drawing/2014/main" id="{E2AB135B-B937-F02B-B7CD-266A69B07EE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064500" y="5077943"/>
            <a:ext cx="55150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="" xmlns:a16="http://schemas.microsoft.com/office/drawing/2014/main" id="{AC18FE32-073C-3A8D-9610-AA32DDC784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616004" y="5088650"/>
            <a:ext cx="25812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for			put			my			they		where</a:t>
            </a:r>
          </a:p>
          <a:p>
            <a:pPr marL="457200" lvl="1" indent="0" defTabSz="457200">
              <a:buNone/>
            </a:pPr>
            <a:r>
              <a:rPr lang="en-US" dirty="0"/>
              <a:t>long		saw		you			work		water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=""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Where is the red dish for the ham?</a:t>
            </a:r>
          </a:p>
          <a:p>
            <a:pPr lvl="1"/>
            <a:r>
              <a:rPr lang="en-US" dirty="0"/>
              <a:t>Jack saw the cat vanish into the den.</a:t>
            </a:r>
          </a:p>
          <a:p>
            <a:pPr lvl="1"/>
            <a:r>
              <a:rPr lang="en-US" dirty="0"/>
              <a:t>The children and Mom had to jog down the long path.</a:t>
            </a:r>
          </a:p>
          <a:p>
            <a:pPr lvl="1"/>
            <a:r>
              <a:rPr lang="en-US" dirty="0"/>
              <a:t>I will get my hat from the rack and pack it in my bag.</a:t>
            </a:r>
          </a:p>
          <a:p>
            <a:pPr lvl="1"/>
            <a:r>
              <a:rPr lang="en-US" dirty="0"/>
              <a:t>You will have to dash to the bus to get on it!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="" xmlns:a16="http://schemas.microsoft.com/office/drawing/2014/main" id="{5291989A-394A-B150-436F-E809AC2D904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=""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154.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=""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(Passage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passage. Answer your teacher’s questions and select the picture that goes with each passage.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Passage 1</a:t>
            </a:r>
            <a:endParaRPr lang="en-US" sz="2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260600"/>
            <a:ext cx="6528546" cy="461829"/>
          </a:xfrm>
        </p:spPr>
        <p:txBody>
          <a:bodyPr>
            <a:noAutofit/>
          </a:bodyPr>
          <a:lstStyle/>
          <a:p>
            <a:r>
              <a:rPr lang="en-US" sz="3200" b="1" dirty="0"/>
              <a:t>A Wish for Fish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Jevon</a:t>
            </a:r>
            <a:r>
              <a:rPr lang="en-US" sz="1600" dirty="0"/>
              <a:t>, the main character in the passage, is going fishing. Like all fishermen, he is hoping for good luck.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=""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450977"/>
            <a:ext cx="6528547" cy="261115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Jevon</a:t>
            </a:r>
            <a:r>
              <a:rPr lang="en-US" sz="1800" dirty="0"/>
              <a:t> went down to the inlet to fish. “I see fish in </a:t>
            </a:r>
            <a:br>
              <a:rPr lang="en-US" sz="1800" dirty="0"/>
            </a:br>
            <a:r>
              <a:rPr lang="en-US" sz="1800" dirty="0"/>
              <a:t>the water,” he said. “Will I get my wish to get a big fish? </a:t>
            </a:r>
            <a:br>
              <a:rPr lang="en-US" sz="1800" dirty="0"/>
            </a:br>
            <a:r>
              <a:rPr lang="en-US" sz="1800" dirty="0"/>
              <a:t>Will I have luck?”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Jevon</a:t>
            </a:r>
            <a:r>
              <a:rPr lang="en-US" sz="1800" dirty="0"/>
              <a:t> sat down on the dock. He got a rod from </a:t>
            </a:r>
            <a:br>
              <a:rPr lang="en-US" sz="1800" dirty="0"/>
            </a:br>
            <a:r>
              <a:rPr lang="en-US" sz="1800" dirty="0"/>
              <a:t>his pack and put it into the water. He sat and said, </a:t>
            </a:r>
            <a:br>
              <a:rPr lang="en-US" sz="1800" dirty="0"/>
            </a:br>
            <a:r>
              <a:rPr lang="en-US" sz="1800" dirty="0"/>
              <a:t>“Where are the fish?”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Then a fish bit. </a:t>
            </a:r>
            <a:r>
              <a:rPr lang="en-US" sz="1800" dirty="0" err="1"/>
              <a:t>Jevon</a:t>
            </a:r>
            <a:r>
              <a:rPr lang="en-US" sz="1800" dirty="0"/>
              <a:t> got his wish. A BIG fish! </a:t>
            </a:r>
            <a:br>
              <a:rPr lang="en-US" sz="1800" dirty="0"/>
            </a:br>
            <a:r>
              <a:rPr lang="en-US" sz="1800" dirty="0"/>
              <a:t>A big bass!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="" xmlns:a16="http://schemas.microsoft.com/office/drawing/2014/main" id="{B47AE371-FBCB-1ABC-53EA-9B9F7565591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493551"/>
            <a:ext cx="598579" cy="2305050"/>
          </a:xfrm>
        </p:spPr>
        <p:txBody>
          <a:bodyPr>
            <a:no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59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=""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Passage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=""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</a:t>
            </a:r>
            <a:r>
              <a:rPr lang="en-US" b="1" dirty="0" err="1"/>
              <a:t>Jevon’s</a:t>
            </a:r>
            <a:r>
              <a:rPr lang="en-US" b="1" dirty="0"/>
              <a:t> wish?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Jevon’s</a:t>
            </a:r>
            <a:r>
              <a:rPr lang="en-US" dirty="0"/>
              <a:t> wish was ________________.</a:t>
            </a:r>
          </a:p>
          <a:p>
            <a:pPr marL="0" indent="0">
              <a:buNone/>
            </a:pPr>
            <a:r>
              <a:rPr lang="en-US" b="1" dirty="0"/>
              <a:t>When did </a:t>
            </a:r>
            <a:r>
              <a:rPr lang="en-US" b="1" dirty="0" err="1"/>
              <a:t>Jevon’s</a:t>
            </a:r>
            <a:r>
              <a:rPr lang="en-US" b="1" dirty="0"/>
              <a:t> wish come true?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Jevon’s</a:t>
            </a:r>
            <a:r>
              <a:rPr lang="en-US" dirty="0"/>
              <a:t> wish came true when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45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434222-6AE2-4952-AE21-CA8E225F4610}"/>
</file>

<file path=docProps/app.xml><?xml version="1.0" encoding="utf-8"?>
<Properties xmlns="http://schemas.openxmlformats.org/officeDocument/2006/extended-properties" xmlns:vt="http://schemas.openxmlformats.org/officeDocument/2006/docPropsVTypes">
  <TotalTime>65749</TotalTime>
  <Words>493</Words>
  <Application>Microsoft Office PowerPoint</Application>
  <PresentationFormat>Custom</PresentationFormat>
  <Paragraphs>197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(Passage 1) </vt:lpstr>
      <vt:lpstr>Comprehension Questions Passage 1</vt:lpstr>
      <vt:lpstr>Decodable Text (Passage 2) </vt:lpstr>
      <vt:lpstr>Comprehension Questions Passage 2</vt:lpstr>
      <vt:lpstr>Decodable Text (Passage 3) </vt:lpstr>
      <vt:lpstr>Comprehension Questions Passage 3</vt:lpstr>
      <vt:lpstr>Picture Match</vt:lpstr>
      <vt:lpstr>Independent Practice (K) </vt:lpstr>
      <vt:lpstr>Independent Practice (K) — cont’d 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Simon and Sons</cp:lastModifiedBy>
  <cp:revision>1858</cp:revision>
  <dcterms:created xsi:type="dcterms:W3CDTF">2023-03-21T18:49:30Z</dcterms:created>
  <dcterms:modified xsi:type="dcterms:W3CDTF">2024-02-10T05:09:23Z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