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50" r:id="rId16"/>
    <p:sldId id="322" r:id="rId17"/>
    <p:sldId id="328" r:id="rId18"/>
    <p:sldId id="347" r:id="rId19"/>
    <p:sldId id="323" r:id="rId20"/>
    <p:sldId id="302" r:id="rId21"/>
    <p:sldId id="303" r:id="rId22"/>
    <p:sldId id="341" r:id="rId23"/>
    <p:sldId id="307" r:id="rId24"/>
    <p:sldId id="343" r:id="rId25"/>
    <p:sldId id="345" r:id="rId26"/>
    <p:sldId id="348" r:id="rId27"/>
    <p:sldId id="34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36" autoAdjust="0"/>
    <p:restoredTop sz="86408"/>
  </p:normalViewPr>
  <p:slideViewPr>
    <p:cSldViewPr snapToGrid="0">
      <p:cViewPr varScale="1">
        <p:scale>
          <a:sx n="157" d="100"/>
          <a:sy n="157" d="100"/>
        </p:scale>
        <p:origin x="1416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ou		aw		oy		ow</a:t>
            </a:r>
          </a:p>
          <a:p>
            <a:pPr lvl="1" defTabSz="457200"/>
            <a:r>
              <a:rPr lang="pt-BR" dirty="0"/>
              <a:t>ew		oo		ou		ee</a:t>
            </a:r>
          </a:p>
          <a:p>
            <a:pPr lvl="1" defTabSz="457200"/>
            <a:r>
              <a:rPr lang="pt-BR" dirty="0"/>
              <a:t>oa		ou		oi		igh</a:t>
            </a:r>
          </a:p>
          <a:p>
            <a:pPr lvl="1" defTabSz="457200"/>
            <a:r>
              <a:rPr lang="pt-BR" dirty="0"/>
              <a:t>au		ay		ea		ou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is the main character in this story?</a:t>
            </a:r>
          </a:p>
          <a:p>
            <a:pPr marL="0" indent="0">
              <a:buNone/>
            </a:pPr>
            <a:r>
              <a:rPr lang="en-US" dirty="0"/>
              <a:t>	 The main character in this story is ________________.</a:t>
            </a:r>
          </a:p>
          <a:p>
            <a:pPr marL="0" indent="0">
              <a:buNone/>
            </a:pPr>
            <a:r>
              <a:rPr lang="en-US" b="1" dirty="0"/>
              <a:t>What is the setting of the story?</a:t>
            </a:r>
          </a:p>
          <a:p>
            <a:pPr marL="0" indent="0">
              <a:buNone/>
            </a:pPr>
            <a:r>
              <a:rPr lang="en-US" dirty="0"/>
              <a:t>	 The setting of the story is ________________.</a:t>
            </a:r>
          </a:p>
          <a:p>
            <a:pPr marL="0" indent="0">
              <a:buNone/>
            </a:pPr>
            <a:r>
              <a:rPr lang="en-US" b="1" dirty="0"/>
              <a:t>What was Robin’s problem?</a:t>
            </a:r>
          </a:p>
          <a:p>
            <a:pPr marL="0" indent="0">
              <a:buNone/>
            </a:pPr>
            <a:r>
              <a:rPr lang="en-US" dirty="0"/>
              <a:t>	 Robin’s problem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8748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i="1" dirty="0"/>
              <a:t>To program</a:t>
            </a:r>
            <a:r>
              <a:rPr lang="en-US" sz="1600" dirty="0"/>
              <a:t> means to write the code for a set of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instructions that a computer can follow to do a job. Keep reading to find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out about the programming project Ms. Martin assigns.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84068"/>
            <a:ext cx="6528547" cy="37807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Ms. Martin chose teams for a new project. Each team </a:t>
            </a:r>
            <a:br>
              <a:rPr lang="en-US" sz="1800" dirty="0"/>
            </a:br>
            <a:r>
              <a:rPr lang="en-US" sz="1800" dirty="0"/>
              <a:t>would use coding to </a:t>
            </a:r>
            <a:r>
              <a:rPr lang="en-US" sz="1800" b="1" dirty="0"/>
              <a:t>program</a:t>
            </a:r>
            <a:r>
              <a:rPr lang="en-US" sz="1800" dirty="0"/>
              <a:t> a </a:t>
            </a:r>
            <a:r>
              <a:rPr lang="en-US" sz="1800" b="1" dirty="0"/>
              <a:t>robot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Robin asked, “Can I work by myself? I do not need to be </a:t>
            </a:r>
            <a:br>
              <a:rPr lang="en-US" sz="1800" dirty="0"/>
            </a:br>
            <a:r>
              <a:rPr lang="en-US" sz="1800" dirty="0"/>
              <a:t>on a team. I do not want to be on a team!”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Ms. Martin said, “Robin, give teamwork a try. Your </a:t>
            </a:r>
            <a:br>
              <a:rPr lang="en-US" sz="1800" dirty="0"/>
            </a:br>
            <a:r>
              <a:rPr lang="en-US" sz="1800" dirty="0"/>
              <a:t>computer skills are outstanding. You could be a big help on </a:t>
            </a:r>
            <a:br>
              <a:rPr lang="en-US" sz="1800" dirty="0"/>
            </a:br>
            <a:r>
              <a:rPr lang="en-US" sz="1800" dirty="0"/>
              <a:t>a team.”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the first team meeting, Robin was on time. Helen </a:t>
            </a:r>
            <a:br>
              <a:rPr lang="en-US" sz="1800" dirty="0"/>
            </a:br>
            <a:r>
              <a:rPr lang="en-US" sz="1800" dirty="0"/>
              <a:t>was late.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15168"/>
            <a:ext cx="598579" cy="3684302"/>
          </a:xfrm>
        </p:spPr>
        <p:txBody>
          <a:bodyPr>
            <a:noAutofit/>
          </a:bodyPr>
          <a:lstStyle/>
          <a:p>
            <a:r>
              <a:rPr lang="en-US" dirty="0"/>
              <a:t>121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138</a:t>
            </a:r>
          </a:p>
          <a:p>
            <a:r>
              <a:rPr lang="en-US" dirty="0"/>
              <a:t>151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172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185</a:t>
            </a:r>
          </a:p>
          <a:p>
            <a:r>
              <a:rPr lang="en-US" dirty="0"/>
              <a:t>195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01424"/>
            <a:ext cx="6528547" cy="328353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“You are late, Helen,” said Robin.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“Well, I am at the meeting now, right?” said Helen loudly.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Robin did not join in when the team talked about plans </a:t>
            </a:r>
            <a:br>
              <a:rPr lang="en-US" sz="1800" dirty="0"/>
            </a:br>
            <a:r>
              <a:rPr lang="en-US" sz="1800" dirty="0"/>
              <a:t>for the robot.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Helen asked Robin, “What is your plan? You are on this </a:t>
            </a:r>
            <a:br>
              <a:rPr lang="en-US" sz="1800" dirty="0"/>
            </a:br>
            <a:r>
              <a:rPr lang="en-US" sz="1800" dirty="0"/>
              <a:t>team, too.”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do not have a plan,” said Robin. “I just came because </a:t>
            </a:r>
            <a:br>
              <a:rPr lang="en-US" sz="1800" dirty="0"/>
            </a:br>
            <a:r>
              <a:rPr lang="en-US" sz="1800" dirty="0"/>
              <a:t>Ms. Martin put me on the team.”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“Whatever,” said Helen. The team kept going over </a:t>
            </a:r>
            <a:br>
              <a:rPr lang="en-US" sz="1800" dirty="0"/>
            </a:br>
            <a:r>
              <a:rPr lang="en-US" sz="1800" dirty="0"/>
              <a:t>the plans.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12860"/>
            <a:ext cx="598579" cy="2986960"/>
          </a:xfrm>
        </p:spPr>
        <p:txBody>
          <a:bodyPr>
            <a:noAutofit/>
          </a:bodyPr>
          <a:lstStyle/>
          <a:p>
            <a:r>
              <a:rPr lang="en-US" dirty="0"/>
              <a:t>197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214</a:t>
            </a:r>
          </a:p>
          <a:p>
            <a:r>
              <a:rPr lang="en-US" dirty="0"/>
              <a:t>225</a:t>
            </a:r>
          </a:p>
          <a:p>
            <a:r>
              <a:rPr lang="en-US" dirty="0"/>
              <a:t>228</a:t>
            </a:r>
          </a:p>
          <a:p>
            <a:r>
              <a:rPr lang="en-US" dirty="0"/>
              <a:t>239</a:t>
            </a:r>
          </a:p>
          <a:p>
            <a:r>
              <a:rPr lang="en-US" dirty="0"/>
              <a:t>241</a:t>
            </a:r>
          </a:p>
          <a:p>
            <a:r>
              <a:rPr lang="en-US" dirty="0"/>
              <a:t>253</a:t>
            </a:r>
          </a:p>
          <a:p>
            <a:r>
              <a:rPr lang="en-US" dirty="0"/>
              <a:t>260</a:t>
            </a:r>
          </a:p>
          <a:p>
            <a:r>
              <a:rPr lang="en-US" dirty="0"/>
              <a:t>268</a:t>
            </a:r>
          </a:p>
        </p:txBody>
      </p:sp>
    </p:spTree>
    <p:extLst>
      <p:ext uri="{BB962C8B-B14F-4D97-AF65-F5344CB8AC3E}">
        <p14:creationId xmlns:p14="http://schemas.microsoft.com/office/powerpoint/2010/main" val="2218214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Robin react when she was put on a team?</a:t>
            </a:r>
          </a:p>
          <a:p>
            <a:pPr marL="0" indent="0">
              <a:buNone/>
            </a:pPr>
            <a:r>
              <a:rPr lang="en-US" dirty="0"/>
              <a:t>	 When Robin was put on a team, she ________________.</a:t>
            </a:r>
          </a:p>
          <a:p>
            <a:pPr marL="0" indent="0">
              <a:buNone/>
            </a:pPr>
            <a:r>
              <a:rPr lang="en-US" b="1" dirty="0"/>
              <a:t>Why did Ms. Martin put Robin on a team?</a:t>
            </a:r>
          </a:p>
          <a:p>
            <a:pPr marL="0" indent="0">
              <a:buNone/>
            </a:pPr>
            <a:r>
              <a:rPr lang="en-US" dirty="0"/>
              <a:t>	 Ms. Martin put Robin on a team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128093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 Progress on Robin’s team slows down when they find </a:t>
            </a:r>
            <a:br>
              <a:rPr lang="en-US" sz="1600" dirty="0"/>
            </a:br>
            <a:r>
              <a:rPr lang="en-US" sz="1600" dirty="0"/>
              <a:t>a bug in their code. A computer bug is an error—a mistake—in the </a:t>
            </a:r>
            <a:br>
              <a:rPr lang="en-US" sz="1600" dirty="0"/>
            </a:br>
            <a:r>
              <a:rPr lang="en-US" sz="1600" dirty="0"/>
              <a:t>code that stops a computer from doing what it is supposed to do. Let’s </a:t>
            </a:r>
            <a:br>
              <a:rPr lang="en-US" sz="1600" dirty="0"/>
            </a:br>
            <a:r>
              <a:rPr lang="en-US" sz="1600" dirty="0"/>
              <a:t>continue reading to see if the team can fix the bug and get their robot </a:t>
            </a:r>
            <a:br>
              <a:rPr lang="en-US" sz="1600" dirty="0"/>
            </a:br>
            <a:r>
              <a:rPr lang="en-US" sz="1600" dirty="0"/>
              <a:t>working.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727969"/>
            <a:ext cx="6528547" cy="341719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team planned to program the robot to go through </a:t>
            </a:r>
            <a:br>
              <a:rPr lang="en-US" sz="1800" dirty="0"/>
            </a:br>
            <a:r>
              <a:rPr lang="en-US" sz="1800" dirty="0"/>
              <a:t>a maze. Robin went to each meeting, but she did not speak </a:t>
            </a:r>
            <a:br>
              <a:rPr lang="en-US" sz="1800" dirty="0"/>
            </a:br>
            <a:r>
              <a:rPr lang="en-US" sz="1800" dirty="0"/>
              <a:t>up. The team made good progress—until the robot kept </a:t>
            </a:r>
            <a:br>
              <a:rPr lang="en-US" sz="1800" dirty="0"/>
            </a:br>
            <a:r>
              <a:rPr lang="en-US" sz="1800" dirty="0"/>
              <a:t>spinning and would not stop.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“There must be a coding bug,” said Helen.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Robin looked up from her laptop. She had fixed </a:t>
            </a:r>
            <a:br>
              <a:rPr lang="en-US" sz="1800" dirty="0"/>
            </a:br>
            <a:r>
              <a:rPr lang="en-US" sz="1800" dirty="0"/>
              <a:t>bugs before. She slipped over to the team computer. She </a:t>
            </a:r>
            <a:br>
              <a:rPr lang="en-US" sz="1800" dirty="0"/>
            </a:br>
            <a:r>
              <a:rPr lang="en-US" sz="1800" dirty="0"/>
              <a:t>felt nervous, but maybe she could do this. All the kids </a:t>
            </a:r>
            <a:br>
              <a:rPr lang="en-US" sz="1800" dirty="0"/>
            </a:br>
            <a:r>
              <a:rPr lang="en-US" sz="1800" dirty="0"/>
              <a:t>surrounded her to see what she was about to do. Robin’s </a:t>
            </a:r>
            <a:br>
              <a:rPr lang="en-US" sz="1800" dirty="0"/>
            </a:br>
            <a:r>
              <a:rPr lang="en-US" sz="1800" dirty="0"/>
              <a:t>hands were shaking a bit. Her first try did not work. The kids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21384"/>
            <a:ext cx="598579" cy="3431364"/>
          </a:xfrm>
        </p:spPr>
        <p:txBody>
          <a:bodyPr>
            <a:noAutofit/>
          </a:bodyPr>
          <a:lstStyle/>
          <a:p>
            <a:r>
              <a:rPr lang="en-US" dirty="0"/>
              <a:t>270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292</a:t>
            </a:r>
          </a:p>
          <a:p>
            <a:r>
              <a:rPr lang="en-US" dirty="0"/>
              <a:t>302</a:t>
            </a:r>
          </a:p>
          <a:p>
            <a:r>
              <a:rPr lang="en-US" dirty="0"/>
              <a:t>307</a:t>
            </a:r>
          </a:p>
          <a:p>
            <a:r>
              <a:rPr lang="en-US" dirty="0"/>
              <a:t>315</a:t>
            </a:r>
          </a:p>
          <a:p>
            <a:r>
              <a:rPr lang="en-US" dirty="0"/>
              <a:t>324</a:t>
            </a:r>
          </a:p>
          <a:p>
            <a:r>
              <a:rPr lang="en-US" dirty="0"/>
              <a:t>334</a:t>
            </a:r>
          </a:p>
          <a:p>
            <a:r>
              <a:rPr lang="en-US" dirty="0"/>
              <a:t>345</a:t>
            </a:r>
          </a:p>
          <a:p>
            <a:r>
              <a:rPr lang="en-US" dirty="0"/>
              <a:t>356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9553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94948"/>
            <a:ext cx="6528547" cy="2988567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waited. Robin kept working on the code. At last, the robot </a:t>
            </a:r>
            <a:br>
              <a:rPr lang="en-US" sz="1800" dirty="0"/>
            </a:br>
            <a:r>
              <a:rPr lang="en-US" sz="1800" dirty="0"/>
              <a:t>stopped spinning. The team was shocked.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Helen shouted, “I could not have solved that in a </a:t>
            </a:r>
            <a:br>
              <a:rPr lang="en-US" sz="1800" dirty="0"/>
            </a:br>
            <a:r>
              <a:rPr lang="en-US" sz="1800" dirty="0"/>
              <a:t>thousand years.”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Robin felt proud. Now that the robot was programmed, </a:t>
            </a:r>
            <a:br>
              <a:rPr lang="en-US" sz="1800" dirty="0"/>
            </a:br>
            <a:r>
              <a:rPr lang="en-US" sz="1800" dirty="0"/>
              <a:t>team meetings would end. That was just fine with Robin. </a:t>
            </a:r>
            <a:br>
              <a:rPr lang="en-US" sz="1800" dirty="0"/>
            </a:br>
            <a:r>
              <a:rPr lang="en-US" sz="1800" dirty="0"/>
              <a:t>But she did say hello to Helen each morning before class.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52604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369</a:t>
            </a:r>
          </a:p>
          <a:p>
            <a:r>
              <a:rPr lang="en-US" dirty="0"/>
              <a:t>380</a:t>
            </a:r>
          </a:p>
          <a:p>
            <a:r>
              <a:rPr lang="en-US" dirty="0"/>
              <a:t>386</a:t>
            </a:r>
          </a:p>
          <a:p>
            <a:r>
              <a:rPr lang="en-US" dirty="0"/>
              <a:t>396</a:t>
            </a:r>
          </a:p>
          <a:p>
            <a:r>
              <a:rPr lang="en-US" dirty="0"/>
              <a:t>398</a:t>
            </a:r>
          </a:p>
          <a:p>
            <a:r>
              <a:rPr lang="en-US" dirty="0"/>
              <a:t>407</a:t>
            </a:r>
          </a:p>
          <a:p>
            <a:r>
              <a:rPr lang="en-US" dirty="0"/>
              <a:t>417</a:t>
            </a:r>
          </a:p>
          <a:p>
            <a:r>
              <a:rPr lang="en-US" dirty="0"/>
              <a:t>428</a:t>
            </a:r>
          </a:p>
        </p:txBody>
      </p:sp>
    </p:spTree>
    <p:extLst>
      <p:ext uri="{BB962C8B-B14F-4D97-AF65-F5344CB8AC3E}">
        <p14:creationId xmlns:p14="http://schemas.microsoft.com/office/powerpoint/2010/main" val="3386599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When did Robin see she could help her team?</a:t>
            </a:r>
          </a:p>
          <a:p>
            <a:pPr marL="0" indent="0">
              <a:buNone/>
            </a:pPr>
            <a:r>
              <a:rPr lang="en-US" dirty="0"/>
              <a:t>	 Robin saw that she could help her team when ________________.</a:t>
            </a:r>
          </a:p>
          <a:p>
            <a:pPr marL="0" indent="0">
              <a:buNone/>
            </a:pPr>
            <a:r>
              <a:rPr lang="en-US" b="1" dirty="0"/>
              <a:t>When did Robin’s problem get solved?</a:t>
            </a:r>
          </a:p>
          <a:p>
            <a:pPr marL="0" indent="0">
              <a:buNone/>
            </a:pPr>
            <a:r>
              <a:rPr lang="en-US" dirty="0"/>
              <a:t>	 Robin’s problem got solved when ________________.</a:t>
            </a:r>
          </a:p>
          <a:p>
            <a:pPr marL="0" indent="0">
              <a:buNone/>
            </a:pPr>
            <a:r>
              <a:rPr lang="en-US" b="1" dirty="0"/>
              <a:t>What happened at the end of the story?</a:t>
            </a:r>
          </a:p>
          <a:p>
            <a:pPr marL="0" indent="0">
              <a:buNone/>
            </a:pPr>
            <a:r>
              <a:rPr lang="en-US" dirty="0"/>
              <a:t>	 At the end of the story,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2" descr="Two girls sitting at their desks looking uncomfortable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3" y="2764369"/>
            <a:ext cx="26384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Three students at a computer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93" y="2792944"/>
            <a:ext cx="262890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Robin is standing in front of her teacher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086" y="2783419"/>
            <a:ext cx="26193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841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80566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story mainly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story is mainly about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of the story is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Robin’s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Robin’s problem was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2449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Robin react when she was put on a team?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Robin was put on a team, she 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Ms. Martin put Robin on a team?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Ms. Martin put Robin on a team because of 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ou</a:t>
            </a:r>
            <a:r>
              <a:rPr lang="en-US" dirty="0"/>
              <a:t>r			</a:t>
            </a:r>
            <a:r>
              <a:rPr lang="en-US" u="sng" dirty="0"/>
              <a:t>oi</a:t>
            </a:r>
            <a:r>
              <a:rPr lang="en-US" dirty="0"/>
              <a:t>l			s</a:t>
            </a:r>
            <a:r>
              <a:rPr lang="en-US" u="sng" dirty="0"/>
              <a:t>ou</a:t>
            </a:r>
            <a:r>
              <a:rPr lang="en-US" dirty="0"/>
              <a:t>nd</a:t>
            </a:r>
          </a:p>
          <a:p>
            <a:pPr lvl="1" defTabSz="457200"/>
            <a:r>
              <a:rPr lang="en-US" dirty="0"/>
              <a:t>cl</a:t>
            </a:r>
            <a:r>
              <a:rPr lang="en-US" u="sng" dirty="0"/>
              <a:t>ou</a:t>
            </a:r>
            <a:r>
              <a:rPr lang="en-US" dirty="0"/>
              <a:t>d		cl</a:t>
            </a:r>
            <a:r>
              <a:rPr lang="en-US" u="sng" dirty="0"/>
              <a:t>aw</a:t>
            </a:r>
            <a:r>
              <a:rPr lang="en-US" dirty="0"/>
              <a:t>		s</a:t>
            </a:r>
            <a:r>
              <a:rPr lang="en-US" u="sng" dirty="0"/>
              <a:t>ou</a:t>
            </a:r>
            <a:r>
              <a:rPr lang="en-US" dirty="0"/>
              <a:t>th</a:t>
            </a:r>
          </a:p>
          <a:p>
            <a:pPr lvl="1" defTabSz="457200"/>
            <a:r>
              <a:rPr lang="en-US" dirty="0"/>
              <a:t>ground		mouse		scoot</a:t>
            </a:r>
          </a:p>
          <a:p>
            <a:pPr lvl="1" defTabSz="457200"/>
            <a:r>
              <a:rPr lang="en-US" dirty="0"/>
              <a:t>moist		scout		hound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2449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Robin see that she could help her team?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Robin saw that she could help her team when 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Robin’s problem get solved?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Robin’s problem got solved when 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at the end of the story?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end of the story, 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349613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_______________ would never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leave his shop _______________ locking up.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without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owner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119620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After lunch, the children ran 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the _______________.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3095793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playground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outside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276980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_______________ smiled when she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saw the _______________ sky.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427281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cloudless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farmer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474760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subway went _______________ into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dark _______________.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5480429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underground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tunnel</a:t>
            </a:r>
          </a:p>
        </p:txBody>
      </p:sp>
    </p:spTree>
    <p:extLst>
      <p:ext uri="{BB962C8B-B14F-4D97-AF65-F5344CB8AC3E}">
        <p14:creationId xmlns:p14="http://schemas.microsoft.com/office/powerpoint/2010/main" val="2616913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41007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dark _______________ rose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 of feet high.</a:t>
            </a:r>
            <a:endParaRPr lang="en-US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946677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thousands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thunderclouds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16477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There is a _______________ for each cup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of coffee sold on _______________.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2212314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Thursday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discount</a:t>
            </a:r>
          </a:p>
        </p:txBody>
      </p:sp>
    </p:spTree>
    <p:extLst>
      <p:ext uri="{BB962C8B-B14F-4D97-AF65-F5344CB8AC3E}">
        <p14:creationId xmlns:p14="http://schemas.microsoft.com/office/powerpoint/2010/main" val="419970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674078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 count on my mother’s help.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 _______________ on her.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detail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depend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182800"/>
            <a:ext cx="7674078" cy="7739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Franklin will get his classmate’s number.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need to _______________ after school.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17863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connect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contain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576135"/>
            <a:ext cx="7674078" cy="77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Dane was outstanding at basketball. 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 famous for his basketball skills.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571972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began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became</a:t>
            </a:r>
          </a:p>
        </p:txBody>
      </p:sp>
    </p:spTree>
    <p:extLst>
      <p:ext uri="{BB962C8B-B14F-4D97-AF65-F5344CB8AC3E}">
        <p14:creationId xmlns:p14="http://schemas.microsoft.com/office/powerpoint/2010/main" val="1188997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001354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bike turned onto the road close to the car.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car had to stop _______________.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997191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brightly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suddenly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90707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Troy has many seashells in his display case.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 has a big _______________ of shells.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286545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collection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attention</a:t>
            </a:r>
          </a:p>
        </p:txBody>
      </p:sp>
    </p:spTree>
    <p:extLst>
      <p:ext uri="{BB962C8B-B14F-4D97-AF65-F5344CB8AC3E}">
        <p14:creationId xmlns:p14="http://schemas.microsoft.com/office/powerpoint/2010/main" val="289958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sound</a:t>
            </a:r>
          </a:p>
          <a:p>
            <a:r>
              <a:rPr lang="en-US" dirty="0"/>
              <a:t>hound</a:t>
            </a:r>
          </a:p>
          <a:p>
            <a:r>
              <a:rPr lang="en-US" dirty="0"/>
              <a:t>pound</a:t>
            </a:r>
          </a:p>
          <a:p>
            <a:r>
              <a:rPr lang="en-US" dirty="0"/>
              <a:t>mound</a:t>
            </a:r>
          </a:p>
          <a:p>
            <a:r>
              <a:rPr lang="en-US" dirty="0"/>
              <a:t>ground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house</a:t>
            </a:r>
          </a:p>
          <a:p>
            <a:r>
              <a:rPr lang="en-US" dirty="0"/>
              <a:t>mouse</a:t>
            </a:r>
          </a:p>
          <a:p>
            <a:r>
              <a:rPr lang="en-US" dirty="0"/>
              <a:t>douse</a:t>
            </a:r>
          </a:p>
          <a:p>
            <a:r>
              <a:rPr lang="en-US" dirty="0"/>
              <a:t>blouse</a:t>
            </a:r>
          </a:p>
          <a:p>
            <a:r>
              <a:rPr lang="en-US" dirty="0"/>
              <a:t>spouse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loud</a:t>
            </a:r>
          </a:p>
          <a:p>
            <a:r>
              <a:rPr lang="en-US" dirty="0"/>
              <a:t>cloud</a:t>
            </a:r>
          </a:p>
          <a:p>
            <a:r>
              <a:rPr lang="en-US" dirty="0"/>
              <a:t>proud</a:t>
            </a:r>
          </a:p>
          <a:p>
            <a:r>
              <a:rPr lang="en-US" dirty="0"/>
              <a:t>shroud</a:t>
            </a:r>
          </a:p>
          <a:p>
            <a:r>
              <a:rPr lang="en-US" dirty="0"/>
              <a:t>aloud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without		playground		birdhouse		outside		cloudless</a:t>
            </a:r>
          </a:p>
          <a:p>
            <a:pPr lvl="1" defTabSz="482600">
              <a:spcBef>
                <a:spcPts val="2000"/>
              </a:spcBef>
            </a:pPr>
            <a:r>
              <a:rPr lang="en-US" dirty="0"/>
              <a:t>discount	thundercloud	underground	southwestern	fellowship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5" y="1970807"/>
            <a:ext cx="4827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73480" y="1982724"/>
            <a:ext cx="43702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8334" y="1980639"/>
            <a:ext cx="50401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7114" y="1987488"/>
            <a:ext cx="90423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7650" y="1980639"/>
            <a:ext cx="48371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4538" y="1985900"/>
            <a:ext cx="7767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2799" y="1980639"/>
            <a:ext cx="3962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59075" y="1982725"/>
            <a:ext cx="5117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34400" y="1992491"/>
            <a:ext cx="68003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14433" y="2001282"/>
            <a:ext cx="4947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6" y="2678606"/>
            <a:ext cx="36798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3909" y="2683400"/>
            <a:ext cx="69881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5000" y="2673746"/>
            <a:ext cx="5692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44231" y="2680481"/>
            <a:ext cx="3769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21150" y="2693300"/>
            <a:ext cx="66040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07781" y="2696871"/>
            <a:ext cx="3200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30222" y="2704858"/>
            <a:ext cx="3890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9300" y="2715160"/>
            <a:ext cx="8767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00628" y="2710408"/>
            <a:ext cx="6382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8927" y="2720682"/>
            <a:ext cx="5983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37279" y="2737589"/>
            <a:ext cx="3741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06348" y="2717040"/>
            <a:ext cx="2492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55579" y="2727314"/>
            <a:ext cx="45357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09150" y="2727620"/>
            <a:ext cx="4869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307811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tain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joy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be-   de-   pre-   re-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-ness   -less   -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con</a:t>
            </a:r>
            <a:r>
              <a:rPr lang="en-US" dirty="0"/>
              <a:t>duct		</a:t>
            </a:r>
            <a:r>
              <a:rPr lang="en-US" u="sng" dirty="0"/>
              <a:t>be</a:t>
            </a:r>
            <a:r>
              <a:rPr lang="en-US" dirty="0"/>
              <a:t>gan		</a:t>
            </a:r>
            <a:r>
              <a:rPr lang="en-US" u="sng" dirty="0"/>
              <a:t>de</a:t>
            </a:r>
            <a:r>
              <a:rPr lang="en-US" dirty="0"/>
              <a:t>pends		</a:t>
            </a:r>
            <a:r>
              <a:rPr lang="en-US" u="sng" dirty="0"/>
              <a:t>de</a:t>
            </a:r>
            <a:r>
              <a:rPr lang="en-US" dirty="0"/>
              <a:t>tails		</a:t>
            </a:r>
            <a:r>
              <a:rPr lang="en-US" u="sng" dirty="0"/>
              <a:t>dis</a:t>
            </a:r>
            <a:r>
              <a:rPr lang="en-US" dirty="0"/>
              <a:t>tant		</a:t>
            </a:r>
            <a:r>
              <a:rPr lang="en-US" u="sng" dirty="0"/>
              <a:t>con</a:t>
            </a:r>
            <a:r>
              <a:rPr lang="en-US" dirty="0"/>
              <a:t>fess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fam</a:t>
            </a:r>
            <a:r>
              <a:rPr lang="en-US" u="sng" dirty="0"/>
              <a:t>ous</a:t>
            </a:r>
            <a:r>
              <a:rPr lang="en-US" dirty="0"/>
              <a:t>		happ</a:t>
            </a:r>
            <a:r>
              <a:rPr lang="en-US" u="sng" dirty="0"/>
              <a:t>y</a:t>
            </a:r>
            <a:r>
              <a:rPr lang="en-US" dirty="0"/>
              <a:t>		sudden</a:t>
            </a:r>
            <a:r>
              <a:rPr lang="en-US" u="sng" dirty="0"/>
              <a:t>ly</a:t>
            </a:r>
            <a:r>
              <a:rPr lang="en-US" dirty="0"/>
              <a:t>		horrend</a:t>
            </a:r>
            <a:r>
              <a:rPr lang="en-US" u="sng" dirty="0"/>
              <a:t>ous</a:t>
            </a:r>
            <a:r>
              <a:rPr lang="en-US" dirty="0"/>
              <a:t>		collec</a:t>
            </a:r>
            <a:r>
              <a:rPr lang="en-US" u="sng" dirty="0"/>
              <a:t>tion</a:t>
            </a:r>
            <a:r>
              <a:rPr lang="en-US" dirty="0"/>
              <a:t>		life</a:t>
            </a:r>
            <a:r>
              <a:rPr lang="en-US" u="sng" dirty="0"/>
              <a:t>less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pre</a:t>
            </a:r>
            <a:r>
              <a:rPr lang="en-US" dirty="0"/>
              <a:t>dict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nect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terest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ac</a:t>
            </a:r>
            <a:r>
              <a:rPr lang="en-US" u="sng" dirty="0"/>
              <a:t>tion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walk</a:t>
            </a:r>
            <a:r>
              <a:rPr lang="en-US" b="1" dirty="0"/>
              <a:t>		talk		</a:t>
            </a:r>
            <a:r>
              <a:rPr lang="en-US" b="1" u="sng" dirty="0"/>
              <a:t>there</a:t>
            </a:r>
            <a:r>
              <a:rPr lang="en-US" b="1" dirty="0"/>
              <a:t>		where		</a:t>
            </a:r>
            <a:r>
              <a:rPr lang="en-US" b="1" u="sng" dirty="0"/>
              <a:t>other</a:t>
            </a:r>
            <a:r>
              <a:rPr lang="en-US" b="1" dirty="0"/>
              <a:t>		mother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ar</a:t>
            </a:r>
            <a:r>
              <a:rPr lang="en-US" b="1" dirty="0"/>
              <a:t>m		w</a:t>
            </a:r>
            <a:r>
              <a:rPr lang="en-US" b="1" u="sng" dirty="0"/>
              <a:t>or</a:t>
            </a:r>
            <a:r>
              <a:rPr lang="en-US" b="1" dirty="0"/>
              <a:t>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even		why		over		many		enough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Where are the dresses to choose from to get a discount?</a:t>
            </a:r>
          </a:p>
          <a:p>
            <a:pPr lvl="1" defTabSz="457200"/>
            <a:r>
              <a:rPr lang="en-US" dirty="0"/>
              <a:t>Why are there so many kids at the playground today?</a:t>
            </a:r>
          </a:p>
          <a:p>
            <a:pPr lvl="1" defTabSz="457200"/>
            <a:r>
              <a:rPr lang="en-US" dirty="0"/>
              <a:t>Kim’s mother would never go for a walk without her </a:t>
            </a:r>
            <a:br>
              <a:rPr lang="en-US" dirty="0"/>
            </a:br>
            <a:r>
              <a:rPr lang="en-US" dirty="0"/>
              <a:t>dog, Scout.</a:t>
            </a:r>
          </a:p>
          <a:p>
            <a:pPr lvl="1" defTabSz="457200"/>
            <a:r>
              <a:rPr lang="en-US" dirty="0"/>
              <a:t>The hound went into the warm house because it was </a:t>
            </a:r>
            <a:br>
              <a:rPr lang="en-US" dirty="0"/>
            </a:br>
            <a:r>
              <a:rPr lang="en-US" dirty="0"/>
              <a:t>cold outside.</a:t>
            </a:r>
          </a:p>
          <a:p>
            <a:pPr lvl="1" defTabSz="457200"/>
            <a:r>
              <a:rPr lang="en-US" dirty="0"/>
              <a:t>There was just enough room under the house for </a:t>
            </a:r>
            <a:br>
              <a:rPr lang="en-US" dirty="0"/>
            </a:br>
            <a:r>
              <a:rPr lang="en-US" dirty="0"/>
              <a:t>the mouse.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Team Project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7469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925127"/>
            <a:ext cx="6763651" cy="824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Some people feel more comfortable </a:t>
            </a:r>
            <a:br>
              <a:rPr lang="en-US" sz="1600" dirty="0"/>
            </a:br>
            <a:r>
              <a:rPr lang="en-US" sz="1600" dirty="0"/>
              <a:t>around computers than they do around other people. </a:t>
            </a:r>
            <a:br>
              <a:rPr lang="en-US" sz="1600" dirty="0"/>
            </a:br>
            <a:r>
              <a:rPr lang="en-US" sz="1600" dirty="0"/>
              <a:t>This story is about Robin, one of those people.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35708"/>
            <a:ext cx="6528547" cy="186043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Each morning at school, Robin went into </a:t>
            </a:r>
            <a:br>
              <a:rPr lang="en-US" sz="1800" dirty="0"/>
            </a:br>
            <a:r>
              <a:rPr lang="en-US" sz="1800" dirty="0"/>
              <a:t>the classroom and waited for Ms. Martin to </a:t>
            </a:r>
            <a:br>
              <a:rPr lang="en-US" sz="1800" dirty="0"/>
            </a:br>
            <a:r>
              <a:rPr lang="en-US" sz="1800" dirty="0"/>
              <a:t>begin class. Robin liked to see which scarf Ms. Martin </a:t>
            </a:r>
            <a:br>
              <a:rPr lang="en-US" sz="1800" dirty="0"/>
            </a:br>
            <a:r>
              <a:rPr lang="en-US" sz="1800" dirty="0"/>
              <a:t>wore each day. Today Ms. Martin had on a white scarf with </a:t>
            </a:r>
            <a:br>
              <a:rPr lang="en-US" sz="1800" dirty="0"/>
            </a:br>
            <a:r>
              <a:rPr lang="en-US" sz="1800" dirty="0"/>
              <a:t>pink stars.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75583"/>
            <a:ext cx="598579" cy="1868913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7</a:t>
            </a:r>
          </a:p>
          <a:p>
            <a:r>
              <a:rPr lang="en-US" dirty="0"/>
              <a:t>15</a:t>
            </a:r>
          </a:p>
          <a:p>
            <a:r>
              <a:rPr lang="en-US" dirty="0"/>
              <a:t>25</a:t>
            </a:r>
          </a:p>
          <a:p>
            <a:r>
              <a:rPr lang="en-US" dirty="0"/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318794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Helen was in Robin’s class. Helen came in, loudly chatting </a:t>
            </a:r>
            <a:br>
              <a:rPr lang="en-US" sz="1800" dirty="0"/>
            </a:br>
            <a:r>
              <a:rPr lang="en-US" sz="1800" dirty="0"/>
              <a:t>with her pals. Then she sat at her desk next to Robin’s desk.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“What’s up, Robin?” Helen asked.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Robin said softly, “Not a thing.” Robin found it hard to </a:t>
            </a:r>
            <a:br>
              <a:rPr lang="en-US" sz="1800" dirty="0"/>
            </a:br>
            <a:r>
              <a:rPr lang="en-US" sz="1800" dirty="0"/>
              <a:t>think of what to say next.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Robin turned on her laptop. If she was at home, she </a:t>
            </a:r>
            <a:br>
              <a:rPr lang="en-US" sz="1800" dirty="0"/>
            </a:br>
            <a:r>
              <a:rPr lang="en-US" sz="1800" dirty="0"/>
              <a:t>would be playing </a:t>
            </a:r>
            <a:r>
              <a:rPr lang="en-US" sz="1800" b="1" dirty="0"/>
              <a:t>computer</a:t>
            </a:r>
            <a:r>
              <a:rPr lang="en-US" sz="1800" dirty="0"/>
              <a:t> games where she did not have to </a:t>
            </a:r>
            <a:br>
              <a:rPr lang="en-US" sz="1800" dirty="0"/>
            </a:br>
            <a:r>
              <a:rPr lang="en-US" sz="1800" dirty="0"/>
              <a:t>talk to people. For Robin, talking to people demanded more </a:t>
            </a:r>
            <a:br>
              <a:rPr lang="en-US" sz="1800" dirty="0"/>
            </a:br>
            <a:r>
              <a:rPr lang="en-US" sz="1800" dirty="0"/>
              <a:t>effort than playing computer games.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32524"/>
            <a:ext cx="598579" cy="2986960"/>
          </a:xfrm>
        </p:spPr>
        <p:txBody>
          <a:bodyPr>
            <a:noAutofit/>
          </a:bodyPr>
          <a:lstStyle/>
          <a:p>
            <a:r>
              <a:rPr lang="en-US" dirty="0"/>
              <a:t>39</a:t>
            </a:r>
          </a:p>
          <a:p>
            <a:r>
              <a:rPr lang="en-US" dirty="0"/>
              <a:t>49</a:t>
            </a:r>
          </a:p>
          <a:p>
            <a:r>
              <a:rPr lang="en-US" dirty="0"/>
              <a:t>62</a:t>
            </a:r>
          </a:p>
          <a:p>
            <a:r>
              <a:rPr lang="en-US" dirty="0"/>
              <a:t>67</a:t>
            </a:r>
          </a:p>
          <a:p>
            <a:r>
              <a:rPr lang="en-US" dirty="0"/>
              <a:t>78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95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116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B80456-02E9-49C8-8C65-126C3377E66A}"/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68071</TotalTime>
  <Words>1964</Words>
  <Application>Microsoft Macintosh PowerPoint</Application>
  <PresentationFormat>Widescreen</PresentationFormat>
  <Paragraphs>289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Decodable Narrative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5047</cp:revision>
  <dcterms:created xsi:type="dcterms:W3CDTF">2023-03-21T18:49:30Z</dcterms:created>
  <dcterms:modified xsi:type="dcterms:W3CDTF">2024-02-21T15:40:00Z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