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20" r:id="rId21"/>
    <p:sldId id="327" r:id="rId22"/>
    <p:sldId id="307" r:id="rId23"/>
    <p:sldId id="324" r:id="rId24"/>
    <p:sldId id="325" r:id="rId25"/>
    <p:sldId id="33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477F34-EB0D-F428-0497-62A8067396A3}" v="7" dt="2024-04-11T15:49:20.4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371" autoAdjust="0"/>
    <p:restoredTop sz="96318" autoAdjust="0"/>
  </p:normalViewPr>
  <p:slideViewPr>
    <p:cSldViewPr snapToGrid="0">
      <p:cViewPr varScale="1">
        <p:scale>
          <a:sx n="205" d="100"/>
          <a:sy n="205" d="100"/>
        </p:scale>
        <p:origin x="664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CF477F34-EB0D-F428-0497-62A8067396A3}"/>
    <pc:docChg chg="modSld">
      <pc:chgData name="Sarah Zelinke" userId="S::szelinke@cainc.com::d5a61b94-e317-40d3-bef2-b59288a0210b" providerId="AD" clId="Web-{CF477F34-EB0D-F428-0497-62A8067396A3}" dt="2024-04-11T15:49:20.444" v="6" actId="20577"/>
      <pc:docMkLst>
        <pc:docMk/>
      </pc:docMkLst>
      <pc:sldChg chg="modSp">
        <pc:chgData name="Sarah Zelinke" userId="S::szelinke@cainc.com::d5a61b94-e317-40d3-bef2-b59288a0210b" providerId="AD" clId="Web-{CF477F34-EB0D-F428-0497-62A8067396A3}" dt="2024-04-11T15:49:20.444" v="6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CF477F34-EB0D-F428-0497-62A8067396A3}" dt="2024-04-11T15:49:20.444" v="6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83989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6 Lesson 17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70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it-IT" dirty="0"/>
              <a:t>			</a:t>
            </a:r>
            <a:r>
              <a:rPr lang="it-IT" b="1" dirty="0"/>
              <a:t>f</a:t>
            </a:r>
            <a:r>
              <a:rPr lang="it-IT" b="1" u="sng" dirty="0"/>
              <a:t>i</a:t>
            </a:r>
            <a:r>
              <a:rPr lang="it-IT" b="1" dirty="0"/>
              <a:t>v</a:t>
            </a:r>
            <a:r>
              <a:rPr lang="it-IT" b="1" u="sng" dirty="0"/>
              <a:t>e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i</a:t>
            </a:r>
            <a:r>
              <a:rPr lang="it-IT" dirty="0">
                <a:latin typeface="Arial"/>
                <a:cs typeface="Arial"/>
              </a:rPr>
              <a:t>		ai		oa		i_e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ow		ea		ay		</a:t>
            </a:r>
            <a:r>
              <a:rPr lang="it-IT" b="1" dirty="0">
                <a:latin typeface="Arial"/>
                <a:cs typeface="Arial"/>
              </a:rPr>
              <a:t>a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igh		</a:t>
            </a:r>
            <a:r>
              <a:rPr lang="it-IT" b="1" dirty="0">
                <a:latin typeface="Arial"/>
                <a:cs typeface="Arial"/>
              </a:rPr>
              <a:t>u</a:t>
            </a:r>
            <a:r>
              <a:rPr lang="it-IT" dirty="0">
                <a:latin typeface="Arial"/>
                <a:cs typeface="Arial"/>
              </a:rPr>
              <a:t>		a_e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i_e		</a:t>
            </a:r>
            <a:r>
              <a:rPr lang="it-IT" b="1" dirty="0">
                <a:latin typeface="Arial"/>
                <a:cs typeface="Arial"/>
              </a:rPr>
              <a:t>e</a:t>
            </a:r>
            <a:r>
              <a:rPr lang="it-IT" dirty="0">
                <a:latin typeface="Arial"/>
                <a:cs typeface="Arial"/>
              </a:rPr>
              <a:t>		ai		ea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oa		</a:t>
            </a:r>
            <a:r>
              <a:rPr lang="it-IT" b="1" dirty="0">
                <a:latin typeface="Arial"/>
                <a:cs typeface="Arial"/>
              </a:rPr>
              <a:t>a</a:t>
            </a:r>
            <a:r>
              <a:rPr lang="it-IT" dirty="0">
                <a:latin typeface="Arial"/>
                <a:cs typeface="Arial"/>
              </a:rPr>
              <a:t>		ee		igh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the first setting of the story?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first setting of the story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the name of the main character?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name of the main character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do the friends want to win?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friends want to win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</a:t>
            </a:r>
            <a:r>
              <a:rPr lang="en-US" b="1" dirty="0" err="1"/>
              <a:t>Nayda’s</a:t>
            </a:r>
            <a:r>
              <a:rPr lang="en-US" b="1" dirty="0"/>
              <a:t> problem?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</a:t>
            </a:r>
            <a:r>
              <a:rPr lang="en-US" dirty="0" err="1"/>
              <a:t>Nayda’s</a:t>
            </a:r>
            <a:r>
              <a:rPr lang="en-US" dirty="0"/>
              <a:t> problem is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3654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324612"/>
            <a:ext cx="6667380" cy="10403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what </a:t>
            </a:r>
            <a:r>
              <a:rPr lang="en-US" sz="1600" dirty="0" err="1"/>
              <a:t>Nayda</a:t>
            </a:r>
            <a:r>
              <a:rPr lang="en-US" sz="1600" dirty="0"/>
              <a:t> expects, or thinks, </a:t>
            </a:r>
            <a:br>
              <a:rPr lang="en-US" sz="1600" dirty="0"/>
            </a:br>
            <a:r>
              <a:rPr lang="en-US" sz="1600" dirty="0"/>
              <a:t>will happen this weekend.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21034"/>
            <a:ext cx="6528547" cy="33271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It is after lunch, and I finish my classes for the day. </a:t>
            </a:r>
            <a:br>
              <a:rPr lang="en-US" sz="1800" dirty="0"/>
            </a:br>
            <a:r>
              <a:rPr lang="en-US" sz="1800" dirty="0"/>
              <a:t>As Val, Isabel, and I leave school, I do not go as fast as </a:t>
            </a:r>
            <a:br>
              <a:rPr lang="en-US" sz="1800" dirty="0"/>
            </a:br>
            <a:r>
              <a:rPr lang="en-US" sz="1800" dirty="0"/>
              <a:t>they do. My weekend will not be very thrilling.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weekend will go like this. People will line up at </a:t>
            </a:r>
            <a:br>
              <a:rPr lang="en-US" sz="1800" dirty="0"/>
            </a:br>
            <a:r>
              <a:rPr lang="en-US" sz="1800" dirty="0"/>
              <a:t>the food truck all day. I will feel pain in my feet from </a:t>
            </a:r>
            <a:br>
              <a:rPr lang="en-US" sz="1800" dirty="0"/>
            </a:br>
            <a:r>
              <a:rPr lang="en-US" sz="1800" dirty="0"/>
              <a:t>standing at the window. When the line slows down, </a:t>
            </a:r>
            <a:br>
              <a:rPr lang="en-US" sz="1800" dirty="0"/>
            </a:br>
            <a:r>
              <a:rPr lang="en-US" sz="1800" dirty="0"/>
              <a:t>I will sit in the cab of the truck to do my homework.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last, the weekend will end. Dad will drive the </a:t>
            </a:r>
            <a:br>
              <a:rPr lang="en-US" sz="1800" dirty="0"/>
            </a:br>
            <a:r>
              <a:rPr lang="en-US" sz="1800" dirty="0"/>
              <a:t>truck back to its spot in the driveway. I will sniff my </a:t>
            </a:r>
            <a:br>
              <a:rPr lang="en-US" sz="1800" dirty="0"/>
            </a:br>
            <a:r>
              <a:rPr lang="en-US" sz="1800" dirty="0"/>
              <a:t>coat. Chicken!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52134"/>
            <a:ext cx="598579" cy="3315116"/>
          </a:xfrm>
        </p:spPr>
        <p:txBody>
          <a:bodyPr>
            <a:noAutofit/>
          </a:bodyPr>
          <a:lstStyle/>
          <a:p>
            <a:r>
              <a:rPr lang="en-US" dirty="0"/>
              <a:t>135</a:t>
            </a:r>
          </a:p>
          <a:p>
            <a:r>
              <a:rPr lang="en-US" dirty="0"/>
              <a:t>147</a:t>
            </a:r>
          </a:p>
          <a:p>
            <a:r>
              <a:rPr lang="en-US" dirty="0"/>
              <a:t>161</a:t>
            </a:r>
          </a:p>
          <a:p>
            <a:r>
              <a:rPr lang="en-US" dirty="0"/>
              <a:t>170</a:t>
            </a:r>
          </a:p>
          <a:p>
            <a:r>
              <a:rPr lang="en-US" dirty="0"/>
              <a:t>181</a:t>
            </a:r>
          </a:p>
          <a:p>
            <a:r>
              <a:rPr lang="en-US" dirty="0"/>
              <a:t>194</a:t>
            </a:r>
          </a:p>
          <a:p>
            <a:r>
              <a:rPr lang="en-US" dirty="0"/>
              <a:t>203</a:t>
            </a:r>
          </a:p>
          <a:p>
            <a:r>
              <a:rPr lang="en-US" dirty="0"/>
              <a:t>216</a:t>
            </a:r>
          </a:p>
          <a:p>
            <a:r>
              <a:rPr lang="en-US" dirty="0"/>
              <a:t>226</a:t>
            </a:r>
          </a:p>
          <a:p>
            <a:r>
              <a:rPr lang="en-US" dirty="0"/>
              <a:t>238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will happen all day at the food truck?</a:t>
            </a:r>
          </a:p>
          <a:p>
            <a:pPr marL="0" indent="0">
              <a:buNone/>
            </a:pPr>
            <a:r>
              <a:rPr lang="en-US" dirty="0"/>
              <a:t>	 All day, people will ________________.</a:t>
            </a:r>
          </a:p>
          <a:p>
            <a:pPr marL="0" indent="0">
              <a:buNone/>
            </a:pPr>
            <a:r>
              <a:rPr lang="en-US" b="1" dirty="0"/>
              <a:t>When the line at the food truck slows down, what does </a:t>
            </a:r>
            <a:r>
              <a:rPr lang="en-US" b="1" dirty="0" err="1"/>
              <a:t>Nayda</a:t>
            </a:r>
            <a:r>
              <a:rPr lang="en-US" b="1" dirty="0"/>
              <a:t> do?</a:t>
            </a:r>
          </a:p>
          <a:p>
            <a:pPr marL="0" indent="0">
              <a:buNone/>
            </a:pPr>
            <a:r>
              <a:rPr lang="en-US" dirty="0"/>
              <a:t>	 When the line at the food truck slows down, </a:t>
            </a:r>
            <a:r>
              <a:rPr lang="en-US" dirty="0" err="1"/>
              <a:t>Nayda</a:t>
            </a:r>
            <a:r>
              <a:rPr lang="en-US" dirty="0"/>
              <a:t>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6"/>
            <a:ext cx="6842309" cy="37825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find out how </a:t>
            </a:r>
            <a:r>
              <a:rPr lang="en-US" sz="1600" dirty="0" err="1"/>
              <a:t>Nayda’s</a:t>
            </a:r>
            <a:r>
              <a:rPr lang="en-US" sz="1600" dirty="0"/>
              <a:t> weekend starts.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35831"/>
            <a:ext cx="6528547" cy="4525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next day, Dad drives the food truck to the same </a:t>
            </a:r>
            <a:br>
              <a:rPr lang="en-US" sz="1800" dirty="0"/>
            </a:br>
            <a:r>
              <a:rPr lang="en-US" sz="1800" dirty="0"/>
              <a:t>spot we go to each time. As I cut up limes, I think </a:t>
            </a:r>
            <a:br>
              <a:rPr lang="en-US" sz="1800" dirty="0"/>
            </a:br>
            <a:r>
              <a:rPr lang="en-US" sz="1800" dirty="0"/>
              <a:t>of Val and Isabel going down to The Band Shop. As </a:t>
            </a:r>
            <a:br>
              <a:rPr lang="en-US" sz="1800" dirty="0"/>
            </a:br>
            <a:r>
              <a:rPr lang="en-US" sz="1800" dirty="0"/>
              <a:t>people line up for lunch, I think of the ticket contest.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Dad grills the chicken, Mom fills each </a:t>
            </a:r>
            <a:br>
              <a:rPr lang="en-US" sz="1800" dirty="0"/>
            </a:br>
            <a:r>
              <a:rPr lang="en-US" sz="1800" b="1" dirty="0"/>
              <a:t>taco</a:t>
            </a:r>
            <a:r>
              <a:rPr lang="en-US" sz="1800" dirty="0"/>
              <a:t> with the chicken, black beans, and cheese. My </a:t>
            </a:r>
            <a:br>
              <a:rPr lang="en-US" sz="1800" dirty="0"/>
            </a:br>
            <a:r>
              <a:rPr lang="en-US" sz="1800" dirty="0"/>
              <a:t>hands press each cut-up lime tight. I splash a little </a:t>
            </a:r>
            <a:br>
              <a:rPr lang="en-US" sz="1800" dirty="0"/>
            </a:br>
            <a:r>
              <a:rPr lang="en-US" sz="1800" dirty="0"/>
              <a:t>lime on each taco. I think of my pals winning </a:t>
            </a:r>
            <a:r>
              <a:rPr lang="en-US" sz="1800" dirty="0" err="1"/>
              <a:t>Nic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Méndez tickets.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Yes, I am helping Mom and Dad. Yes, I will finish </a:t>
            </a:r>
            <a:br>
              <a:rPr lang="en-US" sz="1800" dirty="0"/>
            </a:br>
            <a:r>
              <a:rPr lang="en-US" sz="1800" dirty="0"/>
              <a:t>my homework, but will it be fun? No. Will I have </a:t>
            </a:r>
            <a:r>
              <a:rPr lang="en-US" sz="1800" dirty="0" err="1"/>
              <a:t>Nic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Méndez tickets? No. Will each weekend be the same </a:t>
            </a:r>
            <a:br>
              <a:rPr lang="en-US" sz="1800" dirty="0"/>
            </a:br>
            <a:r>
              <a:rPr lang="en-US" sz="1800" dirty="0"/>
              <a:t>for me? Yes.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29245"/>
            <a:ext cx="598579" cy="4569955"/>
          </a:xfrm>
        </p:spPr>
        <p:txBody>
          <a:bodyPr>
            <a:noAutofit/>
          </a:bodyPr>
          <a:lstStyle/>
          <a:p>
            <a:r>
              <a:rPr lang="en-US" dirty="0"/>
              <a:t>240</a:t>
            </a:r>
          </a:p>
          <a:p>
            <a:r>
              <a:rPr lang="en-US" dirty="0"/>
              <a:t>251</a:t>
            </a:r>
          </a:p>
          <a:p>
            <a:r>
              <a:rPr lang="en-US" dirty="0"/>
              <a:t>264</a:t>
            </a:r>
          </a:p>
          <a:p>
            <a:r>
              <a:rPr lang="en-US" dirty="0"/>
              <a:t>275</a:t>
            </a:r>
          </a:p>
          <a:p>
            <a:r>
              <a:rPr lang="en-US" dirty="0"/>
              <a:t>286</a:t>
            </a:r>
          </a:p>
          <a:p>
            <a:r>
              <a:rPr lang="en-US" dirty="0"/>
              <a:t>294</a:t>
            </a:r>
          </a:p>
          <a:p>
            <a:r>
              <a:rPr lang="en-US" dirty="0"/>
              <a:t>303</a:t>
            </a:r>
          </a:p>
          <a:p>
            <a:r>
              <a:rPr lang="en-US" dirty="0"/>
              <a:t>314</a:t>
            </a:r>
          </a:p>
          <a:p>
            <a:r>
              <a:rPr lang="en-US" dirty="0"/>
              <a:t>325</a:t>
            </a:r>
          </a:p>
          <a:p>
            <a:r>
              <a:rPr lang="en-US" dirty="0"/>
              <a:t>327</a:t>
            </a:r>
          </a:p>
          <a:p>
            <a:r>
              <a:rPr lang="en-US" dirty="0"/>
              <a:t>338</a:t>
            </a:r>
          </a:p>
          <a:p>
            <a:r>
              <a:rPr lang="en-US" dirty="0"/>
              <a:t>350</a:t>
            </a:r>
          </a:p>
          <a:p>
            <a:r>
              <a:rPr lang="en-US" dirty="0"/>
              <a:t>359</a:t>
            </a:r>
          </a:p>
          <a:p>
            <a:r>
              <a:rPr lang="en-US" dirty="0"/>
              <a:t>362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</a:t>
            </a:r>
            <a:r>
              <a:rPr lang="en-US" b="1" dirty="0" err="1"/>
              <a:t>Nayda’s</a:t>
            </a:r>
            <a:r>
              <a:rPr lang="en-US" b="1" dirty="0"/>
              <a:t> job in the food truck?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Nayda’s</a:t>
            </a:r>
            <a:r>
              <a:rPr lang="en-US" dirty="0"/>
              <a:t> job in the food truck is to ________________.</a:t>
            </a:r>
          </a:p>
          <a:p>
            <a:pPr marL="0" indent="0">
              <a:buNone/>
            </a:pPr>
            <a:r>
              <a:rPr lang="en-US" b="1" dirty="0"/>
              <a:t>How is </a:t>
            </a:r>
            <a:r>
              <a:rPr lang="en-US" b="1" dirty="0" err="1"/>
              <a:t>Nayda</a:t>
            </a:r>
            <a:r>
              <a:rPr lang="en-US" b="1" dirty="0"/>
              <a:t> feeling as she works?</a:t>
            </a:r>
          </a:p>
          <a:p>
            <a:pPr marL="0" indent="0">
              <a:buNone/>
            </a:pPr>
            <a:r>
              <a:rPr lang="en-US" dirty="0"/>
              <a:t>	 As she works, </a:t>
            </a:r>
            <a:r>
              <a:rPr lang="en-US" dirty="0" err="1"/>
              <a:t>Nayda</a:t>
            </a:r>
            <a:r>
              <a:rPr lang="en-US" dirty="0"/>
              <a:t> feels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Nayda sits cross-legged in the cab of the truck and reads a book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854" y="3173483"/>
            <a:ext cx="2209800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6500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027" name="Picture 3" descr="Nayda and two girls are sitting together around the table for lunch at school. They are having a conversation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886" y="3187157"/>
            <a:ext cx="2190750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028" name="Picture 4" descr="Nayda, a man, and a woman are in the food truck preparing food. Nayda is slicing a small green fruit with a lot of sour juice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075" y="3195146"/>
            <a:ext cx="2219325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632699" y="5544116"/>
            <a:ext cx="27982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9024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86274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205183"/>
            <a:ext cx="10363200" cy="261141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is 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telling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 is telling the story.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891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Val, and Isabel want to win?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want to win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is 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830717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happen at the food truck all 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All day at the food truck,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when the line slows down?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the line slows down,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job in the food truck?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job is to 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feeling as she works?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As she works,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feels 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i</a:t>
            </a:r>
            <a:r>
              <a:rPr lang="en-US" dirty="0"/>
              <a:t>n</a:t>
            </a:r>
            <a:r>
              <a:rPr lang="en-US" u="sng" dirty="0"/>
              <a:t>e</a:t>
            </a:r>
            <a:r>
              <a:rPr lang="en-US" dirty="0"/>
              <a:t>			r</a:t>
            </a:r>
            <a:r>
              <a:rPr lang="en-US" u="sng" dirty="0"/>
              <a:t>i</a:t>
            </a:r>
            <a:r>
              <a:rPr lang="en-US" dirty="0"/>
              <a:t>d</a:t>
            </a:r>
            <a:r>
              <a:rPr lang="en-US" u="sng" dirty="0"/>
              <a:t>e</a:t>
            </a:r>
            <a:r>
              <a:rPr lang="en-US" dirty="0"/>
              <a:t>		n</a:t>
            </a:r>
            <a:r>
              <a:rPr lang="en-US" u="sng" dirty="0"/>
              <a:t>i</a:t>
            </a:r>
            <a:r>
              <a:rPr lang="en-US" dirty="0"/>
              <a:t>n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d</a:t>
            </a:r>
            <a:r>
              <a:rPr lang="en-US" u="sng" dirty="0"/>
              <a:t>i</a:t>
            </a:r>
            <a:r>
              <a:rPr lang="en-US" dirty="0"/>
              <a:t>m			d</a:t>
            </a:r>
            <a:r>
              <a:rPr lang="en-US" u="sng" dirty="0"/>
              <a:t>i</a:t>
            </a:r>
            <a:r>
              <a:rPr lang="en-US" dirty="0"/>
              <a:t>m</a:t>
            </a:r>
            <a:r>
              <a:rPr lang="en-US" u="sng" dirty="0"/>
              <a:t>e</a:t>
            </a:r>
            <a:r>
              <a:rPr lang="en-US" dirty="0"/>
              <a:t>		t</a:t>
            </a:r>
            <a:r>
              <a:rPr lang="en-US" u="sng" dirty="0"/>
              <a:t>i</a:t>
            </a:r>
            <a:r>
              <a:rPr lang="en-US" dirty="0"/>
              <a:t>m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i</a:t>
            </a:r>
            <a:r>
              <a:rPr lang="en-US" dirty="0"/>
              <a:t>d</a:t>
            </a:r>
            <a:r>
              <a:rPr lang="en-US" u="sng" dirty="0"/>
              <a:t>e</a:t>
            </a:r>
            <a:r>
              <a:rPr lang="en-US" dirty="0"/>
              <a:t>		h</a:t>
            </a:r>
            <a:r>
              <a:rPr lang="en-US" u="sng" dirty="0"/>
              <a:t>i</a:t>
            </a:r>
            <a:r>
              <a:rPr lang="en-US" dirty="0"/>
              <a:t>d			wh</a:t>
            </a:r>
            <a:r>
              <a:rPr lang="en-US" u="sng" dirty="0"/>
              <a:t>i</a:t>
            </a:r>
            <a:r>
              <a:rPr lang="en-US" dirty="0"/>
              <a:t>t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T</a:t>
            </a:r>
            <a:r>
              <a:rPr lang="en-US" u="sng" dirty="0"/>
              <a:t>i</a:t>
            </a:r>
            <a:r>
              <a:rPr lang="en-US" dirty="0"/>
              <a:t>m			k</a:t>
            </a:r>
            <a:r>
              <a:rPr lang="en-US" u="sng" dirty="0"/>
              <a:t>i</a:t>
            </a:r>
            <a:r>
              <a:rPr lang="en-US" dirty="0"/>
              <a:t>t</a:t>
            </a:r>
            <a:r>
              <a:rPr lang="en-US" u="sng" dirty="0"/>
              <a:t>e</a:t>
            </a:r>
            <a:r>
              <a:rPr lang="en-US" dirty="0"/>
              <a:t>			k</a:t>
            </a:r>
            <a:r>
              <a:rPr lang="en-US" u="sng" dirty="0"/>
              <a:t>i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ripe		rip			fine</a:t>
            </a:r>
          </a:p>
          <a:p>
            <a:pPr lvl="1" defTabSz="457200"/>
            <a:r>
              <a:rPr lang="en-US" dirty="0"/>
              <a:t>fin			smile		five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932095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541261"/>
            <a:ext cx="10391791" cy="167308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“My dog likes to hide things,” said Loc. “I think she got my red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socks with the stripes. Can you help me look for my socks?”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Ashlin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said, “We can try. Why not look by the dog’s bed? Look! There are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your socks in the bed.”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said, “That’s the last time my dog will hide my socks. I will put them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up very high so she cannot get them.”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812911"/>
            <a:ext cx="10363200" cy="154648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dog hide the socks?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dog hid the socks in 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346418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stop his dog from hiding socks?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stop his dog from hiding socks,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next time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Loc’s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dog will hide his socks?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 this was the _______________________  his dog will hide his socks.</a:t>
            </a:r>
          </a:p>
        </p:txBody>
      </p:sp>
    </p:spTree>
    <p:extLst>
      <p:ext uri="{BB962C8B-B14F-4D97-AF65-F5344CB8AC3E}">
        <p14:creationId xmlns:p14="http://schemas.microsoft.com/office/powerpoint/2010/main" val="156083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982082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It was Kite Day at school! Kendrick and his pals like to send kites up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high. Kendrick and his dad made a kite just for this day. The kite had green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and white stripes.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“Kids may try, but there will be no kite like mine,” Kendrick said. “My kite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go very high and be the best! I cannot wait!”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938510"/>
            <a:ext cx="10363200" cy="353065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Kendrick and his pals like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Kendrick and his pals like to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Kendrick and his dad put on the kite?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Kendrick and his dad put _________________________________ on the kite.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Kendrick’s feelings for his kite?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Kendrick feels his kite will be 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3273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nb-NO" b="1" dirty="0"/>
              <a:t>line</a:t>
            </a:r>
          </a:p>
          <a:p>
            <a:r>
              <a:rPr lang="nb-NO" dirty="0"/>
              <a:t>fine</a:t>
            </a:r>
          </a:p>
          <a:p>
            <a:r>
              <a:rPr lang="nb-NO" dirty="0"/>
              <a:t>mine</a:t>
            </a:r>
          </a:p>
          <a:p>
            <a:r>
              <a:rPr lang="nb-NO" dirty="0"/>
              <a:t>shine</a:t>
            </a:r>
          </a:p>
          <a:p>
            <a:r>
              <a:rPr lang="nb-NO" dirty="0"/>
              <a:t>spine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b="1" dirty="0"/>
              <a:t>ride</a:t>
            </a:r>
          </a:p>
          <a:p>
            <a:r>
              <a:rPr lang="da-DK" dirty="0"/>
              <a:t>hide</a:t>
            </a:r>
          </a:p>
          <a:p>
            <a:r>
              <a:rPr lang="da-DK" dirty="0"/>
              <a:t>tide</a:t>
            </a:r>
          </a:p>
          <a:p>
            <a:r>
              <a:rPr lang="da-DK" dirty="0"/>
              <a:t>slide</a:t>
            </a:r>
          </a:p>
          <a:p>
            <a:r>
              <a:rPr lang="da-DK" dirty="0"/>
              <a:t>pride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dime</a:t>
            </a:r>
          </a:p>
          <a:p>
            <a:r>
              <a:rPr lang="en-US" dirty="0"/>
              <a:t>time</a:t>
            </a:r>
          </a:p>
          <a:p>
            <a:r>
              <a:rPr lang="en-US" dirty="0"/>
              <a:t>lime</a:t>
            </a:r>
          </a:p>
          <a:p>
            <a:r>
              <a:rPr lang="en-US" dirty="0"/>
              <a:t>chime</a:t>
            </a:r>
          </a:p>
          <a:p>
            <a:r>
              <a:rPr lang="en-US" dirty="0"/>
              <a:t>slime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train		roam		grow		tent</a:t>
            </a:r>
          </a:p>
          <a:p>
            <a:pPr lvl="1" defTabSz="457200"/>
            <a:r>
              <a:rPr lang="en-US" dirty="0"/>
              <a:t>green		grain		pray		bright</a:t>
            </a:r>
          </a:p>
          <a:p>
            <a:pPr lvl="1" defTabSz="457200"/>
            <a:r>
              <a:rPr lang="en-US" dirty="0"/>
              <a:t>reel		rail			cheek		toast</a:t>
            </a:r>
          </a:p>
          <a:p>
            <a:pPr lvl="1" defTabSz="457200"/>
            <a:r>
              <a:rPr lang="en-US" dirty="0"/>
              <a:t>fail			feel			sneak		fight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Use the reading rules to pronounce the words.</a:t>
            </a:r>
            <a:br>
              <a:rPr lang="en-US" dirty="0"/>
            </a:br>
            <a:r>
              <a:rPr lang="en-US" dirty="0"/>
              <a:t>1. ri</a:t>
            </a:r>
            <a:r>
              <a:rPr lang="en-US" u="sng" dirty="0"/>
              <a:t>d</a:t>
            </a:r>
            <a:r>
              <a:rPr lang="en-US" dirty="0"/>
              <a:t>ing	2. ri</a:t>
            </a:r>
            <a:r>
              <a:rPr lang="en-US" u="sng" dirty="0"/>
              <a:t>dd</a:t>
            </a:r>
            <a:r>
              <a:rPr lang="en-US" dirty="0"/>
              <a:t>ing	3. hi</a:t>
            </a:r>
            <a:r>
              <a:rPr lang="en-US" u="sng" dirty="0"/>
              <a:t>d</a:t>
            </a:r>
            <a:r>
              <a:rPr lang="en-US" dirty="0"/>
              <a:t>ing	4. si</a:t>
            </a:r>
            <a:r>
              <a:rPr lang="en-US" u="sng" dirty="0"/>
              <a:t>tt</a:t>
            </a:r>
            <a:r>
              <a:rPr lang="en-US" dirty="0"/>
              <a:t>ing	5. ti</a:t>
            </a:r>
            <a:r>
              <a:rPr lang="en-US" u="sng" dirty="0"/>
              <a:t>m</a:t>
            </a:r>
            <a:r>
              <a:rPr lang="en-US" dirty="0"/>
              <a:t>ing</a:t>
            </a:r>
            <a:br>
              <a:rPr lang="en-US" dirty="0"/>
            </a:br>
            <a:r>
              <a:rPr lang="en-US" dirty="0"/>
              <a:t>6. si</a:t>
            </a:r>
            <a:r>
              <a:rPr lang="en-US" u="sng" dirty="0"/>
              <a:t>pp</a:t>
            </a:r>
            <a:r>
              <a:rPr lang="en-US" dirty="0"/>
              <a:t>ing	7. wi</a:t>
            </a:r>
            <a:r>
              <a:rPr lang="en-US" u="sng" dirty="0"/>
              <a:t>nn</a:t>
            </a:r>
            <a:r>
              <a:rPr lang="en-US" dirty="0"/>
              <a:t>ing	8. li</a:t>
            </a:r>
            <a:r>
              <a:rPr lang="en-US" u="sng" dirty="0"/>
              <a:t>n</a:t>
            </a:r>
            <a:r>
              <a:rPr lang="en-US" dirty="0"/>
              <a:t>ing	9. smi</a:t>
            </a:r>
            <a:r>
              <a:rPr lang="en-US" u="sng" dirty="0"/>
              <a:t>l</a:t>
            </a:r>
            <a:r>
              <a:rPr lang="en-US" dirty="0"/>
              <a:t>ing	10. ri</a:t>
            </a:r>
            <a:r>
              <a:rPr lang="en-US" u="sng" dirty="0"/>
              <a:t>pp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nineteen		beehive		reptile		sideways		investigate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tickets		upset		driveway		contest		weekend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my			why		try			dry			cry</a:t>
            </a:r>
          </a:p>
          <a:p>
            <a:pPr marL="457200" lvl="1" indent="0" defTabSz="457200">
              <a:buNone/>
            </a:pPr>
            <a:r>
              <a:rPr lang="en-US" dirty="0"/>
              <a:t>put			to			do			very		there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8725" y="2590240"/>
            <a:ext cx="52296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56452" y="2592326"/>
            <a:ext cx="56248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8019" y="2600072"/>
            <a:ext cx="46192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4710" y="2606921"/>
            <a:ext cx="51200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8720" y="2600072"/>
            <a:ext cx="39055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92451" y="2605333"/>
            <a:ext cx="3680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7155" y="2600072"/>
            <a:ext cx="50083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27988" y="2602158"/>
            <a:ext cx="6222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36794" y="2627459"/>
            <a:ext cx="23184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72782" y="2631926"/>
            <a:ext cx="42404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96827" y="2644502"/>
            <a:ext cx="1459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42781" y="2654575"/>
            <a:ext cx="5417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8726" y="3270416"/>
            <a:ext cx="42507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3795" y="3272829"/>
            <a:ext cx="3838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66225" y="3275727"/>
            <a:ext cx="3379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4128" y="3287757"/>
            <a:ext cx="41658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8720" y="3306840"/>
            <a:ext cx="59943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8156" y="3317558"/>
            <a:ext cx="5016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7155" y="3302426"/>
            <a:ext cx="4415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68717" y="3315209"/>
            <a:ext cx="4592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36794" y="3324574"/>
            <a:ext cx="6332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70084" y="3337357"/>
            <a:ext cx="50256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It will take time for the sheets to dry.</a:t>
            </a:r>
          </a:p>
          <a:p>
            <a:pPr lvl="1" defTabSz="457200"/>
            <a:r>
              <a:rPr lang="en-US" dirty="0"/>
              <a:t>Where do reptiles go after the water freezes?</a:t>
            </a:r>
          </a:p>
          <a:p>
            <a:pPr lvl="1" defTabSz="457200"/>
            <a:r>
              <a:rPr lang="en-US" dirty="0"/>
              <a:t>Why are there so many people waiting in this </a:t>
            </a:r>
            <a:br>
              <a:rPr lang="en-US" dirty="0"/>
            </a:br>
            <a:r>
              <a:rPr lang="en-US" dirty="0"/>
              <a:t>long line?</a:t>
            </a:r>
          </a:p>
          <a:p>
            <a:pPr lvl="1" defTabSz="457200"/>
            <a:r>
              <a:rPr lang="en-US" dirty="0"/>
              <a:t>After school, I will try to ride my bike with </a:t>
            </a:r>
            <a:r>
              <a:rPr lang="en-US" dirty="0" err="1"/>
              <a:t>Aydin</a:t>
            </a:r>
            <a:r>
              <a:rPr lang="en-US" dirty="0"/>
              <a:t>.</a:t>
            </a:r>
          </a:p>
          <a:p>
            <a:pPr lvl="1" defTabSz="457200"/>
            <a:r>
              <a:rPr lang="en-US" dirty="0" err="1"/>
              <a:t>Nayda</a:t>
            </a:r>
            <a:r>
              <a:rPr lang="en-US" dirty="0"/>
              <a:t> will cut up some limes to help prep for lunch.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199.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Weekend Work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4286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863796"/>
            <a:ext cx="6667380" cy="102240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food truck is a mobile restaurant; it moves from place </a:t>
            </a:r>
            <a:br>
              <a:rPr lang="en-US" sz="1600" dirty="0"/>
            </a:br>
            <a:r>
              <a:rPr lang="en-US" sz="1600" dirty="0"/>
              <a:t>to place. In this story, we learn about a family that owns a food truck. </a:t>
            </a:r>
            <a:br>
              <a:rPr lang="en-US" sz="1600" dirty="0"/>
            </a:br>
            <a:r>
              <a:rPr lang="en-US" sz="1600" dirty="0"/>
              <a:t>However, we first meet the story’s main characters at school.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81857"/>
            <a:ext cx="6528547" cy="212811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I leave the lunch line at school, I look for my </a:t>
            </a:r>
            <a:br>
              <a:rPr lang="en-US" sz="1800" dirty="0"/>
            </a:br>
            <a:r>
              <a:rPr lang="en-US" sz="1800" dirty="0"/>
              <a:t>pals Val and Isabel. They are in the same spot where </a:t>
            </a:r>
            <a:br>
              <a:rPr lang="en-US" sz="1800" dirty="0"/>
            </a:br>
            <a:r>
              <a:rPr lang="en-US" sz="1800" dirty="0"/>
              <a:t>we sit each day. Val yells to me, “</a:t>
            </a:r>
            <a:r>
              <a:rPr lang="en-US" sz="1800" dirty="0" err="1"/>
              <a:t>Nayda</a:t>
            </a:r>
            <a:r>
              <a:rPr lang="en-US" sz="1800" dirty="0"/>
              <a:t>!” I slide into </a:t>
            </a:r>
            <a:br>
              <a:rPr lang="en-US" sz="1800" dirty="0"/>
            </a:br>
            <a:r>
              <a:rPr lang="en-US" sz="1800" dirty="0"/>
              <a:t>my seat and set down my tray.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83633"/>
            <a:ext cx="598579" cy="2176726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12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096870"/>
            <a:ext cx="6528547" cy="362261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“What’s going on this weekend?” Val asks. “Let’s </a:t>
            </a:r>
            <a:br>
              <a:rPr lang="en-US" sz="1800" dirty="0"/>
            </a:br>
            <a:r>
              <a:rPr lang="en-US" sz="1800" dirty="0"/>
              <a:t>try to win tickets to see </a:t>
            </a:r>
            <a:r>
              <a:rPr lang="en-US" sz="1800" dirty="0" err="1"/>
              <a:t>Nic</a:t>
            </a:r>
            <a:r>
              <a:rPr lang="en-US" sz="1800" dirty="0"/>
              <a:t> Méndez and his band, </a:t>
            </a:r>
            <a:br>
              <a:rPr lang="en-US" sz="1800" dirty="0"/>
            </a:br>
            <a:r>
              <a:rPr lang="en-US" sz="1800" i="1" dirty="0"/>
              <a:t>Yellow Vine</a:t>
            </a:r>
            <a:r>
              <a:rPr lang="en-US" sz="1800" dirty="0"/>
              <a:t>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“I’m in,” I say. We are all big fans of </a:t>
            </a:r>
            <a:r>
              <a:rPr lang="en-US" sz="1800" dirty="0" err="1"/>
              <a:t>Nic</a:t>
            </a:r>
            <a:r>
              <a:rPr lang="en-US" sz="1800" dirty="0"/>
              <a:t> Méndez. </a:t>
            </a:r>
            <a:br>
              <a:rPr lang="en-US" sz="1800" dirty="0"/>
            </a:br>
            <a:r>
              <a:rPr lang="en-US" sz="1800" dirty="0"/>
              <a:t>“We get the tickets online, right?”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Isabel sends Val a look. Val looks upset as she </a:t>
            </a:r>
            <a:br>
              <a:rPr lang="en-US" sz="1800" dirty="0"/>
            </a:br>
            <a:r>
              <a:rPr lang="en-US" sz="1800" dirty="0"/>
              <a:t>speaks. “We have to go down to The Band Shop to win </a:t>
            </a:r>
            <a:br>
              <a:rPr lang="en-US" sz="1800" dirty="0"/>
            </a:br>
            <a:r>
              <a:rPr lang="en-US" sz="1800" dirty="0"/>
              <a:t>tickets. But </a:t>
            </a:r>
            <a:r>
              <a:rPr lang="en-US" sz="1800" dirty="0" err="1"/>
              <a:t>Nayda</a:t>
            </a:r>
            <a:r>
              <a:rPr lang="en-US" sz="1800" dirty="0"/>
              <a:t>, aren’t you working at the food </a:t>
            </a:r>
            <a:br>
              <a:rPr lang="en-US" sz="1800" dirty="0"/>
            </a:br>
            <a:r>
              <a:rPr lang="en-US" sz="1800" dirty="0"/>
              <a:t>truck this weekend?”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That’s right. I work at my mom and dad’s food truck </a:t>
            </a:r>
            <a:br>
              <a:rPr lang="en-US" sz="1800" dirty="0"/>
            </a:br>
            <a:r>
              <a:rPr lang="en-US" sz="1800" dirty="0"/>
              <a:t>on the weekends. No </a:t>
            </a:r>
            <a:r>
              <a:rPr lang="en-US" sz="1800" dirty="0" err="1"/>
              <a:t>Nic</a:t>
            </a:r>
            <a:r>
              <a:rPr lang="en-US" sz="1800" dirty="0"/>
              <a:t> Méndez tickets for me.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36745"/>
            <a:ext cx="598579" cy="3641732"/>
          </a:xfrm>
        </p:spPr>
        <p:txBody>
          <a:bodyPr>
            <a:noAutofit/>
          </a:bodyPr>
          <a:lstStyle/>
          <a:p>
            <a:r>
              <a:rPr lang="en-US" dirty="0"/>
              <a:t>42</a:t>
            </a:r>
          </a:p>
          <a:p>
            <a:r>
              <a:rPr lang="en-US" dirty="0"/>
              <a:t>50</a:t>
            </a:r>
          </a:p>
          <a:p>
            <a:r>
              <a:rPr lang="en-US" dirty="0"/>
              <a:t>61</a:t>
            </a:r>
          </a:p>
          <a:p>
            <a:r>
              <a:rPr lang="en-US" dirty="0"/>
              <a:t>63</a:t>
            </a:r>
          </a:p>
          <a:p>
            <a:r>
              <a:rPr lang="en-US" dirty="0"/>
              <a:t>75</a:t>
            </a:r>
          </a:p>
          <a:p>
            <a:r>
              <a:rPr lang="en-US" dirty="0"/>
              <a:t>81</a:t>
            </a:r>
          </a:p>
          <a:p>
            <a:r>
              <a:rPr lang="en-US" dirty="0"/>
              <a:t>91</a:t>
            </a:r>
          </a:p>
          <a:p>
            <a:r>
              <a:rPr lang="en-US" dirty="0"/>
              <a:t>103</a:t>
            </a:r>
          </a:p>
          <a:p>
            <a:r>
              <a:rPr lang="en-US" dirty="0"/>
              <a:t>112</a:t>
            </a:r>
          </a:p>
          <a:p>
            <a:r>
              <a:rPr lang="en-US" dirty="0"/>
              <a:t>115</a:t>
            </a:r>
          </a:p>
          <a:p>
            <a:r>
              <a:rPr lang="en-US" dirty="0"/>
              <a:t>126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C2993F-C6DC-4DB3-AE59-8D072C305B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65925</TotalTime>
  <Words>1930</Words>
  <Application>Microsoft Office PowerPoint</Application>
  <PresentationFormat>Widescreen</PresentationFormat>
  <Paragraphs>227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1  — cont’d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1988</cp:revision>
  <dcterms:created xsi:type="dcterms:W3CDTF">2023-03-21T18:49:30Z</dcterms:created>
  <dcterms:modified xsi:type="dcterms:W3CDTF">2024-04-11T15:49:20Z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