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7"/>
  </p:notesMasterIdLst>
  <p:handoutMasterIdLst>
    <p:handoutMasterId r:id="rId28"/>
  </p:handoutMasterIdLst>
  <p:sldIdLst>
    <p:sldId id="265" r:id="rId5"/>
    <p:sldId id="282" r:id="rId6"/>
    <p:sldId id="270" r:id="rId7"/>
    <p:sldId id="297" r:id="rId8"/>
    <p:sldId id="283" r:id="rId9"/>
    <p:sldId id="298" r:id="rId10"/>
    <p:sldId id="266" r:id="rId11"/>
    <p:sldId id="316" r:id="rId12"/>
    <p:sldId id="321" r:id="rId13"/>
    <p:sldId id="317" r:id="rId14"/>
    <p:sldId id="322" r:id="rId15"/>
    <p:sldId id="328" r:id="rId16"/>
    <p:sldId id="383" r:id="rId17"/>
    <p:sldId id="323" r:id="rId18"/>
    <p:sldId id="302" r:id="rId19"/>
    <p:sldId id="303" r:id="rId20"/>
    <p:sldId id="384" r:id="rId21"/>
    <p:sldId id="386" r:id="rId22"/>
    <p:sldId id="307" r:id="rId23"/>
    <p:sldId id="387" r:id="rId24"/>
    <p:sldId id="388" r:id="rId25"/>
    <p:sldId id="389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4560" userDrawn="1">
          <p15:clr>
            <a:srgbClr val="A4A3A4"/>
          </p15:clr>
        </p15:guide>
        <p15:guide id="5" pos="1920" userDrawn="1">
          <p15:clr>
            <a:srgbClr val="A4A3A4"/>
          </p15:clr>
        </p15:guide>
        <p15:guide id="6" orient="horz" pos="408" userDrawn="1">
          <p15:clr>
            <a:srgbClr val="A4A3A4"/>
          </p15:clr>
        </p15:guide>
        <p15:guide id="7" orient="horz" pos="36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960" autoAdjust="0"/>
    <p:restoredTop sz="86407"/>
  </p:normalViewPr>
  <p:slideViewPr>
    <p:cSldViewPr snapToGrid="0">
      <p:cViewPr varScale="1">
        <p:scale>
          <a:sx n="160" d="100"/>
          <a:sy n="160" d="100"/>
        </p:scale>
        <p:origin x="1864" y="184"/>
      </p:cViewPr>
      <p:guideLst>
        <p:guide pos="4560"/>
        <p:guide pos="1920"/>
        <p:guide orient="horz" pos="408"/>
        <p:guide orient="horz" pos="3600"/>
      </p:guideLst>
    </p:cSldViewPr>
  </p:slideViewPr>
  <p:outlineViewPr>
    <p:cViewPr>
      <p:scale>
        <a:sx n="33" d="100"/>
        <a:sy n="33" d="100"/>
      </p:scale>
      <p:origin x="0" y="-1260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58" d="100"/>
          <a:sy n="158" d="100"/>
        </p:scale>
        <p:origin x="539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C3C874-89D9-4741-9D9D-C88EF6912B00}" type="datetimeFigureOut">
              <a:rPr lang="en-US" smtClean="0"/>
              <a:t>2/22/24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DF604-032C-45B2-8111-F9AFA436F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13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B1A04-B407-154B-AB7D-D3660A5164E6}" type="datetimeFigureOut">
              <a:rPr lang="en-US" smtClean="0"/>
              <a:t>2/22/24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1F25C-0892-7148-B0F8-AB4CB7B83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500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5993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63447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95412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43928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43928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142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27786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22292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0043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16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73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392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06F047B1-E442-34B1-9271-DABEC0A8075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14056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BBFE2-EEFE-FD86-2970-493550B93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9875F2-C82E-88FB-5909-80CDE2E559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E1AE16-2054-60F3-5ABC-16DE70D26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114DB5-6F4A-26E5-A680-1C4584710E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C3BCD9-1026-EB52-B4E1-1BC50F7C2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576654-9205-12E2-6A9C-2FC8F0ADF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867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2B256-279C-2EB0-9A40-EDDD887D9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F6A3F4-793D-1CE4-5766-6F49604D3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3D69E-E9DB-7914-AB16-8BDB7CD0C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61AA2D-A587-6848-C86D-F5AB55FC9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31760B-54DF-D787-D05C-C7889F058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03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2313CA-1740-1FDD-52F4-6DA68174F0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B4436-0E97-0503-969E-16C1F95260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EE01B-5EA1-A523-FD49-D3359789C8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F44EA-393B-9024-F99F-F914F0934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787F4-D605-C999-FCE8-D5292626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68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3598040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2726772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4668863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706971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353128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0F0FA233-5599-F3D7-9118-CE5CF3BE370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54743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48590717-5722-CCAD-4697-2967F4FF7A7D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3403600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F0D0443-6709-33A4-B6A0-D37825CB40B6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6052456" y="2016031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669110"/>
          </a:xfrm>
        </p:spPr>
        <p:txBody>
          <a:bodyPr/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BA950C04-0E32-354E-5C3E-2056757025F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4" name="Title Placeholder 8">
            <a:extLst>
              <a:ext uri="{FF2B5EF4-FFF2-40B4-BE49-F238E27FC236}">
                <a16:creationId xmlns:a16="http://schemas.microsoft.com/office/drawing/2014/main" id="{6D8674B9-4D0F-B6E1-0650-F9E477CA4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3326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8F444E-C254-16A6-0D65-0BE25648028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85800" y="1065905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D976DD3-2320-5ED7-2F9F-C26A265738CB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3216091" y="2023970"/>
            <a:ext cx="6528546" cy="449262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 algn="ctr">
              <a:buNone/>
              <a:defRPr sz="4000"/>
            </a:lvl2pPr>
          </a:lstStyle>
          <a:p>
            <a:pPr marL="0" indent="0" algn="ctr">
              <a:buNone/>
            </a:pPr>
            <a:r>
              <a:rPr lang="en-US" sz="4000" b="1" dirty="0">
                <a:effectLst/>
                <a:latin typeface="Arial" panose="020B0604020202020204" pitchFamily="34" charset="0"/>
              </a:rPr>
              <a:t>At the Ranch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91F105-CA9B-7213-F070-F785D30DF0D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16090" y="2473232"/>
            <a:ext cx="6528546" cy="288955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pPr lvl="0"/>
            <a:r>
              <a:rPr lang="en-US" dirty="0"/>
              <a:t>Part #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3B84EA3-DE13-F454-87B2-4C53DC69E57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216091" y="2824906"/>
            <a:ext cx="6528547" cy="1182314"/>
          </a:xfrm>
        </p:spPr>
        <p:txBody>
          <a:bodyPr lIns="0" rIns="0">
            <a:noAutofit/>
          </a:bodyPr>
          <a:lstStyle>
            <a:lvl1pPr>
              <a:buAutoNum type="alphaUcPeriod"/>
              <a:defRPr/>
            </a:lvl1pPr>
            <a:lvl2pPr marL="0" indent="0">
              <a:lnSpc>
                <a:spcPts val="2000"/>
              </a:lnSpc>
              <a:spcBef>
                <a:spcPts val="0"/>
              </a:spcBef>
              <a:buNone/>
              <a:defRPr sz="1600"/>
            </a:lvl2pPr>
          </a:lstStyle>
          <a:p>
            <a:pPr lvl="1"/>
            <a:r>
              <a:rPr lang="en-US" dirty="0"/>
              <a:t>Teacher Reads You could take a class field trip to many different places. You might visit a ranch, which is a large farm where animals are raised. Farm animals are fed grain, which are seeds, and hay, a kind of grass. Let’s learn what it would be like to visit a ranch.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9B8F6FB-4ADC-1239-0D59-48E32EE698FA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3216090" y="4034115"/>
            <a:ext cx="6528547" cy="2304288"/>
          </a:xfrm>
        </p:spPr>
        <p:txBody>
          <a:bodyPr lIns="0" tIns="0" rIns="0">
            <a:noAutofit/>
          </a:bodyPr>
          <a:lstStyle>
            <a:lvl1pPr>
              <a:buAutoNum type="alphaUcPeriod"/>
              <a:defRPr/>
            </a:lvl1pPr>
            <a:lvl2pPr marL="0" indent="457200">
              <a:lnSpc>
                <a:spcPts val="2600"/>
              </a:lnSpc>
              <a:spcBef>
                <a:spcPts val="0"/>
              </a:spcBef>
              <a:buNone/>
              <a:defRPr sz="1800"/>
            </a:lvl2pPr>
          </a:lstStyle>
          <a:p>
            <a:pPr lvl="1"/>
            <a:r>
              <a:rPr lang="en-US" dirty="0"/>
              <a:t>“Mom, this is the day my class will visit Bay</a:t>
            </a:r>
            <a:br>
              <a:rPr lang="en-US" dirty="0"/>
            </a:br>
            <a:r>
              <a:rPr lang="en-US" dirty="0"/>
              <a:t>Ranch,” Fay said. “Mr. Ross said that we will see </a:t>
            </a:r>
            <a:br>
              <a:rPr lang="en-US" dirty="0"/>
            </a:br>
            <a:r>
              <a:rPr lang="en-US" dirty="0"/>
              <a:t>grain and hay. We may get to see pigs. After we see </a:t>
            </a:r>
            <a:br>
              <a:rPr lang="en-US" dirty="0"/>
            </a:br>
            <a:r>
              <a:rPr lang="en-US" dirty="0"/>
              <a:t>the ranch, we will stay and have a picnic lunch. The</a:t>
            </a:r>
            <a:br>
              <a:rPr lang="en-US" dirty="0"/>
            </a:br>
            <a:r>
              <a:rPr lang="en-US" dirty="0"/>
              <a:t>bus will bring us back at 3:00.”</a:t>
            </a:r>
          </a:p>
          <a:p>
            <a:pPr lvl="1"/>
            <a:r>
              <a:rPr lang="en-US" dirty="0"/>
              <a:t>“Have fun at the ranch, Fay,” Mom said. “I will see you</a:t>
            </a:r>
            <a:br>
              <a:rPr lang="en-US" dirty="0"/>
            </a:br>
            <a:r>
              <a:rPr lang="en-US" dirty="0"/>
              <a:t>when you get back.”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3E76E84B-865A-DD5E-8379-1689FC78D15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033838"/>
            <a:ext cx="598579" cy="2305050"/>
          </a:xfrm>
        </p:spPr>
        <p:txBody>
          <a:bodyPr lIns="0" tIns="0" rIns="0">
            <a:normAutofit/>
          </a:bodyPr>
          <a:lstStyle>
            <a:lvl1pPr marL="0" indent="0" algn="r">
              <a:lnSpc>
                <a:spcPts val="2600"/>
              </a:lnSpc>
              <a:spcBef>
                <a:spcPts val="0"/>
              </a:spcBef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11</a:t>
            </a:r>
          </a:p>
          <a:p>
            <a:pPr lvl="0"/>
            <a:r>
              <a:rPr lang="en-US" dirty="0"/>
              <a:t>23</a:t>
            </a:r>
          </a:p>
          <a:p>
            <a:pPr lvl="0"/>
            <a:r>
              <a:rPr lang="en-US" dirty="0"/>
              <a:t>36</a:t>
            </a:r>
          </a:p>
          <a:p>
            <a:pPr lvl="0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311C3593-70D1-557A-83FD-4927EE08594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137BFE6B-D8AC-FC4B-9044-03FC5A11F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769519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1C3E57A-4A5C-6BA0-9454-2519D3F5C57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5" name="Title Placeholder 8">
            <a:extLst>
              <a:ext uri="{FF2B5EF4-FFF2-40B4-BE49-F238E27FC236}">
                <a16:creationId xmlns:a16="http://schemas.microsoft.com/office/drawing/2014/main" id="{3E79F2BF-8541-00D1-49E0-B5C8237DC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95547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E429D-C75E-E568-5F34-8F361B601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E3419-7DA6-8D90-C5FC-1D683DC82E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C122EF-F1E8-EAB4-D27E-0337D2718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1FA69-8AE8-A4EA-D3CF-06DE7918D5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F69622-8A64-A669-DABD-7E78279BF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1F01E0-EF8D-AB42-7A1B-8F4E1C7CE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8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0A774-84A6-66A7-FB38-A9B7BFE1C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20F4F-8F64-75B9-DF99-40F957EDF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E048D4-B3D0-0986-895B-3E543FA55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58F529-9E2D-67B3-F58B-87062897C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888347-4E53-CF56-E924-D0642C233A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FF4318-455C-C086-D072-53511E927F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929678-DEB9-11D8-E227-383DF3B27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45E2E5-9AF5-1F84-47F2-28A78DAB1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70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E22BD-2BBC-4652-E176-397D100AB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5B2CD8-129F-83AC-BD54-A76C8647C2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1E129-2666-B288-6912-D32326A3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077BF0-725E-EC5A-DB85-61D64977B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41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1AB76-A962-1C17-BDD4-4A22527A3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CA5F8-EB8E-4ED1-E8A1-FDE5C8D56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DDD106-A64B-FA81-AB4E-A36073E4A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FEE8AF-0CCA-D324-3583-055E65AE8B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12FD8D-07CD-95C9-C125-E29EFBC51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318EDA-CE88-4538-A82C-D9B34908E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55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0ED9ED-A7AE-7A79-DCED-0137C5AD8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073426"/>
            <a:ext cx="10668000" cy="512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A5957-3532-7326-15C2-FC04ACC753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3651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6F2669D9-6DB7-B41C-6C21-AE1CFB75F310}"/>
              </a:ext>
            </a:extLst>
          </p:cNvPr>
          <p:cNvSpPr txBox="1"/>
          <p:nvPr userDrawn="1"/>
        </p:nvSpPr>
        <p:spPr>
          <a:xfrm>
            <a:off x="685800" y="6477002"/>
            <a:ext cx="4358487" cy="2286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indent="12700">
              <a:defRPr lang="en-US"/>
            </a:pPr>
            <a:r>
              <a:rPr sz="1200" dirty="0">
                <a:latin typeface="Arial Regular" charset="77"/>
                <a:ea typeface="Arial Regular" charset="77"/>
                <a:cs typeface="Arial Regular" charset="77"/>
              </a:rPr>
              <a:t>©Curriculum Associates, LLC Copying is not permitted.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9A3B283-2822-6C88-4F59-9A1EFA9CA8E0}"/>
              </a:ext>
            </a:extLst>
          </p:cNvPr>
          <p:cNvCxnSpPr/>
          <p:nvPr userDrawn="1"/>
        </p:nvCxnSpPr>
        <p:spPr>
          <a:xfrm>
            <a:off x="0" y="750128"/>
            <a:ext cx="12192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itle Placeholder 8">
            <a:extLst>
              <a:ext uri="{FF2B5EF4-FFF2-40B4-BE49-F238E27FC236}">
                <a16:creationId xmlns:a16="http://schemas.microsoft.com/office/drawing/2014/main" id="{4E8B2659-D924-F26B-203C-2006E913BE56}"/>
              </a:ext>
            </a:extLst>
          </p:cNvPr>
          <p:cNvSpPr txBox="1">
            <a:spLocks/>
          </p:cNvSpPr>
          <p:nvPr userDrawn="1"/>
        </p:nvSpPr>
        <p:spPr>
          <a:xfrm>
            <a:off x="687600" y="-22032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11 Lesson 32</a:t>
            </a:r>
          </a:p>
        </p:txBody>
      </p:sp>
    </p:spTree>
    <p:extLst>
      <p:ext uri="{BB962C8B-B14F-4D97-AF65-F5344CB8AC3E}">
        <p14:creationId xmlns:p14="http://schemas.microsoft.com/office/powerpoint/2010/main" val="164571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0" r:id="rId2"/>
    <p:sldLayoutId id="2147483661" r:id="rId3"/>
    <p:sldLayoutId id="2147483662" r:id="rId4"/>
    <p:sldLayoutId id="2147483663" r:id="rId5"/>
    <p:sldLayoutId id="2147483652" r:id="rId6"/>
    <p:sldLayoutId id="2147483653" r:id="rId7"/>
    <p:sldLayoutId id="2147483654" r:id="rId8"/>
    <p:sldLayoutId id="2147483656" r:id="rId9"/>
    <p:sldLayoutId id="2147483657" r:id="rId10"/>
    <p:sldLayoutId id="2147483658" r:id="rId11"/>
    <p:sldLayoutId id="2147483659" r:id="rId12"/>
    <p:sldLayoutId id="2147483665" r:id="rId13"/>
    <p:sldLayoutId id="2147483666" r:id="rId14"/>
    <p:sldLayoutId id="2147483673" r:id="rId15"/>
    <p:sldLayoutId id="2147483674" r:id="rId1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ts val="3400"/>
        </a:lnSpc>
        <a:spcBef>
          <a:spcPts val="2200"/>
        </a:spcBef>
        <a:buFont typeface="+mj-lt"/>
        <a:buAutoNum type="alphaU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914400" rtl="0" eaLnBrk="1" latinLnBrk="0" hangingPunct="1">
        <a:lnSpc>
          <a:spcPts val="3400"/>
        </a:lnSpc>
        <a:spcBef>
          <a:spcPts val="500"/>
        </a:spcBef>
        <a:buFont typeface="+mj-lt"/>
        <a:buAutoNum type="arabi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Say Sounds (A)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Say Sounds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2"/>
            <a:ext cx="10668000" cy="4149641"/>
          </a:xfrm>
        </p:spPr>
        <p:txBody>
          <a:bodyPr>
            <a:noAutofit/>
          </a:bodyPr>
          <a:lstStyle/>
          <a:p>
            <a:r>
              <a:rPr lang="en-US" b="1" dirty="0"/>
              <a:t>Letter/Sound Associations </a:t>
            </a:r>
            <a:r>
              <a:rPr lang="en-US" dirty="0"/>
              <a:t>Look at the letters. Say the sounds.</a:t>
            </a:r>
          </a:p>
          <a:p>
            <a:pPr lvl="1" defTabSz="457200"/>
            <a:r>
              <a:rPr lang="en-US" dirty="0" err="1"/>
              <a:t>oo</a:t>
            </a:r>
            <a:r>
              <a:rPr lang="en-US" dirty="0"/>
              <a:t>		ay		</a:t>
            </a:r>
            <a:r>
              <a:rPr lang="en-US" dirty="0" err="1"/>
              <a:t>ph</a:t>
            </a:r>
            <a:r>
              <a:rPr lang="en-US" dirty="0"/>
              <a:t>		</a:t>
            </a:r>
            <a:r>
              <a:rPr lang="en-US" dirty="0" err="1"/>
              <a:t>ur</a:t>
            </a:r>
            <a:endParaRPr lang="en-US" dirty="0"/>
          </a:p>
          <a:p>
            <a:pPr lvl="1" defTabSz="457200"/>
            <a:r>
              <a:rPr lang="en-US" dirty="0" err="1"/>
              <a:t>ow</a:t>
            </a:r>
            <a:r>
              <a:rPr lang="en-US" dirty="0"/>
              <a:t>		aw		</a:t>
            </a:r>
            <a:r>
              <a:rPr lang="en-US" dirty="0" err="1"/>
              <a:t>ai</a:t>
            </a:r>
            <a:r>
              <a:rPr lang="en-US" dirty="0"/>
              <a:t>		</a:t>
            </a:r>
            <a:r>
              <a:rPr lang="en-US" dirty="0" err="1"/>
              <a:t>ow</a:t>
            </a:r>
            <a:endParaRPr lang="en-US" dirty="0"/>
          </a:p>
          <a:p>
            <a:pPr lvl="1" defTabSz="457200"/>
            <a:r>
              <a:rPr lang="en-US" dirty="0" err="1"/>
              <a:t>tch</a:t>
            </a:r>
            <a:r>
              <a:rPr lang="en-US" dirty="0"/>
              <a:t>		</a:t>
            </a:r>
            <a:r>
              <a:rPr lang="en-US" dirty="0" err="1"/>
              <a:t>oy</a:t>
            </a:r>
            <a:r>
              <a:rPr lang="en-US" dirty="0"/>
              <a:t>		</a:t>
            </a:r>
            <a:r>
              <a:rPr lang="en-US" dirty="0" err="1"/>
              <a:t>oo</a:t>
            </a:r>
            <a:r>
              <a:rPr lang="en-US" dirty="0"/>
              <a:t>		</a:t>
            </a:r>
            <a:r>
              <a:rPr lang="en-US" dirty="0" err="1"/>
              <a:t>ew</a:t>
            </a:r>
            <a:endParaRPr lang="en-US" dirty="0"/>
          </a:p>
          <a:p>
            <a:pPr lvl="1" defTabSz="457200"/>
            <a:r>
              <a:rPr lang="en-US" dirty="0" err="1"/>
              <a:t>oo</a:t>
            </a:r>
            <a:r>
              <a:rPr lang="en-US" dirty="0"/>
              <a:t>		</a:t>
            </a:r>
            <a:r>
              <a:rPr lang="en-US" dirty="0" err="1"/>
              <a:t>igh</a:t>
            </a:r>
            <a:r>
              <a:rPr lang="en-US" dirty="0"/>
              <a:t>		</a:t>
            </a:r>
            <a:r>
              <a:rPr lang="en-US" dirty="0" err="1"/>
              <a:t>ar</a:t>
            </a:r>
            <a:r>
              <a:rPr lang="en-US" dirty="0"/>
              <a:t>		</a:t>
            </a:r>
            <a:r>
              <a:rPr lang="en-US" dirty="0" err="1"/>
              <a:t>oo</a:t>
            </a:r>
            <a:endParaRPr lang="en-US" dirty="0"/>
          </a:p>
          <a:p>
            <a:pPr lvl="1" defTabSz="457200"/>
            <a:endParaRPr lang="en-US" dirty="0"/>
          </a:p>
          <a:p>
            <a:pPr lvl="1" defTabSz="457200"/>
            <a:endParaRPr lang="pt-BR" dirty="0"/>
          </a:p>
          <a:p>
            <a:pPr lvl="1" defTabSz="45720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80168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Informative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2)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994548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2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282613"/>
            <a:ext cx="6871807" cy="1022437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 Benjamin Franklin, one of the founders of the United </a:t>
            </a:r>
            <a:br>
              <a:rPr lang="en-US" sz="1600" dirty="0"/>
            </a:br>
            <a:r>
              <a:rPr lang="en-US" sz="1600" dirty="0"/>
              <a:t>States of America, made many contributions to American life. One of </a:t>
            </a:r>
            <a:br>
              <a:rPr lang="en-US" sz="1600" dirty="0"/>
            </a:br>
            <a:r>
              <a:rPr lang="en-US" sz="1600" dirty="0"/>
              <a:t>the important things he did was to help establish one of the first public </a:t>
            </a:r>
            <a:br>
              <a:rPr lang="en-US" sz="1600" dirty="0"/>
            </a:br>
            <a:r>
              <a:rPr lang="en-US" sz="1600" dirty="0"/>
              <a:t>libraries in the U.S.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413929"/>
            <a:ext cx="6528547" cy="3720172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One of the oldest libraries in the U.S. was established in </a:t>
            </a:r>
            <a:br>
              <a:rPr lang="en-US" sz="1800" dirty="0"/>
            </a:br>
            <a:r>
              <a:rPr lang="en-US" sz="1800" b="1" dirty="0"/>
              <a:t>Franklin, Massachusetts,</a:t>
            </a:r>
            <a:r>
              <a:rPr lang="en-US" sz="1800" dirty="0"/>
              <a:t> in 1790. The town had chosen </a:t>
            </a:r>
            <a:br>
              <a:rPr lang="en-US" sz="1800" dirty="0"/>
            </a:br>
            <a:r>
              <a:rPr lang="en-US" sz="1800" dirty="0"/>
              <a:t>to name itself after Benjamin Franklin. A resident of the </a:t>
            </a:r>
            <a:br>
              <a:rPr lang="en-US" sz="1800" dirty="0"/>
            </a:br>
            <a:r>
              <a:rPr lang="en-US" sz="1800" dirty="0"/>
              <a:t>town asked Franklin to donate a bell to the town. However, </a:t>
            </a:r>
            <a:br>
              <a:rPr lang="en-US" sz="1800" dirty="0"/>
            </a:br>
            <a:r>
              <a:rPr lang="en-US" sz="1800" dirty="0"/>
              <a:t>Franklin chose to give the town 116 books, not a bell. He </a:t>
            </a:r>
            <a:br>
              <a:rPr lang="en-US" sz="1800" dirty="0"/>
            </a:br>
            <a:r>
              <a:rPr lang="en-US" sz="1800" dirty="0"/>
              <a:t>thought the people in the town needed books more than </a:t>
            </a:r>
            <a:br>
              <a:rPr lang="en-US" sz="1800" dirty="0"/>
            </a:br>
            <a:r>
              <a:rPr lang="en-US" sz="1800" dirty="0"/>
              <a:t>they needed a bell.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The people in Franklin voted to lend the books to anyone </a:t>
            </a:r>
            <a:br>
              <a:rPr lang="en-US" sz="1800" dirty="0"/>
            </a:br>
            <a:r>
              <a:rPr lang="en-US" sz="1800" dirty="0"/>
              <a:t>who lived in the town—for free. This library became the first </a:t>
            </a:r>
            <a:br>
              <a:rPr lang="en-US" sz="1800" dirty="0"/>
            </a:br>
            <a:r>
              <a:rPr lang="en-US" sz="1800" dirty="0"/>
              <a:t>public lending library in the U.S. Over time, public libraries </a:t>
            </a:r>
            <a:br>
              <a:rPr lang="en-US" sz="1800" dirty="0"/>
            </a:br>
            <a:r>
              <a:rPr lang="en-US" sz="1800" dirty="0"/>
              <a:t>were established all over the U.S.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445030"/>
            <a:ext cx="598579" cy="3653846"/>
          </a:xfrm>
        </p:spPr>
        <p:txBody>
          <a:bodyPr>
            <a:noAutofit/>
          </a:bodyPr>
          <a:lstStyle/>
          <a:p>
            <a:r>
              <a:rPr lang="en-US" dirty="0"/>
              <a:t>83</a:t>
            </a:r>
          </a:p>
          <a:p>
            <a:r>
              <a:rPr lang="en-US" dirty="0"/>
              <a:t>94</a:t>
            </a:r>
          </a:p>
          <a:p>
            <a:r>
              <a:rPr lang="en-US" dirty="0"/>
              <a:t>102</a:t>
            </a:r>
          </a:p>
          <a:p>
            <a:r>
              <a:rPr lang="en-US" dirty="0"/>
              <a:t>112</a:t>
            </a:r>
          </a:p>
          <a:p>
            <a:r>
              <a:rPr lang="en-US" dirty="0"/>
              <a:t>123</a:t>
            </a:r>
          </a:p>
          <a:p>
            <a:r>
              <a:rPr lang="en-US" dirty="0"/>
              <a:t>135</a:t>
            </a:r>
          </a:p>
          <a:p>
            <a:r>
              <a:rPr lang="en-US" dirty="0"/>
              <a:t>145</a:t>
            </a:r>
          </a:p>
          <a:p>
            <a:r>
              <a:rPr lang="en-US" dirty="0"/>
              <a:t>149</a:t>
            </a:r>
          </a:p>
          <a:p>
            <a:r>
              <a:rPr lang="en-US" dirty="0"/>
              <a:t>160</a:t>
            </a:r>
          </a:p>
          <a:p>
            <a:r>
              <a:rPr lang="en-US" dirty="0"/>
              <a:t>172</a:t>
            </a:r>
          </a:p>
          <a:p>
            <a:r>
              <a:rPr lang="en-US" dirty="0"/>
              <a:t>182</a:t>
            </a:r>
          </a:p>
        </p:txBody>
      </p:sp>
    </p:spTree>
    <p:extLst>
      <p:ext uri="{BB962C8B-B14F-4D97-AF65-F5344CB8AC3E}">
        <p14:creationId xmlns:p14="http://schemas.microsoft.com/office/powerpoint/2010/main" val="32358035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2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11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Who are the other characters introduced in this part of the story?</a:t>
            </a:r>
          </a:p>
          <a:p>
            <a:pPr marL="0" indent="0">
              <a:buNone/>
            </a:pPr>
            <a:r>
              <a:rPr lang="en-US" dirty="0"/>
              <a:t>	 The other characters are ________________.</a:t>
            </a:r>
          </a:p>
          <a:p>
            <a:pPr marL="0" indent="0">
              <a:buNone/>
            </a:pPr>
            <a:r>
              <a:rPr lang="en-US" b="1" dirty="0"/>
              <a:t>Why did Benjamin Franklin give books to the town of Franklin?	</a:t>
            </a:r>
          </a:p>
          <a:p>
            <a:pPr marL="0" indent="0">
              <a:buNone/>
            </a:pPr>
            <a:r>
              <a:rPr lang="en-US" dirty="0"/>
              <a:t>	 Benjamin Franklin gave books because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5050297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Informative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3)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997216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3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334442"/>
            <a:ext cx="6842309" cy="561033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 Today’s public libraries offer books and much more to </a:t>
            </a:r>
            <a:br>
              <a:rPr lang="en-US" sz="1600" dirty="0"/>
            </a:br>
            <a:r>
              <a:rPr lang="en-US" sz="1600" dirty="0"/>
              <a:t>children and adults.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945158"/>
            <a:ext cx="6528547" cy="4257851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Today, public libraries offer people many things. People </a:t>
            </a:r>
            <a:br>
              <a:rPr lang="en-US" sz="1800" dirty="0"/>
            </a:br>
            <a:r>
              <a:rPr lang="en-US" sz="1800" dirty="0"/>
              <a:t>can use the library’s </a:t>
            </a:r>
            <a:r>
              <a:rPr lang="en-US" sz="1800" b="1" dirty="0"/>
              <a:t>computers</a:t>
            </a:r>
            <a:r>
              <a:rPr lang="en-US" sz="1800" dirty="0"/>
              <a:t> and printers. They can look </a:t>
            </a:r>
            <a:br>
              <a:rPr lang="en-US" sz="1800" dirty="0"/>
            </a:br>
            <a:r>
              <a:rPr lang="en-US" sz="1800" dirty="0"/>
              <a:t>for books on library shelves and check out books or films </a:t>
            </a:r>
            <a:br>
              <a:rPr lang="en-US" sz="1800" dirty="0"/>
            </a:br>
            <a:r>
              <a:rPr lang="en-US" sz="1800" dirty="0"/>
              <a:t>with a library card. They can also download e-books to read </a:t>
            </a:r>
            <a:br>
              <a:rPr lang="en-US" sz="1800" dirty="0"/>
            </a:br>
            <a:r>
              <a:rPr lang="en-US" sz="1800" dirty="0"/>
              <a:t>on a tablet or phone. Many libraries belong to a network of </a:t>
            </a:r>
            <a:br>
              <a:rPr lang="en-US" sz="1800" dirty="0"/>
            </a:br>
            <a:r>
              <a:rPr lang="en-US" sz="1800" dirty="0"/>
              <a:t>libraries. That means that people can use things from other </a:t>
            </a:r>
            <a:br>
              <a:rPr lang="en-US" sz="1800" dirty="0"/>
            </a:br>
            <a:r>
              <a:rPr lang="en-US" sz="1800" dirty="0"/>
              <a:t>libraries in the network.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Public libraries are good places for people to have </a:t>
            </a:r>
            <a:br>
              <a:rPr lang="en-US" sz="1800" dirty="0"/>
            </a:br>
            <a:r>
              <a:rPr lang="en-US" sz="1800" dirty="0"/>
              <a:t>meetings. Public libraries also have events like author </a:t>
            </a:r>
            <a:br>
              <a:rPr lang="en-US" sz="1800" dirty="0"/>
            </a:br>
            <a:r>
              <a:rPr lang="en-US" sz="1800" dirty="0"/>
              <a:t>visits and art shows. In addition, people can enjoy library </a:t>
            </a:r>
            <a:br>
              <a:rPr lang="en-US" sz="1800" dirty="0"/>
            </a:br>
            <a:r>
              <a:rPr lang="en-US" sz="1800" dirty="0"/>
              <a:t>events such as story time for children, summer reading </a:t>
            </a:r>
            <a:br>
              <a:rPr lang="en-US" sz="1800" dirty="0"/>
            </a:br>
            <a:endParaRPr lang="en-US" sz="1800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1938573"/>
            <a:ext cx="598579" cy="4163656"/>
          </a:xfrm>
        </p:spPr>
        <p:txBody>
          <a:bodyPr>
            <a:noAutofit/>
          </a:bodyPr>
          <a:lstStyle/>
          <a:p>
            <a:r>
              <a:rPr lang="en-US" dirty="0"/>
              <a:t>188</a:t>
            </a:r>
          </a:p>
          <a:p>
            <a:r>
              <a:rPr lang="en-US" dirty="0"/>
              <a:t>196</a:t>
            </a:r>
          </a:p>
          <a:p>
            <a:r>
              <a:rPr lang="en-US" dirty="0"/>
              <a:t>206</a:t>
            </a:r>
          </a:p>
          <a:p>
            <a:r>
              <a:rPr lang="en-US" dirty="0"/>
              <a:t>217</a:t>
            </a:r>
          </a:p>
          <a:p>
            <a:r>
              <a:rPr lang="en-US" dirty="0"/>
              <a:t>229</a:t>
            </a:r>
          </a:p>
          <a:p>
            <a:r>
              <a:rPr lang="en-US" dirty="0"/>
              <a:t>241</a:t>
            </a:r>
          </a:p>
          <a:p>
            <a:r>
              <a:rPr lang="en-US" dirty="0"/>
              <a:t>251</a:t>
            </a:r>
          </a:p>
          <a:p>
            <a:r>
              <a:rPr lang="en-US" dirty="0"/>
              <a:t>255</a:t>
            </a:r>
          </a:p>
          <a:p>
            <a:r>
              <a:rPr lang="en-US" dirty="0"/>
              <a:t>264</a:t>
            </a:r>
          </a:p>
          <a:p>
            <a:r>
              <a:rPr lang="en-US" dirty="0"/>
              <a:t>272</a:t>
            </a:r>
          </a:p>
          <a:p>
            <a:r>
              <a:rPr lang="en-US" dirty="0"/>
              <a:t>282</a:t>
            </a:r>
          </a:p>
        </p:txBody>
      </p:sp>
    </p:spTree>
    <p:extLst>
      <p:ext uri="{BB962C8B-B14F-4D97-AF65-F5344CB8AC3E}">
        <p14:creationId xmlns:p14="http://schemas.microsoft.com/office/powerpoint/2010/main" val="37167579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Informative Text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3)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931295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</a:t>
            </a:r>
            <a:r>
              <a:rPr lang="en-US" b="1" dirty="0"/>
              <a:t>3 continued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317546"/>
            <a:ext cx="6528547" cy="3765732"/>
          </a:xfrm>
        </p:spPr>
        <p:txBody>
          <a:bodyPr>
            <a:noAutofit/>
          </a:bodyPr>
          <a:lstStyle/>
          <a:p>
            <a:pPr marL="0" indent="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programs for children, and book clubs for adults. Some </a:t>
            </a:r>
            <a:br>
              <a:rPr lang="en-US" sz="1800" dirty="0"/>
            </a:br>
            <a:r>
              <a:rPr lang="en-US" sz="1800" dirty="0"/>
              <a:t>libraries offer spaces where people can work on projects </a:t>
            </a:r>
            <a:br>
              <a:rPr lang="en-US" sz="1800" dirty="0"/>
            </a:br>
            <a:r>
              <a:rPr lang="en-US" sz="1800" dirty="0"/>
              <a:t>to make things. Public libraries of today have many good </a:t>
            </a:r>
            <a:br>
              <a:rPr lang="en-US" sz="1800" dirty="0"/>
            </a:br>
            <a:r>
              <a:rPr lang="en-US" sz="1800" dirty="0"/>
              <a:t>things to offer. And the best part is that public libraries are </a:t>
            </a:r>
            <a:br>
              <a:rPr lang="en-US" sz="1800" dirty="0"/>
            </a:br>
            <a:r>
              <a:rPr lang="en-US" sz="1800" dirty="0"/>
              <a:t>free to all.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1308261"/>
            <a:ext cx="598579" cy="3781448"/>
          </a:xfrm>
        </p:spPr>
        <p:txBody>
          <a:bodyPr>
            <a:noAutofit/>
          </a:bodyPr>
          <a:lstStyle/>
          <a:p>
            <a:r>
              <a:rPr lang="en-US" dirty="0"/>
              <a:t>291</a:t>
            </a:r>
          </a:p>
          <a:p>
            <a:r>
              <a:rPr lang="en-US" dirty="0"/>
              <a:t>300</a:t>
            </a:r>
          </a:p>
          <a:p>
            <a:r>
              <a:rPr lang="en-US" dirty="0"/>
              <a:t>309</a:t>
            </a:r>
          </a:p>
          <a:p>
            <a:r>
              <a:rPr lang="en-US" dirty="0"/>
              <a:t>319</a:t>
            </a:r>
          </a:p>
          <a:p>
            <a:r>
              <a:rPr lang="en-US" dirty="0"/>
              <a:t>331</a:t>
            </a:r>
          </a:p>
          <a:p>
            <a:r>
              <a:rPr lang="en-US" dirty="0"/>
              <a:t>334</a:t>
            </a:r>
          </a:p>
        </p:txBody>
      </p:sp>
    </p:spTree>
    <p:extLst>
      <p:ext uri="{BB962C8B-B14F-4D97-AF65-F5344CB8AC3E}">
        <p14:creationId xmlns:p14="http://schemas.microsoft.com/office/powerpoint/2010/main" val="7769237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3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14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are some things people can get at a public library?</a:t>
            </a:r>
          </a:p>
          <a:p>
            <a:pPr marL="0" indent="0">
              <a:buNone/>
            </a:pPr>
            <a:r>
              <a:rPr lang="en-US" dirty="0"/>
              <a:t>	 Some things people can get at a public library are ________________.</a:t>
            </a:r>
          </a:p>
          <a:p>
            <a:pPr marL="0" indent="0">
              <a:buNone/>
            </a:pPr>
            <a:r>
              <a:rPr lang="en-US" b="1" dirty="0"/>
              <a:t>What is one event that can take place at a public library?</a:t>
            </a:r>
          </a:p>
          <a:p>
            <a:pPr marL="0" indent="0">
              <a:buNone/>
            </a:pPr>
            <a:r>
              <a:rPr lang="en-US" dirty="0"/>
              <a:t>	 One event that can take place at a public library is ________________.</a:t>
            </a:r>
          </a:p>
          <a:p>
            <a:pPr marL="0" indent="0">
              <a:buNone/>
            </a:pPr>
            <a:r>
              <a:rPr lang="en-US" b="1" dirty="0"/>
              <a:t>What is the best part of public libraries?</a:t>
            </a:r>
          </a:p>
          <a:p>
            <a:pPr marL="0" indent="0">
              <a:buNone/>
            </a:pPr>
            <a:r>
              <a:rPr lang="en-US" dirty="0"/>
              <a:t>	 The best part of public libraries is that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2096296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74DEB105-4F56-5710-1635-7604A4E3517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lnSpc>
                <a:spcPts val="2100"/>
              </a:lnSpc>
              <a:spcBef>
                <a:spcPts val="0"/>
              </a:spcBef>
              <a:buFont typeface="+mj-lt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914400" indent="-4572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AutoNum type="arabi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dirty="0"/>
              <a:t>Picture Match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15</a:t>
            </a:fld>
            <a:endParaRPr lang="en-US"/>
          </a:p>
        </p:txBody>
      </p:sp>
      <p:pic>
        <p:nvPicPr>
          <p:cNvPr id="1026" name="Picture 2" descr="A boy is sitting in front of a desk and assembling a model in the library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785" y="2814954"/>
            <a:ext cx="2609850" cy="2619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FC6B19D1-AEA1-63A6-6632-D73C1D5B4D57}"/>
              </a:ext>
            </a:extLst>
          </p:cNvPr>
          <p:cNvSpPr txBox="1"/>
          <p:nvPr/>
        </p:nvSpPr>
        <p:spPr>
          <a:xfrm>
            <a:off x="566652" y="5553765"/>
            <a:ext cx="318135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4" name="Picture 4" descr="A statue is in front of the library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7702" y="2843845"/>
            <a:ext cx="2609850" cy="2609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24935AB3-1300-5B2E-26AD-D9BF5C3BF37B}"/>
              </a:ext>
            </a:extLst>
          </p:cNvPr>
          <p:cNvSpPr txBox="1"/>
          <p:nvPr/>
        </p:nvSpPr>
        <p:spPr>
          <a:xfrm>
            <a:off x="4119714" y="5548593"/>
            <a:ext cx="306520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6" name="Picture 5" descr="A ladder is in front of the bookshelves full of books in the library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1558" y="2829241"/>
            <a:ext cx="2609850" cy="259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F7827D7F-6DEE-C6CA-29AA-D67FEA9DCF28}"/>
              </a:ext>
            </a:extLst>
          </p:cNvPr>
          <p:cNvSpPr txBox="1"/>
          <p:nvPr/>
        </p:nvSpPr>
        <p:spPr>
          <a:xfrm>
            <a:off x="7535333" y="5544116"/>
            <a:ext cx="31623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</p:spTree>
    <p:extLst>
      <p:ext uri="{BB962C8B-B14F-4D97-AF65-F5344CB8AC3E}">
        <p14:creationId xmlns:p14="http://schemas.microsoft.com/office/powerpoint/2010/main" val="22229250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6" y="1180953"/>
            <a:ext cx="3017520" cy="430887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3" y="1180953"/>
            <a:ext cx="3017523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Practice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7" y="1789805"/>
            <a:ext cx="11079169" cy="10127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1"/>
            </a:pPr>
            <a:r>
              <a:rPr lang="en-US" b="1" dirty="0"/>
              <a:t>Text Comprehension </a:t>
            </a:r>
            <a:r>
              <a:rPr lang="en-US" dirty="0"/>
              <a:t>Read each question. Think of the answer or look back </a:t>
            </a:r>
            <a:br>
              <a:rPr lang="en-US" dirty="0"/>
            </a:br>
            <a:r>
              <a:rPr lang="en-US" dirty="0"/>
              <a:t>at the text. Fill in the blank. Be sure the sentence makes sense.</a:t>
            </a:r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2802461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2674953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3008609"/>
            <a:ext cx="10363200" cy="332049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1. WHO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can use public 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libraries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in the U.S. today?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In the U.S. today, public libraries can be used by 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2. WHY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was there no such thing as a public 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library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in the past?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There was no such thing because 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4082471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1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936978"/>
            <a:ext cx="10363200" cy="4570236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3. HOW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a membership library work?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A membership library worked by ____________________________________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7701799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4570236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4. WHERE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was one of the oldest public libraries in the U.S. established in 1790?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In 1790, one of the oldest public libraries in the U.S. was established in 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 ______________________________________________________________.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5. WHY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Benjamin Franklin give books to the town of Franklin?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Benjamin Franklin gave books to the town of Franklin because 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2792660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5010537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6.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are some things people can get at a public library?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Some things people can get at a public library are 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7.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is one event that can take place at a public library?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One event that can take place at a public library is 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8.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is the best part of public libraries?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best part of public libraries is that 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20836820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(B)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2B4D2D30-831D-7DF2-5863-4C4C000048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70309D-44E8-3332-5283-F1CD4E27A03E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09454"/>
            <a:ext cx="11044238" cy="347033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2"/>
            </a:pPr>
            <a:r>
              <a:rPr lang="en-US" b="1" dirty="0"/>
              <a:t>New Words </a:t>
            </a:r>
            <a:r>
              <a:rPr lang="en-US" dirty="0"/>
              <a:t>Say the usual sound. Read the word. If it isn’t a real word, </a:t>
            </a:r>
            <a:br>
              <a:rPr lang="en-US" dirty="0"/>
            </a:br>
            <a:r>
              <a:rPr lang="en-US" dirty="0"/>
              <a:t>try the other sound.</a:t>
            </a:r>
          </a:p>
          <a:p>
            <a:pPr lvl="1" defTabSz="457200"/>
            <a:r>
              <a:rPr lang="en-US" dirty="0"/>
              <a:t>h</a:t>
            </a:r>
            <a:r>
              <a:rPr lang="en-US" u="sng" dirty="0"/>
              <a:t>oo</a:t>
            </a:r>
            <a:r>
              <a:rPr lang="en-US" dirty="0"/>
              <a:t>d		p</a:t>
            </a:r>
            <a:r>
              <a:rPr lang="en-US" u="sng" dirty="0"/>
              <a:t>oo</a:t>
            </a:r>
            <a:r>
              <a:rPr lang="en-US" dirty="0"/>
              <a:t>l		br</a:t>
            </a:r>
            <a:r>
              <a:rPr lang="en-US" u="sng" dirty="0"/>
              <a:t>oo</a:t>
            </a:r>
            <a:r>
              <a:rPr lang="en-US" dirty="0"/>
              <a:t>m</a:t>
            </a:r>
          </a:p>
          <a:p>
            <a:pPr lvl="1" defTabSz="457200"/>
            <a:r>
              <a:rPr lang="en-US" dirty="0"/>
              <a:t>t</a:t>
            </a:r>
            <a:r>
              <a:rPr lang="en-US" u="sng" dirty="0"/>
              <a:t>oo</a:t>
            </a:r>
            <a:r>
              <a:rPr lang="en-US" dirty="0"/>
              <a:t>k		dr</a:t>
            </a:r>
            <a:r>
              <a:rPr lang="en-US" u="sng" dirty="0"/>
              <a:t>oo</a:t>
            </a:r>
            <a:r>
              <a:rPr lang="en-US" dirty="0"/>
              <a:t>l		s</a:t>
            </a:r>
            <a:r>
              <a:rPr lang="en-US" u="sng" dirty="0"/>
              <a:t>oo</a:t>
            </a:r>
            <a:r>
              <a:rPr lang="en-US" dirty="0"/>
              <a:t>n</a:t>
            </a:r>
          </a:p>
          <a:p>
            <a:pPr lvl="1" defTabSz="457200"/>
            <a:r>
              <a:rPr lang="en-US" dirty="0"/>
              <a:t>gloom		good		stool</a:t>
            </a:r>
          </a:p>
          <a:p>
            <a:pPr lvl="1" defTabSz="457200"/>
            <a:r>
              <a:rPr lang="en-US" dirty="0"/>
              <a:t>brook		boost		moose</a:t>
            </a:r>
          </a:p>
          <a:p>
            <a:pPr lvl="1" defTabSz="45720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7371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F2AB760C-299D-D57C-B2D5-5E4D1970F2E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7" y="890684"/>
            <a:ext cx="10668003" cy="833942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2"/>
            </a:pPr>
            <a:r>
              <a:rPr lang="en-US" b="1" dirty="0"/>
              <a:t>More Practice • Activity 1 </a:t>
            </a:r>
            <a:r>
              <a:rPr lang="en-US" dirty="0"/>
              <a:t>Read each story. Underline all the endings that make sense.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1999" y="1898236"/>
            <a:ext cx="6381751" cy="1149764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Randal lives in New York where winters can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be very cold. During one cold winter,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Randal ________.</a:t>
            </a:r>
            <a:endParaRPr lang="en-US" sz="2400" dirty="0"/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7543799" y="1874409"/>
            <a:ext cx="4459515" cy="198639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a. put on a wool hood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b. picked blooming flowers in </a:t>
            </a:r>
            <a:br>
              <a:rPr lang="en-US" dirty="0"/>
            </a:br>
            <a:r>
              <a:rPr lang="en-US" dirty="0"/>
              <a:t>    the woods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c. added wood to the wood </a:t>
            </a:r>
            <a:br>
              <a:rPr lang="en-US" dirty="0"/>
            </a:br>
            <a:r>
              <a:rPr lang="en-US" dirty="0"/>
              <a:t>    stove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620644A-220F-5A65-C41A-5B7E3B8770C7}"/>
              </a:ext>
            </a:extLst>
          </p:cNvPr>
          <p:cNvSpPr txBox="1"/>
          <p:nvPr/>
        </p:nvSpPr>
        <p:spPr>
          <a:xfrm>
            <a:off x="761999" y="4241934"/>
            <a:ext cx="6381751" cy="82081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One afternoon, Kayo went to the bookstore.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At the bookstore, she got ________.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98BD07E7-DC18-E3DB-C62F-B5FB06701679}"/>
              </a:ext>
            </a:extLst>
          </p:cNvPr>
          <p:cNvSpPr txBox="1">
            <a:spLocks/>
          </p:cNvSpPr>
          <p:nvPr/>
        </p:nvSpPr>
        <p:spPr>
          <a:xfrm>
            <a:off x="7543799" y="4229092"/>
            <a:ext cx="4459515" cy="166732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a. a brook filled with water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b. a good cookbook for cakes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c. a bookmark with two green </a:t>
            </a:r>
            <a:br>
              <a:rPr lang="en-US" dirty="0"/>
            </a:br>
            <a:r>
              <a:rPr lang="en-US" dirty="0"/>
              <a:t>    stripes</a:t>
            </a:r>
          </a:p>
        </p:txBody>
      </p:sp>
    </p:spTree>
    <p:extLst>
      <p:ext uri="{BB962C8B-B14F-4D97-AF65-F5344CB8AC3E}">
        <p14:creationId xmlns:p14="http://schemas.microsoft.com/office/powerpoint/2010/main" val="24728884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F2AB760C-299D-D57C-B2D5-5E4D1970F2E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60950FD-FB4B-449E-8091-118D1D2F6CBB}"/>
              </a:ext>
            </a:extLst>
          </p:cNvPr>
          <p:cNvSpPr txBox="1"/>
          <p:nvPr/>
        </p:nvSpPr>
        <p:spPr>
          <a:xfrm>
            <a:off x="762000" y="1141121"/>
            <a:ext cx="6381750" cy="1078204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One summer day,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Chanda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went to the woods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with her dog. In the woods, she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___________.</a:t>
            </a:r>
          </a:p>
        </p:txBody>
      </p:sp>
      <p:sp>
        <p:nvSpPr>
          <p:cNvPr id="15" name="Content Placeholder 3">
            <a:extLst>
              <a:ext uri="{FF2B5EF4-FFF2-40B4-BE49-F238E27FC236}">
                <a16:creationId xmlns:a16="http://schemas.microsoft.com/office/drawing/2014/main" id="{81134ED5-18F8-4E6E-9315-D41102DAEF71}"/>
              </a:ext>
            </a:extLst>
          </p:cNvPr>
          <p:cNvSpPr txBox="1">
            <a:spLocks/>
          </p:cNvSpPr>
          <p:nvPr/>
        </p:nvSpPr>
        <p:spPr>
          <a:xfrm>
            <a:off x="7543799" y="1120864"/>
            <a:ext cx="4145689" cy="201422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a. sat next to a brook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b. stood on a footstool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c. looked at the blooming </a:t>
            </a:r>
            <a:br>
              <a:rPr lang="en-US" dirty="0"/>
            </a:br>
            <a:r>
              <a:rPr lang="en-US" dirty="0"/>
              <a:t>    flowers</a:t>
            </a:r>
          </a:p>
        </p:txBody>
      </p:sp>
    </p:spTree>
    <p:extLst>
      <p:ext uri="{BB962C8B-B14F-4D97-AF65-F5344CB8AC3E}">
        <p14:creationId xmlns:p14="http://schemas.microsoft.com/office/powerpoint/2010/main" val="10105376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12">
            <a:extLst>
              <a:ext uri="{FF2B5EF4-FFF2-40B4-BE49-F238E27FC236}">
                <a16:creationId xmlns:a16="http://schemas.microsoft.com/office/drawing/2014/main" id="{6BC9229C-833A-BE74-CF1A-81C41AC4FFC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479" y="810567"/>
            <a:ext cx="10661282" cy="88058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3"/>
            </a:pPr>
            <a:r>
              <a:rPr lang="en-US" b="1" dirty="0"/>
              <a:t>More Practice • Activity 2 </a:t>
            </a:r>
            <a:r>
              <a:rPr lang="en-US" dirty="0"/>
              <a:t>Read each question. Underline the best words for </a:t>
            </a:r>
            <a:br>
              <a:rPr lang="en-US" dirty="0"/>
            </a:br>
            <a:r>
              <a:rPr lang="en-US" dirty="0"/>
              <a:t>each question.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E1C7E96-15EE-423C-820B-8E6E26135056}"/>
              </a:ext>
            </a:extLst>
          </p:cNvPr>
          <p:cNvSpPr txBox="1"/>
          <p:nvPr/>
        </p:nvSpPr>
        <p:spPr>
          <a:xfrm>
            <a:off x="761999" y="1767359"/>
            <a:ext cx="4165593" cy="150384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Which words name animals?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	footprint	giraffe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	rabbit		raccoon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	woodcraft	woodchuck</a:t>
            </a:r>
          </a:p>
          <a:p>
            <a:pPr marL="0" lvl="1"/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/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ADABF3A-4EAB-41C9-9ECE-4C4FC789B301}"/>
              </a:ext>
            </a:extLst>
          </p:cNvPr>
          <p:cNvSpPr txBox="1"/>
          <p:nvPr/>
        </p:nvSpPr>
        <p:spPr>
          <a:xfrm>
            <a:off x="761999" y="3239022"/>
            <a:ext cx="4796969" cy="150384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Which words name people?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	woodcutter	bookkeeper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	festive		moonlight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	townspeople	detective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112852C-360D-484B-99A6-E659710CCE8D}"/>
              </a:ext>
            </a:extLst>
          </p:cNvPr>
          <p:cNvSpPr txBox="1"/>
          <p:nvPr/>
        </p:nvSpPr>
        <p:spPr>
          <a:xfrm>
            <a:off x="761998" y="4686639"/>
            <a:ext cx="4796965" cy="1778004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Which words name things you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can get at a store?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	understood	toothbrush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	toothpaste	shampoo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	homework	footprint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34D636B-CEE5-40D4-8454-124356A8F34E}"/>
              </a:ext>
            </a:extLst>
          </p:cNvPr>
          <p:cNvSpPr txBox="1"/>
          <p:nvPr/>
        </p:nvSpPr>
        <p:spPr>
          <a:xfrm>
            <a:off x="5709919" y="1767359"/>
            <a:ext cx="4165593" cy="150384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Which words name tools?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	blowtorch	hammer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	screwdriver	footrest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	wrench		crowbar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2800C44-8373-498C-B9D6-77720E184230}"/>
              </a:ext>
            </a:extLst>
          </p:cNvPr>
          <p:cNvSpPr txBox="1"/>
          <p:nvPr/>
        </p:nvSpPr>
        <p:spPr>
          <a:xfrm>
            <a:off x="5709920" y="3253534"/>
            <a:ext cx="4165593" cy="150384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Which words name sports?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	football		sunflower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	woodpile	baseball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	soccer		nightgown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DA3DE21-E939-47E1-AC59-0ACF84064CBF}"/>
              </a:ext>
            </a:extLst>
          </p:cNvPr>
          <p:cNvSpPr txBox="1"/>
          <p:nvPr/>
        </p:nvSpPr>
        <p:spPr>
          <a:xfrm>
            <a:off x="5709918" y="4725642"/>
            <a:ext cx="5986780" cy="1778004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6. Which words name things you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can find in a kitchen?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	ballroom	teaspoon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	almost		faucet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	cookbook	penthouse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793C7056-8A67-4402-A56E-CF7011D107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5558968" y="1705662"/>
            <a:ext cx="0" cy="4758981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19374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C498C97-6632-36ED-B79E-16D28FEA0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(C)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20ECA2-8A52-B700-3E3E-9045E5EF8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365125"/>
            <a:ext cx="2743200" cy="365125"/>
          </a:xfrm>
        </p:spPr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1262B841-BCC5-27FE-F4C2-3B5281AF8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8136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>
              <a:buFont typeface="+mj-lt"/>
              <a:buAutoNum type="alphaUcPeriod" startAt="3"/>
            </a:pPr>
            <a:r>
              <a:rPr lang="en-US" b="1" dirty="0">
                <a:effectLst/>
              </a:rPr>
              <a:t>Word Families</a:t>
            </a:r>
            <a:r>
              <a:rPr lang="en-US" b="1" dirty="0"/>
              <a:t> </a:t>
            </a:r>
            <a:r>
              <a:rPr lang="en-US" dirty="0"/>
              <a:t>Read down. Read rapidly.</a:t>
            </a:r>
            <a:endParaRPr lang="en-US" dirty="0">
              <a:effectLst/>
            </a:endParaRPr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1760B50-4EC1-0552-121A-4A0CC6197E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4743" y="1990580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good</a:t>
            </a:r>
          </a:p>
          <a:p>
            <a:r>
              <a:rPr lang="en-US" dirty="0"/>
              <a:t>wood</a:t>
            </a:r>
          </a:p>
          <a:p>
            <a:r>
              <a:rPr lang="en-US" dirty="0"/>
              <a:t>hood</a:t>
            </a:r>
          </a:p>
          <a:p>
            <a:r>
              <a:rPr lang="en-US" dirty="0"/>
              <a:t>stood</a:t>
            </a:r>
          </a:p>
          <a:p>
            <a:r>
              <a:rPr lang="en-US" dirty="0"/>
              <a:t>goods</a:t>
            </a:r>
            <a:endParaRPr lang="pl-PL" dirty="0"/>
          </a:p>
        </p:txBody>
      </p:sp>
      <p:sp>
        <p:nvSpPr>
          <p:cNvPr id="35" name="Text Placeholder 26">
            <a:extLst>
              <a:ext uri="{FF2B5EF4-FFF2-40B4-BE49-F238E27FC236}">
                <a16:creationId xmlns:a16="http://schemas.microsoft.com/office/drawing/2014/main" id="{F26E453C-FBE8-821E-A68F-79C89CE9D588}"/>
              </a:ext>
            </a:extLst>
          </p:cNvPr>
          <p:cNvSpPr txBox="1">
            <a:spLocks/>
          </p:cNvSpPr>
          <p:nvPr/>
        </p:nvSpPr>
        <p:spPr>
          <a:xfrm>
            <a:off x="3394527" y="2007564"/>
            <a:ext cx="2126343" cy="2969623"/>
          </a:xfrm>
          <a:prstGeom prst="rect">
            <a:avLst/>
          </a:prstGeom>
        </p:spPr>
        <p:txBody>
          <a:bodyPr vert="horz" wrap="none" lIns="137160" tIns="91440" rIns="137160" bIns="45720" rtlCol="0">
            <a:noAutofit/>
          </a:bodyPr>
          <a:lstStyle>
            <a:lvl1pPr marL="0" indent="0" algn="l" defTabSz="914400" rtl="0" eaLnBrk="1" latinLnBrk="0" hangingPunct="1">
              <a:lnSpc>
                <a:spcPts val="4200"/>
              </a:lnSpc>
              <a:spcBef>
                <a:spcPts val="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look</a:t>
            </a:r>
          </a:p>
          <a:p>
            <a:r>
              <a:rPr lang="en-US" dirty="0"/>
              <a:t>took</a:t>
            </a:r>
          </a:p>
          <a:p>
            <a:r>
              <a:rPr lang="en-US" dirty="0"/>
              <a:t>cook</a:t>
            </a:r>
          </a:p>
          <a:p>
            <a:r>
              <a:rPr lang="en-US" dirty="0"/>
              <a:t>crook</a:t>
            </a:r>
          </a:p>
          <a:p>
            <a:r>
              <a:rPr lang="en-US" dirty="0"/>
              <a:t>brook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5F00A9C6-ED01-66C5-23EA-7A3FFFEA2E3B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6052456" y="1990579"/>
            <a:ext cx="2126343" cy="2969623"/>
          </a:xfrm>
        </p:spPr>
        <p:txBody>
          <a:bodyPr>
            <a:noAutofit/>
          </a:bodyPr>
          <a:lstStyle/>
          <a:p>
            <a:r>
              <a:rPr lang="nl-NL" b="1" dirty="0"/>
              <a:t>room</a:t>
            </a:r>
          </a:p>
          <a:p>
            <a:r>
              <a:rPr lang="nl-NL" dirty="0"/>
              <a:t>zoom</a:t>
            </a:r>
          </a:p>
          <a:p>
            <a:r>
              <a:rPr lang="nl-NL" dirty="0"/>
              <a:t>groom</a:t>
            </a:r>
          </a:p>
          <a:p>
            <a:r>
              <a:rPr lang="nl-NL" dirty="0"/>
              <a:t>broom</a:t>
            </a:r>
          </a:p>
          <a:p>
            <a:r>
              <a:rPr lang="nl-NL" dirty="0"/>
              <a:t>bloom</a:t>
            </a:r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20EDDB1-7A29-7E1C-11EA-B4E305FF906E}"/>
              </a:ext>
            </a:extLst>
          </p:cNvPr>
          <p:cNvSpPr txBox="1"/>
          <p:nvPr/>
        </p:nvSpPr>
        <p:spPr>
          <a:xfrm>
            <a:off x="8417860" y="3530476"/>
            <a:ext cx="2955366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10 Second Challenge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A7B3B88-7296-5C30-4621-F7A2AD141D2C}"/>
              </a:ext>
            </a:extLst>
          </p:cNvPr>
          <p:cNvSpPr txBox="1"/>
          <p:nvPr/>
        </p:nvSpPr>
        <p:spPr>
          <a:xfrm>
            <a:off x="8417859" y="3942012"/>
            <a:ext cx="2955366" cy="89255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Cold Timing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Practice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Hot Timing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EBAF246-5E98-6FFD-E97E-38462FFFFC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4743" y="1990583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F9A83D5-A653-0990-28D7-53684854CA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03600" y="1990582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C85DA66-176E-8415-DA6F-A563BB20E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52457" y="1990581"/>
            <a:ext cx="2126343" cy="296962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740381BB-ADDA-0105-04C6-942A5228D3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17860" y="3403476"/>
            <a:ext cx="2955366" cy="1556726"/>
          </a:xfrm>
          <a:prstGeom prst="round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0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DA93FA91-A0F9-0D51-1811-BF97C85FEB6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4800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Read Words (D–E)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4"/>
            </a:pPr>
            <a:r>
              <a:rPr lang="en-US" b="1" dirty="0"/>
              <a:t>Multisyllabic Challenge Words </a:t>
            </a:r>
            <a:r>
              <a:rPr lang="en-US" dirty="0"/>
              <a:t>Sound out the syllables. Read the whole word.</a:t>
            </a:r>
          </a:p>
          <a:p>
            <a:pPr lvl="1" defTabSz="457200">
              <a:spcBef>
                <a:spcPts val="0"/>
              </a:spcBef>
              <a:spcAft>
                <a:spcPts val="2000"/>
              </a:spcAft>
            </a:pPr>
            <a:r>
              <a:rPr lang="en-US" dirty="0"/>
              <a:t>cookbook		ballroom		footprint		footrest		woodcraft</a:t>
            </a:r>
          </a:p>
          <a:p>
            <a:pPr lvl="1" defTabSz="457200">
              <a:spcBef>
                <a:spcPts val="0"/>
              </a:spcBef>
              <a:spcAft>
                <a:spcPts val="2000"/>
              </a:spcAft>
            </a:pPr>
            <a:r>
              <a:rPr lang="en-US" dirty="0"/>
              <a:t>raccoon		cartoon		membership		understood		establish</a:t>
            </a:r>
          </a:p>
          <a:p>
            <a:pPr>
              <a:spcBef>
                <a:spcPts val="2400"/>
              </a:spcBef>
              <a:buFont typeface="+mj-lt"/>
              <a:buAutoNum type="alphaUcPeriod" startAt="4"/>
            </a:pPr>
            <a:r>
              <a:rPr lang="en-US" b="1" dirty="0"/>
              <a:t>Prefixes and Suffixes </a:t>
            </a:r>
            <a:r>
              <a:rPr lang="en-US" dirty="0"/>
              <a:t>Say the word. Then say the prefix or suffix.</a:t>
            </a:r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91765" y="1970807"/>
            <a:ext cx="588256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280020" y="1982724"/>
            <a:ext cx="638439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12820" y="1980639"/>
            <a:ext cx="426101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938928" y="1987488"/>
            <a:ext cx="648311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324092" y="1980639"/>
            <a:ext cx="468613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795883" y="1985900"/>
            <a:ext cx="57542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147560" y="1980639"/>
            <a:ext cx="518160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665722" y="1987488"/>
            <a:ext cx="438779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7" name="Freeform 11">
            <a:extLst>
              <a:ext uri="{FF2B5EF4-FFF2-40B4-BE49-F238E27FC236}">
                <a16:creationId xmlns:a16="http://schemas.microsoft.com/office/drawing/2014/main" id="{797F2236-AE52-4ACE-AF51-871C7F775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991600" y="1991096"/>
            <a:ext cx="728001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0" name="Freeform 12">
            <a:extLst>
              <a:ext uri="{FF2B5EF4-FFF2-40B4-BE49-F238E27FC236}">
                <a16:creationId xmlns:a16="http://schemas.microsoft.com/office/drawing/2014/main" id="{5A2BDC69-53B1-4131-A3A1-09AF55F01B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719603" y="1997945"/>
            <a:ext cx="54453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 1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91765" y="2678606"/>
            <a:ext cx="364491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056256" y="2696024"/>
            <a:ext cx="659619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58566" y="2673746"/>
            <a:ext cx="422928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Freeform 16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885253" y="2688101"/>
            <a:ext cx="558887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2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324093" y="2696871"/>
            <a:ext cx="63206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3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956155" y="2704858"/>
            <a:ext cx="415148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8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371303" y="2710407"/>
            <a:ext cx="52111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Freeform 1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612380" y="2710408"/>
            <a:ext cx="356138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968515" y="2720682"/>
            <a:ext cx="390625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6" name="Freeform 21">
            <a:extLst>
              <a:ext uri="{FF2B5EF4-FFF2-40B4-BE49-F238E27FC236}">
                <a16:creationId xmlns:a16="http://schemas.microsoft.com/office/drawing/2014/main" id="{72C2FAD0-BC14-48CB-B42D-B560D5B8C3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359140" y="2736831"/>
            <a:ext cx="71628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Freeform 19">
            <a:extLst>
              <a:ext uri="{FF2B5EF4-FFF2-40B4-BE49-F238E27FC236}">
                <a16:creationId xmlns:a16="http://schemas.microsoft.com/office/drawing/2014/main" id="{1B229986-DD40-42F4-8874-FA199F012C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991871" y="2739752"/>
            <a:ext cx="219743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3" name="Freeform 21">
            <a:extLst>
              <a:ext uri="{FF2B5EF4-FFF2-40B4-BE49-F238E27FC236}">
                <a16:creationId xmlns:a16="http://schemas.microsoft.com/office/drawing/2014/main" id="{C7CB6990-CE2F-4077-8BF2-F791F1A998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211611" y="2750026"/>
            <a:ext cx="380189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5" name="Freeform 21">
            <a:extLst>
              <a:ext uri="{FF2B5EF4-FFF2-40B4-BE49-F238E27FC236}">
                <a16:creationId xmlns:a16="http://schemas.microsoft.com/office/drawing/2014/main" id="{B3B91813-4822-4F60-AE21-E64A55B533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591800" y="2766175"/>
            <a:ext cx="41148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0526789"/>
              </p:ext>
            </p:extLst>
          </p:nvPr>
        </p:nvGraphicFramePr>
        <p:xfrm>
          <a:off x="1275505" y="3793515"/>
          <a:ext cx="8128000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PREFIXES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SUFFIXES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1. </a:t>
                      </a:r>
                      <a:endParaRPr lang="en-IN" sz="2200" u="non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u="non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act</a:t>
                      </a:r>
                      <a:r>
                        <a:rPr lang="en-US" sz="2200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ive</a:t>
                      </a:r>
                      <a:endParaRPr lang="en-IN" sz="2200" u="sng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2. con-  com-  ex-  in-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ment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  -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ful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  -ness  -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tion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3377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(F–G)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089788"/>
            <a:ext cx="11122743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6"/>
            </a:pPr>
            <a:r>
              <a:rPr lang="en-US" b="1" dirty="0"/>
              <a:t>Words with Prefixes and Suffixes </a:t>
            </a:r>
            <a:r>
              <a:rPr lang="en-US" dirty="0"/>
              <a:t>Say the underlined affix. Read the whole word.</a:t>
            </a:r>
          </a:p>
          <a:p>
            <a:pPr lvl="1" defTabSz="457200">
              <a:spcBef>
                <a:spcPts val="0"/>
              </a:spcBef>
            </a:pPr>
            <a:r>
              <a:rPr lang="en-US" u="sng" dirty="0"/>
              <a:t>in</a:t>
            </a:r>
            <a:r>
              <a:rPr lang="en-US" dirty="0"/>
              <a:t>-law		</a:t>
            </a:r>
            <a:r>
              <a:rPr lang="en-US" u="sng" dirty="0"/>
              <a:t>dis</a:t>
            </a:r>
            <a:r>
              <a:rPr lang="en-US" dirty="0"/>
              <a:t>grace		</a:t>
            </a:r>
            <a:r>
              <a:rPr lang="en-US" u="sng" dirty="0"/>
              <a:t>ex</a:t>
            </a:r>
            <a:r>
              <a:rPr lang="en-US" dirty="0"/>
              <a:t>ceed		</a:t>
            </a:r>
            <a:r>
              <a:rPr lang="en-US" u="sng" dirty="0"/>
              <a:t>pre</a:t>
            </a:r>
            <a:r>
              <a:rPr lang="en-US" dirty="0"/>
              <a:t>side</a:t>
            </a:r>
          </a:p>
          <a:p>
            <a:pPr lvl="1" defTabSz="457200">
              <a:spcBef>
                <a:spcPts val="0"/>
              </a:spcBef>
            </a:pPr>
            <a:r>
              <a:rPr lang="en-US" dirty="0"/>
              <a:t>posit</a:t>
            </a:r>
            <a:r>
              <a:rPr lang="en-US" u="sng" dirty="0"/>
              <a:t>ive</a:t>
            </a:r>
            <a:r>
              <a:rPr lang="en-US" dirty="0"/>
              <a:t>		marvel</a:t>
            </a:r>
            <a:r>
              <a:rPr lang="en-US" u="sng" dirty="0"/>
              <a:t>ous</a:t>
            </a:r>
            <a:r>
              <a:rPr lang="en-US" dirty="0"/>
              <a:t>		form</a:t>
            </a:r>
            <a:r>
              <a:rPr lang="en-US" u="sng" dirty="0"/>
              <a:t>al</a:t>
            </a:r>
            <a:r>
              <a:rPr lang="en-US" dirty="0"/>
              <a:t>		obtain</a:t>
            </a:r>
            <a:r>
              <a:rPr lang="en-US" u="sng" dirty="0"/>
              <a:t>able</a:t>
            </a:r>
          </a:p>
          <a:p>
            <a:pPr lvl="1" defTabSz="457200">
              <a:spcBef>
                <a:spcPts val="0"/>
              </a:spcBef>
            </a:pPr>
            <a:r>
              <a:rPr lang="en-US" u="sng" dirty="0"/>
              <a:t>a</a:t>
            </a:r>
            <a:r>
              <a:rPr lang="en-US" dirty="0"/>
              <a:t>maze</a:t>
            </a:r>
            <a:r>
              <a:rPr lang="en-US" u="sng" dirty="0"/>
              <a:t>ment</a:t>
            </a:r>
            <a:r>
              <a:rPr lang="en-US" dirty="0"/>
              <a:t>		</a:t>
            </a:r>
            <a:r>
              <a:rPr lang="en-US" u="sng" dirty="0"/>
              <a:t>ex</a:t>
            </a:r>
            <a:r>
              <a:rPr lang="en-US" dirty="0"/>
              <a:t>clama</a:t>
            </a:r>
            <a:r>
              <a:rPr lang="en-US" u="sng" dirty="0"/>
              <a:t>tion</a:t>
            </a:r>
            <a:r>
              <a:rPr lang="en-US" dirty="0"/>
              <a:t>		</a:t>
            </a:r>
            <a:r>
              <a:rPr lang="en-US" u="sng" dirty="0"/>
              <a:t>in</a:t>
            </a:r>
            <a:r>
              <a:rPr lang="en-US" dirty="0"/>
              <a:t>act</a:t>
            </a:r>
            <a:r>
              <a:rPr lang="en-US" u="sng" dirty="0"/>
              <a:t>ive</a:t>
            </a:r>
            <a:r>
              <a:rPr lang="en-US" dirty="0"/>
              <a:t>		</a:t>
            </a:r>
            <a:r>
              <a:rPr lang="en-US" u="sng" dirty="0"/>
              <a:t>con</a:t>
            </a:r>
            <a:r>
              <a:rPr lang="en-US" dirty="0"/>
              <a:t>ceal</a:t>
            </a:r>
            <a:r>
              <a:rPr lang="en-US" u="sng" dirty="0"/>
              <a:t>ment</a:t>
            </a:r>
          </a:p>
          <a:p>
            <a:pPr lvl="1" defTabSz="457200">
              <a:spcBef>
                <a:spcPts val="0"/>
              </a:spcBef>
            </a:pPr>
            <a:r>
              <a:rPr lang="en-US" u="sng" dirty="0"/>
              <a:t>ex</a:t>
            </a:r>
            <a:r>
              <a:rPr lang="en-US" dirty="0"/>
              <a:t>cep</a:t>
            </a:r>
            <a:r>
              <a:rPr lang="en-US" u="sng" dirty="0"/>
              <a:t>tion</a:t>
            </a:r>
            <a:r>
              <a:rPr lang="en-US" dirty="0"/>
              <a:t>		</a:t>
            </a:r>
            <a:r>
              <a:rPr lang="en-US" u="sng" dirty="0"/>
              <a:t>con</a:t>
            </a:r>
            <a:r>
              <a:rPr lang="en-US" dirty="0"/>
              <a:t>tent</a:t>
            </a:r>
            <a:r>
              <a:rPr lang="en-US" u="sng" dirty="0"/>
              <a:t>ment</a:t>
            </a:r>
            <a:r>
              <a:rPr lang="en-US" dirty="0"/>
              <a:t>		</a:t>
            </a:r>
            <a:r>
              <a:rPr lang="en-US" u="sng" dirty="0"/>
              <a:t>de</a:t>
            </a:r>
            <a:r>
              <a:rPr lang="en-US" dirty="0"/>
              <a:t>tach</a:t>
            </a:r>
            <a:r>
              <a:rPr lang="en-US" u="sng" dirty="0"/>
              <a:t>ment</a:t>
            </a:r>
            <a:r>
              <a:rPr lang="en-US" dirty="0"/>
              <a:t>		</a:t>
            </a:r>
            <a:r>
              <a:rPr lang="en-US" u="sng" dirty="0"/>
              <a:t>dis</a:t>
            </a:r>
            <a:r>
              <a:rPr lang="en-US" dirty="0"/>
              <a:t>crimina</a:t>
            </a:r>
            <a:r>
              <a:rPr lang="en-US" u="sng" dirty="0"/>
              <a:t>tion</a:t>
            </a:r>
          </a:p>
          <a:p>
            <a:pPr lvl="1" defTabSz="457200">
              <a:spcBef>
                <a:spcPts val="0"/>
              </a:spcBef>
            </a:pPr>
            <a:endParaRPr lang="en-US" dirty="0"/>
          </a:p>
          <a:p>
            <a:pPr>
              <a:buFont typeface="+mj-lt"/>
              <a:buAutoNum type="alphaUcPeriod" startAt="6"/>
            </a:pPr>
            <a:r>
              <a:rPr lang="en-US" b="1" dirty="0"/>
              <a:t>High-Frequency Words </a:t>
            </a:r>
            <a:r>
              <a:rPr lang="en-US" dirty="0"/>
              <a:t>Say. Spell. Read.</a:t>
            </a:r>
          </a:p>
          <a:p>
            <a:pPr lvl="1" defTabSz="457200">
              <a:spcBef>
                <a:spcPts val="0"/>
              </a:spcBef>
            </a:pPr>
            <a:r>
              <a:rPr lang="en-US" b="1" u="sng" dirty="0"/>
              <a:t>any</a:t>
            </a:r>
            <a:r>
              <a:rPr lang="en-US" b="1" dirty="0"/>
              <a:t>		anyone		anywhere		anything		anyway</a:t>
            </a:r>
          </a:p>
          <a:p>
            <a:pPr lvl="1" defTabSz="457200">
              <a:spcBef>
                <a:spcPts val="0"/>
              </a:spcBef>
            </a:pPr>
            <a:r>
              <a:rPr lang="en-US" dirty="0"/>
              <a:t>friend		why		almost		four		enough		learn		two		live</a:t>
            </a:r>
          </a:p>
          <a:p>
            <a:pPr lvl="1" defTabSz="457200"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461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0B2B0CB6-A886-A94B-153A-9E95D7AEC67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(H)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2375049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2375050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2"/>
            <a:ext cx="10668000" cy="422829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8"/>
            </a:pPr>
            <a:r>
              <a:rPr lang="en-US" b="1" dirty="0"/>
              <a:t>Sentences </a:t>
            </a:r>
            <a:r>
              <a:rPr lang="en-US" dirty="0"/>
              <a:t>Read the sentences with phrasing.</a:t>
            </a:r>
          </a:p>
          <a:p>
            <a:pPr lvl="1" defTabSz="457200"/>
            <a:r>
              <a:rPr lang="en-US" dirty="0"/>
              <a:t>Does anyone want to use the footrest?</a:t>
            </a:r>
          </a:p>
          <a:p>
            <a:pPr lvl="1" defTabSz="457200"/>
            <a:r>
              <a:rPr lang="en-US" dirty="0"/>
              <a:t>I cannot find my cookbook anywhere.</a:t>
            </a:r>
          </a:p>
          <a:p>
            <a:pPr lvl="1" defTabSz="457200"/>
            <a:r>
              <a:rPr lang="en-US" dirty="0"/>
              <a:t>Justin propped up the hood on his car to see where the leak </a:t>
            </a:r>
            <a:br>
              <a:rPr lang="en-US" dirty="0"/>
            </a:br>
            <a:r>
              <a:rPr lang="en-US" dirty="0"/>
              <a:t>was coming from.</a:t>
            </a:r>
          </a:p>
          <a:p>
            <a:pPr lvl="1" defTabSz="457200"/>
            <a:r>
              <a:rPr lang="en-US" dirty="0"/>
              <a:t>It is almost time for my friend and I to start a class </a:t>
            </a:r>
            <a:br>
              <a:rPr lang="en-US" dirty="0"/>
            </a:br>
            <a:r>
              <a:rPr lang="en-US" dirty="0"/>
              <a:t>about woodcraft.</a:t>
            </a:r>
          </a:p>
          <a:p>
            <a:pPr lvl="1" defTabSz="457200"/>
            <a:r>
              <a:rPr lang="en-US" dirty="0"/>
              <a:t>We saw enough animal footprints in the mud by the brook to </a:t>
            </a:r>
            <a:br>
              <a:rPr lang="en-US" dirty="0"/>
            </a:br>
            <a:r>
              <a:rPr lang="en-US" dirty="0"/>
              <a:t>make us turn around and go back.</a:t>
            </a:r>
          </a:p>
        </p:txBody>
      </p:sp>
    </p:spTree>
    <p:extLst>
      <p:ext uri="{BB962C8B-B14F-4D97-AF65-F5344CB8AC3E}">
        <p14:creationId xmlns:p14="http://schemas.microsoft.com/office/powerpoint/2010/main" val="1835606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 (I)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7</a:t>
            </a:fld>
            <a:endParaRPr lang="en-US" dirty="0"/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935211" cy="43088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935212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</a:t>
            </a:r>
          </a:p>
        </p:txBody>
      </p:sp>
      <p:sp>
        <p:nvSpPr>
          <p:cNvPr id="25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9"/>
            </a:pPr>
            <a:r>
              <a:rPr lang="en-US" b="1" dirty="0"/>
              <a:t>Spelling Journal </a:t>
            </a:r>
            <a:r>
              <a:rPr lang="en-US" dirty="0"/>
              <a:t>Turn to the Spelling Journal on page 249.</a:t>
            </a:r>
          </a:p>
        </p:txBody>
      </p:sp>
    </p:spTree>
    <p:extLst>
      <p:ext uri="{BB962C8B-B14F-4D97-AF65-F5344CB8AC3E}">
        <p14:creationId xmlns:p14="http://schemas.microsoft.com/office/powerpoint/2010/main" val="915309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Informative Text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1)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17CD2F-3921-908C-778D-421220B92F5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85800" y="861656"/>
            <a:ext cx="10668000" cy="87335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0"/>
            </a:pPr>
            <a:r>
              <a:rPr lang="en-US" b="1" dirty="0">
                <a:solidFill>
                  <a:prstClr val="black"/>
                </a:solidFill>
              </a:rPr>
              <a:t>Decodable Informative Text</a:t>
            </a:r>
            <a:r>
              <a:rPr lang="en-US" b="1" dirty="0"/>
              <a:t> </a:t>
            </a:r>
            <a:r>
              <a:rPr lang="en-US" dirty="0"/>
              <a:t>Read each part. Answer your teacher’s </a:t>
            </a:r>
            <a:br>
              <a:rPr lang="en-US" dirty="0"/>
            </a:br>
            <a:r>
              <a:rPr lang="en-US" dirty="0"/>
              <a:t>questions and select the picture that goes with each part.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6A5EB56E-15A8-0ED5-56E0-458C86F9350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16091" y="1771650"/>
            <a:ext cx="6528546" cy="1024114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b="1" dirty="0"/>
              <a:t>It All Started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b="1" dirty="0"/>
              <a:t>with Books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2830453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1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3180884"/>
            <a:ext cx="6763651" cy="600541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 Most libraries are open to the public, meaning that all </a:t>
            </a:r>
            <a:br>
              <a:rPr lang="en-US" sz="1600" dirty="0"/>
            </a:br>
            <a:r>
              <a:rPr lang="en-US" sz="1600" dirty="0"/>
              <a:t>people are welcome to use them. But in the past, that was not true.</a:t>
            </a:r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3842330"/>
            <a:ext cx="6763651" cy="2615620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Today there are many public </a:t>
            </a:r>
            <a:r>
              <a:rPr lang="en-US" sz="1800" b="1" dirty="0"/>
              <a:t>libraries</a:t>
            </a:r>
            <a:r>
              <a:rPr lang="en-US" sz="1800" dirty="0"/>
              <a:t> in the U.S. Anyone </a:t>
            </a:r>
            <a:br>
              <a:rPr lang="en-US" sz="1800" dirty="0"/>
            </a:br>
            <a:r>
              <a:rPr lang="en-US" sz="1800" dirty="0"/>
              <a:t>can use them. But long ago, there was no such thing as a </a:t>
            </a:r>
            <a:br>
              <a:rPr lang="en-US" sz="1800" dirty="0"/>
            </a:br>
            <a:r>
              <a:rPr lang="en-US" sz="1800" dirty="0"/>
              <a:t>public </a:t>
            </a:r>
            <a:r>
              <a:rPr lang="en-US" sz="1800" b="1" dirty="0"/>
              <a:t>library</a:t>
            </a:r>
            <a:r>
              <a:rPr lang="en-US" sz="1800" dirty="0"/>
              <a:t>. In the past, only rich people owned books. </a:t>
            </a:r>
            <a:br>
              <a:rPr lang="en-US" sz="1800" dirty="0"/>
            </a:br>
            <a:r>
              <a:rPr lang="en-US" sz="1800" dirty="0"/>
              <a:t>They were the only people who could afford to pay for </a:t>
            </a:r>
            <a:br>
              <a:rPr lang="en-US" sz="1800" dirty="0"/>
            </a:br>
            <a:r>
              <a:rPr lang="en-US" sz="1800" dirty="0"/>
              <a:t>books. Some of these people formed membership libraries. </a:t>
            </a:r>
            <a:br>
              <a:rPr lang="en-US" sz="1800" dirty="0"/>
            </a:br>
            <a:r>
              <a:rPr lang="en-US" sz="1800" dirty="0"/>
              <a:t>Each member paid a fee to join. Paying members could use </a:t>
            </a:r>
            <a:br>
              <a:rPr lang="en-US" sz="1800" dirty="0"/>
            </a:br>
            <a:r>
              <a:rPr lang="en-US" sz="1800" dirty="0"/>
              <a:t>books in the membership library at any time. Non-members </a:t>
            </a:r>
            <a:br>
              <a:rPr lang="en-US" sz="1800" dirty="0"/>
            </a:br>
            <a:r>
              <a:rPr lang="en-US" sz="1800" dirty="0"/>
              <a:t>had to provide something of </a:t>
            </a:r>
            <a:r>
              <a:rPr lang="en-US" sz="1800" b="1" dirty="0"/>
              <a:t>value</a:t>
            </a:r>
            <a:r>
              <a:rPr lang="en-US" sz="1800" dirty="0"/>
              <a:t> before taking out books.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3882203"/>
            <a:ext cx="598579" cy="2615621"/>
          </a:xfrm>
        </p:spPr>
        <p:txBody>
          <a:bodyPr>
            <a:noAutofit/>
          </a:bodyPr>
          <a:lstStyle/>
          <a:p>
            <a:endParaRPr lang="en-US" dirty="0"/>
          </a:p>
          <a:p>
            <a:r>
              <a:rPr lang="en-US" dirty="0"/>
              <a:t>10</a:t>
            </a:r>
          </a:p>
          <a:p>
            <a:r>
              <a:rPr lang="en-US" dirty="0"/>
              <a:t>23</a:t>
            </a:r>
          </a:p>
          <a:p>
            <a:r>
              <a:rPr lang="en-US" dirty="0"/>
              <a:t>33</a:t>
            </a:r>
          </a:p>
          <a:p>
            <a:r>
              <a:rPr lang="en-US" dirty="0"/>
              <a:t>44</a:t>
            </a:r>
          </a:p>
          <a:p>
            <a:r>
              <a:rPr lang="en-US" dirty="0"/>
              <a:t>52</a:t>
            </a:r>
          </a:p>
          <a:p>
            <a:r>
              <a:rPr lang="en-US" dirty="0"/>
              <a:t>63</a:t>
            </a:r>
          </a:p>
          <a:p>
            <a:r>
              <a:rPr lang="en-US" dirty="0"/>
              <a:t>73</a:t>
            </a:r>
          </a:p>
        </p:txBody>
      </p:sp>
    </p:spTree>
    <p:extLst>
      <p:ext uri="{BB962C8B-B14F-4D97-AF65-F5344CB8AC3E}">
        <p14:creationId xmlns:p14="http://schemas.microsoft.com/office/powerpoint/2010/main" val="1462370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1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9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Who can use public libraries in the U.S. today?</a:t>
            </a:r>
          </a:p>
          <a:p>
            <a:pPr marL="0" indent="0">
              <a:buNone/>
            </a:pPr>
            <a:r>
              <a:rPr lang="en-US" dirty="0"/>
              <a:t>	 In the U.S. today, public libraries can be used by </a:t>
            </a:r>
            <a:br>
              <a:rPr lang="en-US" dirty="0"/>
            </a:br>
            <a:r>
              <a:rPr lang="en-US" dirty="0"/>
              <a:t>	 ________________.</a:t>
            </a:r>
          </a:p>
          <a:p>
            <a:pPr marL="0" indent="0">
              <a:buNone/>
            </a:pPr>
            <a:r>
              <a:rPr lang="en-US" b="1" dirty="0"/>
              <a:t>Why was there no such thing as a public library in the past?</a:t>
            </a:r>
          </a:p>
          <a:p>
            <a:pPr marL="0" indent="0">
              <a:buNone/>
            </a:pPr>
            <a:r>
              <a:rPr lang="en-US" b="1" dirty="0"/>
              <a:t>	 </a:t>
            </a:r>
            <a:r>
              <a:rPr lang="en-US" dirty="0"/>
              <a:t>In the past, there was no such thing as a public library because	 	 	 _______________.</a:t>
            </a:r>
          </a:p>
          <a:p>
            <a:pPr marL="0" indent="0">
              <a:buNone/>
            </a:pPr>
            <a:r>
              <a:rPr lang="en-US" b="1" dirty="0"/>
              <a:t>How did a membership library work?</a:t>
            </a:r>
          </a:p>
          <a:p>
            <a:pPr marL="0" indent="0">
              <a:buNone/>
            </a:pPr>
            <a:r>
              <a:rPr lang="en-US" b="1" dirty="0"/>
              <a:t>	</a:t>
            </a:r>
            <a:r>
              <a:rPr lang="en-US" dirty="0"/>
              <a:t>A membership library worked by ________________.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40195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0" tIns="0" rIns="0" bIns="0" rtlCol="0">
        <a:noAutofit/>
      </a:bodyPr>
      <a:lstStyle>
        <a:defPPr marL="0" indent="0" defTabSz="457200">
          <a:lnSpc>
            <a:spcPct val="100000"/>
          </a:lnSpc>
          <a:spcBef>
            <a:spcPts val="0"/>
          </a:spcBef>
          <a:buNone/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1d766f-b14e-4c0e-af7a-21ee3738300f" xsi:nil="true"/>
    <lcf76f155ced4ddcb4097134ff3c332f xmlns="7849a367-8f54-4d0d-a4b3-416402156675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691C2FCC19C844BDA0554F37FDE5B4" ma:contentTypeVersion="18" ma:contentTypeDescription="Create a new document." ma:contentTypeScope="" ma:versionID="58fe67b45e8f12787276d5d7eaacdf89">
  <xsd:schema xmlns:xsd="http://www.w3.org/2001/XMLSchema" xmlns:xs="http://www.w3.org/2001/XMLSchema" xmlns:p="http://schemas.microsoft.com/office/2006/metadata/properties" xmlns:ns2="031d766f-b14e-4c0e-af7a-21ee3738300f" xmlns:ns3="7849a367-8f54-4d0d-a4b3-416402156675" targetNamespace="http://schemas.microsoft.com/office/2006/metadata/properties" ma:root="true" ma:fieldsID="029048d22d635aca9c28d4686cd78c67" ns2:_="" ns3:_="">
    <xsd:import namespace="031d766f-b14e-4c0e-af7a-21ee3738300f"/>
    <xsd:import namespace="7849a367-8f54-4d0d-a4b3-41640215667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1d766f-b14e-4c0e-af7a-21ee3738300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59a07e1-635c-4dc3-af17-f8dfbdb3d077}" ma:internalName="TaxCatchAll" ma:showField="CatchAllData" ma:web="031d766f-b14e-4c0e-af7a-21ee373830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49a367-8f54-4d0d-a4b3-4164021566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ddc6715-9392-4c7b-b038-9c308e5b14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AD546A0-D67F-4D60-8691-AF0C7C031EE6}">
  <ds:schemaRefs>
    <ds:schemaRef ds:uri="http://purl.org/dc/terms/"/>
    <ds:schemaRef ds:uri="http://schemas.openxmlformats.org/package/2006/metadata/core-properties"/>
    <ds:schemaRef ds:uri="031d766f-b14e-4c0e-af7a-21ee3738300f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7849a367-8f54-4d0d-a4b3-416402156675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3618234-75DD-4058-9CA2-B53D2567534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3C5829D-364A-4BCE-BBD1-7FFE00F6F50D}"/>
</file>

<file path=docProps/app.xml><?xml version="1.0" encoding="utf-8"?>
<Properties xmlns="http://schemas.openxmlformats.org/officeDocument/2006/extended-properties" xmlns:vt="http://schemas.openxmlformats.org/officeDocument/2006/docPropsVTypes">
  <TotalTime>69927</TotalTime>
  <Words>1965</Words>
  <Application>Microsoft Macintosh PowerPoint</Application>
  <PresentationFormat>Widescreen</PresentationFormat>
  <Paragraphs>250</Paragraphs>
  <Slides>22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Arial Regular</vt:lpstr>
      <vt:lpstr>Calibri</vt:lpstr>
      <vt:lpstr>Calibri Light</vt:lpstr>
      <vt:lpstr>Office Theme</vt:lpstr>
      <vt:lpstr>Say Sounds (A)</vt:lpstr>
      <vt:lpstr>Read Words (B) </vt:lpstr>
      <vt:lpstr>Read Words (C) </vt:lpstr>
      <vt:lpstr>Read Words (D–E)</vt:lpstr>
      <vt:lpstr>Read Words (F–G) </vt:lpstr>
      <vt:lpstr>Read Sentences  (H)</vt:lpstr>
      <vt:lpstr>Spell Words (I) </vt:lpstr>
      <vt:lpstr>Decodable Informative Text (Part 1)</vt:lpstr>
      <vt:lpstr>Comprehension Questions Part 1 </vt:lpstr>
      <vt:lpstr>Decodable Informative Text (Part 2) </vt:lpstr>
      <vt:lpstr>Comprehension Questions Part 2 </vt:lpstr>
      <vt:lpstr>Decodable Informative Text (Part 3) </vt:lpstr>
      <vt:lpstr>Decodable Informative Text (Part 3) — cont’d</vt:lpstr>
      <vt:lpstr>Comprehension Questions Part 3 </vt:lpstr>
      <vt:lpstr>Picture Match</vt:lpstr>
      <vt:lpstr>Independent Practice (K) Part 1</vt:lpstr>
      <vt:lpstr>Independent Practice (K) Part 1 — cont’d</vt:lpstr>
      <vt:lpstr>Independent Practice (K) Part 2</vt:lpstr>
      <vt:lpstr>Independent Practice (K) Part 3</vt:lpstr>
      <vt:lpstr>Independent Practice (L)</vt:lpstr>
      <vt:lpstr>Independent Practice (L) — cont’d</vt:lpstr>
      <vt:lpstr>Independent Practice (M)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Ellis</dc:creator>
  <cp:lastModifiedBy>Microsoft Office User</cp:lastModifiedBy>
  <cp:revision>7452</cp:revision>
  <dcterms:created xsi:type="dcterms:W3CDTF">2023-03-21T18:49:30Z</dcterms:created>
  <dcterms:modified xsi:type="dcterms:W3CDTF">2024-02-22T13:18:05Z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0x01010021691C2FCC19C844BDA0554F37FDE5B4</vt:lpwstr>
  </property>
</Properties>
</file>