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9"/>
  </p:notesMasterIdLst>
  <p:handoutMasterIdLst>
    <p:handoutMasterId r:id="rId30"/>
  </p:handoutMasterIdLst>
  <p:sldIdLst>
    <p:sldId id="265" r:id="rId5"/>
    <p:sldId id="282" r:id="rId6"/>
    <p:sldId id="270" r:id="rId7"/>
    <p:sldId id="297" r:id="rId8"/>
    <p:sldId id="283" r:id="rId9"/>
    <p:sldId id="298" r:id="rId10"/>
    <p:sldId id="266" r:id="rId11"/>
    <p:sldId id="316" r:id="rId12"/>
    <p:sldId id="364" r:id="rId13"/>
    <p:sldId id="321" r:id="rId14"/>
    <p:sldId id="317" r:id="rId15"/>
    <p:sldId id="365" r:id="rId16"/>
    <p:sldId id="322" r:id="rId17"/>
    <p:sldId id="328" r:id="rId18"/>
    <p:sldId id="373" r:id="rId19"/>
    <p:sldId id="323" r:id="rId20"/>
    <p:sldId id="302" r:id="rId21"/>
    <p:sldId id="303" r:id="rId22"/>
    <p:sldId id="341" r:id="rId23"/>
    <p:sldId id="371" r:id="rId24"/>
    <p:sldId id="307" r:id="rId25"/>
    <p:sldId id="374" r:id="rId26"/>
    <p:sldId id="375" r:id="rId27"/>
    <p:sldId id="368" r:id="rId2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4560" userDrawn="1">
          <p15:clr>
            <a:srgbClr val="A4A3A4"/>
          </p15:clr>
        </p15:guide>
        <p15:guide id="5" pos="1920" userDrawn="1">
          <p15:clr>
            <a:srgbClr val="A4A3A4"/>
          </p15:clr>
        </p15:guide>
        <p15:guide id="6" orient="horz" pos="408" userDrawn="1">
          <p15:clr>
            <a:srgbClr val="A4A3A4"/>
          </p15:clr>
        </p15:guide>
        <p15:guide id="7" orient="horz" pos="360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0AD4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4217" autoAdjust="0"/>
    <p:restoredTop sz="86434"/>
  </p:normalViewPr>
  <p:slideViewPr>
    <p:cSldViewPr snapToGrid="0">
      <p:cViewPr varScale="1">
        <p:scale>
          <a:sx n="157" d="100"/>
          <a:sy n="157" d="100"/>
        </p:scale>
        <p:origin x="1760" y="176"/>
      </p:cViewPr>
      <p:guideLst>
        <p:guide pos="4560"/>
        <p:guide pos="1920"/>
        <p:guide orient="horz" pos="408"/>
        <p:guide orient="horz" pos="3600"/>
      </p:guideLst>
    </p:cSldViewPr>
  </p:slideViewPr>
  <p:outlineViewPr>
    <p:cViewPr>
      <p:scale>
        <a:sx n="33" d="100"/>
        <a:sy n="33" d="100"/>
      </p:scale>
      <p:origin x="0" y="-126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158" d="100"/>
          <a:sy n="158" d="100"/>
        </p:scale>
        <p:origin x="5392" y="19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tableStyles" Target="tableStyle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handoutMaster" Target="handoutMasters/handoutMaster1.xml"/><Relationship Id="rId8" Type="http://schemas.openxmlformats.org/officeDocument/2006/relationships/slide" Target="slides/slide4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C3C874-89D9-4741-9D9D-C88EF6912B00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B2DF604-032C-45B2-8111-F9AFA436FF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41137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DB1A04-B407-154B-AB7D-D3660A5164E6}" type="datetimeFigureOut">
              <a:rPr lang="en-US" smtClean="0"/>
              <a:t>2/22/24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61F25C-0892-7148-B0F8-AB4CB7B837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13547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475006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0897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3599364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841283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95412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1428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8118537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1058048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0043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41669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35132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817323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83929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961F25C-0892-7148-B0F8-AB4CB7B8373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073315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Numbered	tabbed		list</a:t>
            </a:r>
          </a:p>
          <a:p>
            <a:pPr lvl="1"/>
            <a:r>
              <a:rPr lang="en-US" dirty="0"/>
              <a:t>Word		word		word</a:t>
            </a:r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06F047B1-E442-34B1-9271-DABEC0A80758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</p:spTree>
    <p:extLst>
      <p:ext uri="{BB962C8B-B14F-4D97-AF65-F5344CB8AC3E}">
        <p14:creationId xmlns:p14="http://schemas.microsoft.com/office/powerpoint/2010/main" val="314056385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BBFE2-EEFE-FD86-2970-493550B936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69875F2-C82E-88FB-5909-80CDE2E5599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BE1AE16-2054-60F3-5ABC-16DE70D260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114DB5-6F4A-26E5-A680-1C4584710E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C3BCD9-1026-EB52-B4E1-1BC50F7C27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8576654-9205-12E2-6A9C-2FC8F0ADF8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4867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F2B256-279C-2EB0-9A40-EDDD887D9A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8F6A3F4-793D-1CE4-5766-6F49604D3DE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53D69E-E9DB-7914-AB16-8BDB7CD0C9D0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961AA2D-A587-6848-C86D-F5AB55FC96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31760B-54DF-D787-D05C-C7889F058B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1035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42313CA-1740-1FDD-52F4-6DA68174F01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D3B4436-0E97-0503-969E-16C1F95260D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EE01B-5EA1-A523-FD49-D3359789C8C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F4F44EA-393B-9024-F99F-F914F0934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787F4-D605-C999-FCE8-D529262698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72685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35980402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2726772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343326255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9D9F1724-9868-DC40-895C-85948075C971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756903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Section Title</a:t>
            </a:r>
          </a:p>
        </p:txBody>
      </p:sp>
    </p:spTree>
    <p:extLst>
      <p:ext uri="{BB962C8B-B14F-4D97-AF65-F5344CB8AC3E}">
        <p14:creationId xmlns:p14="http://schemas.microsoft.com/office/powerpoint/2010/main" val="165227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AB40CEFC-508F-7C48-9EF6-6013A2AA1C43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5123416"/>
          </a:xfrm>
        </p:spPr>
        <p:txBody>
          <a:bodyPr/>
          <a:lstStyle>
            <a:lvl1pPr>
              <a:buAutoNum type="alphaUcPeriod"/>
              <a:defRPr/>
            </a:lvl1pPr>
            <a:lvl2pPr marL="457200" indent="0" defTabSz="45720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r>
              <a:rPr lang="en-US" dirty="0"/>
              <a:t>Word	Word	Word</a:t>
            </a:r>
          </a:p>
          <a:p>
            <a:pPr lvl="1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2A53BC8-0A07-6247-B5DB-E4F3B7ED2145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6DE0F791-4A1B-FAE7-B314-A8764A76CD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3531285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0F0FA233-5599-F3D7-9118-CE5CF3BE370D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754743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:a16="http://schemas.microsoft.com/office/drawing/2014/main" id="{48590717-5722-CCAD-4697-2967F4FF7A7D}"/>
              </a:ext>
            </a:extLst>
          </p:cNvPr>
          <p:cNvSpPr>
            <a:spLocks noGrp="1"/>
          </p:cNvSpPr>
          <p:nvPr>
            <p:ph type="body" sz="half" idx="13" hasCustomPrompt="1"/>
          </p:nvPr>
        </p:nvSpPr>
        <p:spPr>
          <a:xfrm>
            <a:off x="3403600" y="2016032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FF0D0443-6709-33A4-B6A0-D37825CB40B6}"/>
              </a:ext>
            </a:extLst>
          </p:cNvPr>
          <p:cNvSpPr>
            <a:spLocks noGrp="1"/>
          </p:cNvSpPr>
          <p:nvPr>
            <p:ph type="body" sz="half" idx="14" hasCustomPrompt="1"/>
          </p:nvPr>
        </p:nvSpPr>
        <p:spPr>
          <a:xfrm>
            <a:off x="6052456" y="2016031"/>
            <a:ext cx="2126343" cy="2969623"/>
          </a:xfrm>
        </p:spPr>
        <p:txBody>
          <a:bodyPr wrap="none" lIns="137160" tIns="91440" rIns="137160">
            <a:noAutofit/>
          </a:bodyPr>
          <a:lstStyle>
            <a:lvl1pPr marL="0" indent="0">
              <a:lnSpc>
                <a:spcPts val="4200"/>
              </a:lnSpc>
              <a:spcBef>
                <a:spcPts val="0"/>
              </a:spcBef>
              <a:buNone/>
              <a:defRPr sz="2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  <a:p>
            <a:pPr lvl="0"/>
            <a:r>
              <a:rPr lang="en-US" dirty="0"/>
              <a:t>Word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10668000" cy="669110"/>
          </a:xfrm>
        </p:spPr>
        <p:txBody>
          <a:bodyPr/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BA950C04-0E32-354E-5C3E-2056757025F4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4" name="Title Placeholder 8">
            <a:extLst>
              <a:ext uri="{FF2B5EF4-FFF2-40B4-BE49-F238E27FC236}">
                <a16:creationId xmlns:a16="http://schemas.microsoft.com/office/drawing/2014/main" id="{6D8674B9-4D0F-B6E1-0650-F9E477CA46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332625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A8F444E-C254-16A6-0D65-0BE256480286}"/>
              </a:ext>
            </a:extLst>
          </p:cNvPr>
          <p:cNvSpPr>
            <a:spLocks noGrp="1"/>
          </p:cNvSpPr>
          <p:nvPr>
            <p:ph idx="13" hasCustomPrompt="1"/>
          </p:nvPr>
        </p:nvSpPr>
        <p:spPr>
          <a:xfrm>
            <a:off x="685800" y="1065905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 lvl="0"/>
            <a:r>
              <a:rPr lang="en-US" dirty="0"/>
              <a:t>Heading</a:t>
            </a:r>
          </a:p>
        </p:txBody>
      </p:sp>
      <p:sp>
        <p:nvSpPr>
          <p:cNvPr id="7" name="Content Placeholder 2">
            <a:extLst>
              <a:ext uri="{FF2B5EF4-FFF2-40B4-BE49-F238E27FC236}">
                <a16:creationId xmlns:a16="http://schemas.microsoft.com/office/drawing/2014/main" id="{2D976DD3-2320-5ED7-2F9F-C26A265738CB}"/>
              </a:ext>
            </a:extLst>
          </p:cNvPr>
          <p:cNvSpPr>
            <a:spLocks noGrp="1"/>
          </p:cNvSpPr>
          <p:nvPr>
            <p:ph idx="14" hasCustomPrompt="1"/>
          </p:nvPr>
        </p:nvSpPr>
        <p:spPr>
          <a:xfrm>
            <a:off x="3216091" y="2023970"/>
            <a:ext cx="6528546" cy="449262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 algn="ctr">
              <a:buNone/>
              <a:defRPr sz="4000"/>
            </a:lvl2pPr>
          </a:lstStyle>
          <a:p>
            <a:pPr marL="0" indent="0" algn="ctr">
              <a:buNone/>
            </a:pPr>
            <a:r>
              <a:rPr lang="en-US" sz="4000" b="1" dirty="0">
                <a:effectLst/>
                <a:latin typeface="Arial" panose="020B0604020202020204" pitchFamily="34" charset="0"/>
              </a:rPr>
              <a:t>At the Ranch</a:t>
            </a:r>
          </a:p>
        </p:txBody>
      </p:sp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91F105-CA9B-7213-F070-F785D30DF0DE}"/>
              </a:ext>
            </a:extLst>
          </p:cNvPr>
          <p:cNvSpPr>
            <a:spLocks noGrp="1"/>
          </p:cNvSpPr>
          <p:nvPr>
            <p:ph sz="quarter" idx="15" hasCustomPrompt="1"/>
          </p:nvPr>
        </p:nvSpPr>
        <p:spPr>
          <a:xfrm>
            <a:off x="3216090" y="2473232"/>
            <a:ext cx="6528546" cy="288955"/>
          </a:xfrm>
        </p:spPr>
        <p:txBody>
          <a:bodyPr lIns="0" tIns="0" rIns="0">
            <a:noAutofit/>
          </a:bodyPr>
          <a:lstStyle>
            <a:lvl1pPr marL="0" indent="0" algn="ctr">
              <a:lnSpc>
                <a:spcPct val="100000"/>
              </a:lnSpc>
              <a:spcBef>
                <a:spcPts val="0"/>
              </a:spcBef>
              <a:buNone/>
              <a:defRPr sz="2000"/>
            </a:lvl1pPr>
          </a:lstStyle>
          <a:p>
            <a:pPr lvl="0"/>
            <a:r>
              <a:rPr lang="en-US" dirty="0"/>
              <a:t>Part #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23B84EA3-DE13-F454-87B2-4C53DC69E575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3216091" y="2824906"/>
            <a:ext cx="6528547" cy="1182314"/>
          </a:xfrm>
        </p:spPr>
        <p:txBody>
          <a:bodyPr lIns="0" rIns="0">
            <a:noAutofit/>
          </a:bodyPr>
          <a:lstStyle>
            <a:lvl1pPr>
              <a:buAutoNum type="alphaUcPeriod"/>
              <a:defRPr/>
            </a:lvl1pPr>
            <a:lvl2pPr marL="0" indent="0">
              <a:lnSpc>
                <a:spcPts val="2000"/>
              </a:lnSpc>
              <a:spcBef>
                <a:spcPts val="0"/>
              </a:spcBef>
              <a:buNone/>
              <a:defRPr sz="1600"/>
            </a:lvl2pPr>
          </a:lstStyle>
          <a:p>
            <a:pPr lvl="1"/>
            <a:r>
              <a:rPr lang="en-US" dirty="0"/>
              <a:t>Teacher Reads You could take a class field trip to many different places. You might visit a ranch, which is a large farm where animals are raised. Farm animals are fed grain, which are seeds, and hay, a kind of grass. Let’s learn what it would be like to visit a ranch.</a:t>
            </a:r>
          </a:p>
        </p:txBody>
      </p:sp>
      <p:sp>
        <p:nvSpPr>
          <p:cNvPr id="13" name="Content Placeholder 2">
            <a:extLst>
              <a:ext uri="{FF2B5EF4-FFF2-40B4-BE49-F238E27FC236}">
                <a16:creationId xmlns:a16="http://schemas.microsoft.com/office/drawing/2014/main" id="{19B8F6FB-4ADC-1239-0D59-48E32EE698FA}"/>
              </a:ext>
            </a:extLst>
          </p:cNvPr>
          <p:cNvSpPr>
            <a:spLocks noGrp="1"/>
          </p:cNvSpPr>
          <p:nvPr>
            <p:ph idx="16" hasCustomPrompt="1"/>
          </p:nvPr>
        </p:nvSpPr>
        <p:spPr>
          <a:xfrm>
            <a:off x="3216090" y="4034115"/>
            <a:ext cx="6528547" cy="2304288"/>
          </a:xfrm>
        </p:spPr>
        <p:txBody>
          <a:bodyPr lIns="0" tIns="0" rIns="0">
            <a:noAutofit/>
          </a:bodyPr>
          <a:lstStyle>
            <a:lvl1pPr>
              <a:buAutoNum type="alphaUcPeriod"/>
              <a:defRPr/>
            </a:lvl1pPr>
            <a:lvl2pPr marL="0" indent="457200">
              <a:lnSpc>
                <a:spcPts val="2600"/>
              </a:lnSpc>
              <a:spcBef>
                <a:spcPts val="0"/>
              </a:spcBef>
              <a:buNone/>
              <a:defRPr sz="1800"/>
            </a:lvl2pPr>
          </a:lstStyle>
          <a:p>
            <a:pPr lvl="1"/>
            <a:r>
              <a:rPr lang="en-US" dirty="0"/>
              <a:t>“Mom, this is the day my class will visit Bay</a:t>
            </a:r>
            <a:br>
              <a:rPr lang="en-US" dirty="0"/>
            </a:br>
            <a:r>
              <a:rPr lang="en-US" dirty="0"/>
              <a:t>Ranch,” Fay said. “Mr. Ross said that we will see </a:t>
            </a:r>
            <a:br>
              <a:rPr lang="en-US" dirty="0"/>
            </a:br>
            <a:r>
              <a:rPr lang="en-US" dirty="0"/>
              <a:t>grain and hay. We may get to see pigs. After we see </a:t>
            </a:r>
            <a:br>
              <a:rPr lang="en-US" dirty="0"/>
            </a:br>
            <a:r>
              <a:rPr lang="en-US" dirty="0"/>
              <a:t>the ranch, we will stay and have a picnic lunch. The</a:t>
            </a:r>
            <a:br>
              <a:rPr lang="en-US" dirty="0"/>
            </a:br>
            <a:r>
              <a:rPr lang="en-US" dirty="0"/>
              <a:t>bus will bring us back at 3:00.”</a:t>
            </a:r>
          </a:p>
          <a:p>
            <a:pPr lvl="1"/>
            <a:r>
              <a:rPr lang="en-US" dirty="0"/>
              <a:t>“Have fun at the ranch, Fay,” Mom said. “I will see you</a:t>
            </a:r>
            <a:br>
              <a:rPr lang="en-US" dirty="0"/>
            </a:br>
            <a:r>
              <a:rPr lang="en-US" dirty="0"/>
              <a:t>when you get back.”</a:t>
            </a:r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3E76E84B-865A-DD5E-8379-1689FC78D15A}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33838"/>
            <a:ext cx="598579" cy="2305050"/>
          </a:xfrm>
        </p:spPr>
        <p:txBody>
          <a:bodyPr lIns="0" tIns="0" rIns="0">
            <a:normAutofit/>
          </a:bodyPr>
          <a:lstStyle>
            <a:lvl1pPr marL="0" indent="0" algn="r">
              <a:lnSpc>
                <a:spcPts val="2600"/>
              </a:lnSpc>
              <a:spcBef>
                <a:spcPts val="0"/>
              </a:spcBef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</a:lstStyle>
          <a:p>
            <a:pPr lvl="0"/>
            <a:endParaRPr lang="en-US" dirty="0"/>
          </a:p>
          <a:p>
            <a:pPr lvl="0"/>
            <a:r>
              <a:rPr lang="en-US" dirty="0"/>
              <a:t>11</a:t>
            </a:r>
          </a:p>
          <a:p>
            <a:pPr lvl="0"/>
            <a:r>
              <a:rPr lang="en-US" dirty="0"/>
              <a:t>23</a:t>
            </a:r>
          </a:p>
          <a:p>
            <a:pPr lvl="0"/>
            <a:r>
              <a:rPr lang="en-US" dirty="0"/>
              <a:t>36</a:t>
            </a:r>
          </a:p>
          <a:p>
            <a:pPr lvl="0"/>
            <a:endParaRPr lang="en-US" dirty="0"/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311C3593-70D1-557A-83FD-4927EE085940}"/>
              </a:ext>
            </a:extLst>
          </p:cNvPr>
          <p:cNvSpPr>
            <a:spLocks noGrp="1"/>
          </p:cNvSpPr>
          <p:nvPr>
            <p:ph sz="quarter" idx="18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3" name="Title Placeholder 8">
            <a:extLst>
              <a:ext uri="{FF2B5EF4-FFF2-40B4-BE49-F238E27FC236}">
                <a16:creationId xmlns:a16="http://schemas.microsoft.com/office/drawing/2014/main" id="{137BFE6B-D8AC-FC4B-9044-03FC5A11FB7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769519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A614BB-D293-DFC7-DF79-74A8675A8C14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85800" y="1065905"/>
            <a:ext cx="7086600" cy="5123416"/>
          </a:xfrm>
        </p:spPr>
        <p:txBody>
          <a:bodyPr/>
          <a:lstStyle>
            <a:lvl1pPr>
              <a:buAutoNum type="alphaUcPeriod"/>
              <a:defRPr/>
            </a:lvl1pPr>
            <a:lvl2pPr>
              <a:lnSpc>
                <a:spcPts val="3000"/>
              </a:lnSpc>
              <a:buAutoNum type="arabicPeriod"/>
              <a:defRPr/>
            </a:lvl2pPr>
          </a:lstStyle>
          <a:p>
            <a:pPr lvl="0"/>
            <a:r>
              <a:rPr lang="en-US" dirty="0"/>
              <a:t>Heading</a:t>
            </a:r>
          </a:p>
          <a:p>
            <a:pPr lvl="1"/>
            <a:r>
              <a:rPr lang="en-US" dirty="0"/>
              <a:t>People __________ go on the bus trip.</a:t>
            </a:r>
          </a:p>
          <a:p>
            <a:pPr lvl="1"/>
            <a:r>
              <a:rPr lang="en-US" dirty="0"/>
              <a:t>It may __________ at the end of the day.</a:t>
            </a:r>
          </a:p>
          <a:p>
            <a:pPr lvl="1"/>
            <a:r>
              <a:rPr lang="en-US" dirty="0"/>
              <a:t>Ray put the dish on the __________ .</a:t>
            </a:r>
          </a:p>
          <a:p>
            <a:pPr lvl="1"/>
            <a:r>
              <a:rPr lang="en-US" dirty="0"/>
              <a:t>Fish will grab the __________ .</a:t>
            </a:r>
          </a:p>
          <a:p>
            <a:pPr lvl="1"/>
            <a:r>
              <a:rPr lang="en-US" dirty="0"/>
              <a:t>Alex will fill the pail with some __________ .</a:t>
            </a:r>
          </a:p>
          <a:p>
            <a:pPr lvl="1"/>
            <a:r>
              <a:rPr lang="en-US" dirty="0"/>
              <a:t>Dom got the __________ from the box.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6087626-343D-9EE1-FCA5-50E4E6C00B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D9732A6-8C9E-5F5A-AB56-58760ED74CEB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49354" y="1111170"/>
            <a:ext cx="4149905" cy="5123417"/>
          </a:xfrm>
        </p:spPr>
        <p:txBody>
          <a:bodyPr lIns="0" tIns="45720" rIns="0"/>
          <a:lstStyle>
            <a:lvl1pPr>
              <a:buAutoNum type="alphaUcPeriod"/>
              <a:defRPr/>
            </a:lvl1pPr>
            <a:lvl2pPr marL="0" indent="0" defTabSz="182880">
              <a:lnSpc>
                <a:spcPts val="3000"/>
              </a:lnSpc>
              <a:spcBef>
                <a:spcPts val="500"/>
              </a:spcBef>
              <a:buNone/>
              <a:defRPr/>
            </a:lvl2pPr>
          </a:lstStyle>
          <a:p>
            <a:pPr lvl="1"/>
            <a:endParaRPr lang="en-US" dirty="0"/>
          </a:p>
          <a:p>
            <a:pPr lvl="1"/>
            <a:r>
              <a:rPr lang="en-US" dirty="0"/>
              <a:t>bay			bait				jail</a:t>
            </a:r>
          </a:p>
          <a:p>
            <a:pPr lvl="1"/>
            <a:r>
              <a:rPr lang="en-US" dirty="0"/>
              <a:t>grain		plain			pray</a:t>
            </a:r>
          </a:p>
          <a:p>
            <a:pPr lvl="1"/>
            <a:r>
              <a:rPr lang="en-US" dirty="0"/>
              <a:t>main		pain				mail</a:t>
            </a:r>
          </a:p>
          <a:p>
            <a:pPr lvl="1"/>
            <a:r>
              <a:rPr lang="en-US" dirty="0"/>
              <a:t>way			stay				may</a:t>
            </a:r>
          </a:p>
          <a:p>
            <a:pPr lvl="1"/>
            <a:r>
              <a:rPr lang="en-US" dirty="0"/>
              <a:t>paint		plain			grain</a:t>
            </a:r>
          </a:p>
          <a:p>
            <a:pPr lvl="1"/>
            <a:r>
              <a:rPr lang="en-US" dirty="0"/>
              <a:t>bay			rain				braid</a:t>
            </a:r>
          </a:p>
        </p:txBody>
      </p:sp>
      <p:sp>
        <p:nvSpPr>
          <p:cNvPr id="2" name="Content Placeholder 12">
            <a:extLst>
              <a:ext uri="{FF2B5EF4-FFF2-40B4-BE49-F238E27FC236}">
                <a16:creationId xmlns:a16="http://schemas.microsoft.com/office/drawing/2014/main" id="{C1C3E57A-4A5C-6BA0-9454-2519D3F5C57B}"/>
              </a:ext>
            </a:extLst>
          </p:cNvPr>
          <p:cNvSpPr>
            <a:spLocks noGrp="1"/>
          </p:cNvSpPr>
          <p:nvPr>
            <p:ph sz="quarter" idx="14" hasCustomPrompt="1"/>
          </p:nvPr>
        </p:nvSpPr>
        <p:spPr>
          <a:xfrm>
            <a:off x="2626088" y="425421"/>
            <a:ext cx="6091450" cy="223925"/>
          </a:xfrm>
        </p:spPr>
        <p:txBody>
          <a:bodyPr lIns="0" tIns="0" rIns="0"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/>
            <a:r>
              <a:rPr lang="en-US" dirty="0"/>
              <a:t>• Section Title</a:t>
            </a:r>
          </a:p>
        </p:txBody>
      </p:sp>
      <p:sp>
        <p:nvSpPr>
          <p:cNvPr id="5" name="Title Placeholder 8">
            <a:extLst>
              <a:ext uri="{FF2B5EF4-FFF2-40B4-BE49-F238E27FC236}">
                <a16:creationId xmlns:a16="http://schemas.microsoft.com/office/drawing/2014/main" id="{3E79F2BF-8541-00D1-49E0-B5C8237DC3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1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5 Lesson 16</a:t>
            </a:r>
          </a:p>
        </p:txBody>
      </p:sp>
    </p:spTree>
    <p:extLst>
      <p:ext uri="{BB962C8B-B14F-4D97-AF65-F5344CB8AC3E}">
        <p14:creationId xmlns:p14="http://schemas.microsoft.com/office/powerpoint/2010/main" val="109554701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1E429D-C75E-E568-5F34-8F361B601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FE3419-7DA6-8D90-C5FC-1D683DC82E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EC122EF-F1E8-EAB4-D27E-0337D27180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A1FA69-8AE8-A4EA-D3CF-06DE7918D55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BF69622-8A64-A669-DABD-7E78279BFB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F01E0-EF8D-AB42-7A1B-8F4E1C7CEE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78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90A774-84A6-66A7-FB38-A9B7BFE1C6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920F4F-8F64-75B9-DF99-40F957EDFFD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E048D4-B3D0-0986-895B-3E543FA551D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C58F529-9E2D-67B3-F58B-87062897C2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D888347-4E53-CF56-E924-D0642C233A7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FF4318-455C-C086-D072-53511E927F6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6929678-DEB9-11D8-E227-383DF3B278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345E2E5-9AF5-1F84-47F2-28A78DAB1D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5470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E22BD-2BBC-4652-E176-397D100AB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5800" y="365125"/>
            <a:ext cx="10668000" cy="3651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35B2CD8-129F-83AC-BD54-A76C8647C2B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A41E129-2666-B288-6912-D32326A32B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4077BF0-725E-EC5A-DB85-61D64977BD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35413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1AB76-A962-1C17-BDD4-4A22527A34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DCA5F8-EB8E-4ED1-E8A1-FDE5C8D562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DDD106-A64B-FA81-AB4E-A36073E4A1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FFEE8AF-0CCA-D324-3583-055E65AE8B0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12FD8D-07CD-95C9-C125-E29EFBC51A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7318EDA-CE88-4538-A82C-D9B34908E0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9465C-2FAC-6745-BF34-06294513BB5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16552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D0ED9ED-A7AE-7A79-DCED-0137C5AD800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5800" y="1073426"/>
            <a:ext cx="10668000" cy="512064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5A5957-3532-7326-15C2-FC04ACC7531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36512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D329465C-2FAC-6745-BF34-06294513BB5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4">
            <a:extLst>
              <a:ext uri="{FF2B5EF4-FFF2-40B4-BE49-F238E27FC236}">
                <a16:creationId xmlns:a16="http://schemas.microsoft.com/office/drawing/2014/main" id="{6F2669D9-6DB7-B41C-6C21-AE1CFB75F310}"/>
              </a:ext>
            </a:extLst>
          </p:cNvPr>
          <p:cNvSpPr txBox="1"/>
          <p:nvPr userDrawn="1"/>
        </p:nvSpPr>
        <p:spPr>
          <a:xfrm>
            <a:off x="685800" y="6477002"/>
            <a:ext cx="4358487" cy="228600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anchor="t"/>
          <a:lstStyle/>
          <a:p>
            <a:pPr indent="12700">
              <a:defRPr lang="en-US"/>
            </a:pPr>
            <a:r>
              <a:rPr sz="1200" dirty="0">
                <a:latin typeface="Arial Regular" charset="77"/>
                <a:ea typeface="Arial Regular" charset="77"/>
                <a:cs typeface="Arial Regular" charset="77"/>
              </a:rPr>
              <a:t>©Curriculum Associates, LLC Copying is not permitted.</a:t>
            </a:r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F9A3B283-2822-6C88-4F59-9A1EFA9CA8E0}"/>
              </a:ext>
            </a:extLst>
          </p:cNvPr>
          <p:cNvCxnSpPr/>
          <p:nvPr userDrawn="1"/>
        </p:nvCxnSpPr>
        <p:spPr>
          <a:xfrm>
            <a:off x="0" y="750128"/>
            <a:ext cx="1219200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itle Placeholder 8">
            <a:extLst>
              <a:ext uri="{FF2B5EF4-FFF2-40B4-BE49-F238E27FC236}">
                <a16:creationId xmlns:a16="http://schemas.microsoft.com/office/drawing/2014/main" id="{4E8B2659-D924-F26B-203C-2006E913BE56}"/>
              </a:ext>
            </a:extLst>
          </p:cNvPr>
          <p:cNvSpPr txBox="1">
            <a:spLocks/>
          </p:cNvSpPr>
          <p:nvPr userDrawn="1"/>
        </p:nvSpPr>
        <p:spPr>
          <a:xfrm>
            <a:off x="687600" y="-22032"/>
            <a:ext cx="2078665" cy="1148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800" kern="1200" baseline="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12700">
              <a:lnSpc>
                <a:spcPct val="100000"/>
              </a:lnSpc>
              <a:spcBef>
                <a:spcPts val="0"/>
              </a:spcBef>
              <a:defRPr lang="en-US"/>
            </a:pPr>
            <a:r>
              <a:rPr lang="en-US" dirty="0">
                <a:solidFill>
                  <a:schemeClr val="accent6"/>
                </a:solidFill>
                <a:latin typeface="Arial Regular" charset="77"/>
                <a:ea typeface="Arial Regular" charset="77"/>
                <a:cs typeface="Arial Regular" charset="77"/>
              </a:rPr>
              <a:t>Unit 8 Lesson 23</a:t>
            </a:r>
          </a:p>
        </p:txBody>
      </p:sp>
    </p:spTree>
    <p:extLst>
      <p:ext uri="{BB962C8B-B14F-4D97-AF65-F5344CB8AC3E}">
        <p14:creationId xmlns:p14="http://schemas.microsoft.com/office/powerpoint/2010/main" val="1645712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60" r:id="rId2"/>
    <p:sldLayoutId id="2147483661" r:id="rId3"/>
    <p:sldLayoutId id="2147483662" r:id="rId4"/>
    <p:sldLayoutId id="2147483663" r:id="rId5"/>
    <p:sldLayoutId id="2147483652" r:id="rId6"/>
    <p:sldLayoutId id="2147483653" r:id="rId7"/>
    <p:sldLayoutId id="2147483654" r:id="rId8"/>
    <p:sldLayoutId id="2147483656" r:id="rId9"/>
    <p:sldLayoutId id="2147483657" r:id="rId10"/>
    <p:sldLayoutId id="2147483658" r:id="rId11"/>
    <p:sldLayoutId id="2147483659" r:id="rId12"/>
    <p:sldLayoutId id="2147483665" r:id="rId13"/>
    <p:sldLayoutId id="2147483666" r:id="rId14"/>
    <p:sldLayoutId id="2147483672" r:id="rId15"/>
    <p:sldLayoutId id="2147483673" r:id="rId16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18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200" indent="-457200" algn="l" defTabSz="914400" rtl="0" eaLnBrk="1" latinLnBrk="0" hangingPunct="1">
        <a:lnSpc>
          <a:spcPts val="3400"/>
        </a:lnSpc>
        <a:spcBef>
          <a:spcPts val="2200"/>
        </a:spcBef>
        <a:buFont typeface="+mj-lt"/>
        <a:buAutoNum type="alphaU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914400" indent="-457200" algn="l" defTabSz="914400" rtl="0" eaLnBrk="1" latinLnBrk="0" hangingPunct="1">
        <a:lnSpc>
          <a:spcPts val="3400"/>
        </a:lnSpc>
        <a:spcBef>
          <a:spcPts val="500"/>
        </a:spcBef>
        <a:buFont typeface="+mj-lt"/>
        <a:buAutoNum type="arabicPeriod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defTabSz="914400" rtl="0" eaLnBrk="1" latinLnBrk="0" hangingPunct="1">
        <a:lnSpc>
          <a:spcPts val="3400"/>
        </a:lnSpc>
        <a:spcBef>
          <a:spcPts val="5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6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6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5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Say Sounds (A)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Say Sounds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149641"/>
          </a:xfrm>
        </p:spPr>
        <p:txBody>
          <a:bodyPr>
            <a:noAutofit/>
          </a:bodyPr>
          <a:lstStyle/>
          <a:p>
            <a:r>
              <a:rPr lang="en-US" b="1" dirty="0"/>
              <a:t>Letter/Sound Associations </a:t>
            </a:r>
            <a:r>
              <a:rPr lang="en-US" dirty="0"/>
              <a:t>Look at the letters. Say the sounds.</a:t>
            </a:r>
          </a:p>
          <a:p>
            <a:pPr lvl="1" defTabSz="457200"/>
            <a:r>
              <a:rPr lang="fr-FR" dirty="0"/>
              <a:t>ai		</a:t>
            </a:r>
            <a:r>
              <a:rPr lang="fr-FR" dirty="0" err="1"/>
              <a:t>ew</a:t>
            </a:r>
            <a:r>
              <a:rPr lang="fr-FR" dirty="0"/>
              <a:t>		au		</a:t>
            </a:r>
            <a:r>
              <a:rPr lang="fr-FR" dirty="0" err="1"/>
              <a:t>oa</a:t>
            </a:r>
            <a:endParaRPr lang="fr-FR" dirty="0"/>
          </a:p>
          <a:p>
            <a:pPr lvl="1" defTabSz="457200"/>
            <a:r>
              <a:rPr lang="fr-FR" dirty="0" err="1"/>
              <a:t>tch</a:t>
            </a:r>
            <a:r>
              <a:rPr lang="fr-FR" dirty="0"/>
              <a:t>		</a:t>
            </a:r>
            <a:r>
              <a:rPr lang="fr-FR" dirty="0" err="1"/>
              <a:t>oy</a:t>
            </a:r>
            <a:r>
              <a:rPr lang="fr-FR" dirty="0"/>
              <a:t>		er		</a:t>
            </a:r>
            <a:r>
              <a:rPr lang="fr-FR" dirty="0" err="1"/>
              <a:t>ee</a:t>
            </a:r>
            <a:endParaRPr lang="fr-FR" dirty="0"/>
          </a:p>
          <a:p>
            <a:pPr lvl="1" defTabSz="457200"/>
            <a:r>
              <a:rPr lang="fr-FR" dirty="0"/>
              <a:t>ph		</a:t>
            </a:r>
            <a:r>
              <a:rPr lang="fr-FR" dirty="0" err="1"/>
              <a:t>oo</a:t>
            </a:r>
            <a:r>
              <a:rPr lang="fr-FR" dirty="0"/>
              <a:t>		ay		</a:t>
            </a:r>
            <a:r>
              <a:rPr lang="fr-FR" dirty="0" err="1"/>
              <a:t>kn</a:t>
            </a:r>
            <a:endParaRPr lang="fr-FR" dirty="0"/>
          </a:p>
          <a:p>
            <a:pPr lvl="1" defTabSz="457200"/>
            <a:r>
              <a:rPr lang="fr-FR" dirty="0"/>
              <a:t>ou		</a:t>
            </a:r>
            <a:r>
              <a:rPr lang="fr-FR" dirty="0" err="1"/>
              <a:t>wr</a:t>
            </a:r>
            <a:r>
              <a:rPr lang="fr-FR" dirty="0"/>
              <a:t>		</a:t>
            </a:r>
            <a:r>
              <a:rPr lang="fr-FR" dirty="0" err="1"/>
              <a:t>igh</a:t>
            </a:r>
            <a:r>
              <a:rPr lang="fr-FR" dirty="0"/>
              <a:t>		</a:t>
            </a:r>
            <a:r>
              <a:rPr lang="fr-FR" dirty="0" err="1"/>
              <a:t>ar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7801687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1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10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happened to </a:t>
            </a:r>
            <a:r>
              <a:rPr lang="en-US" b="1" dirty="0" err="1"/>
              <a:t>Zar</a:t>
            </a:r>
            <a:r>
              <a:rPr lang="en-US" b="1" dirty="0"/>
              <a:t> during the race?</a:t>
            </a:r>
          </a:p>
          <a:p>
            <a:pPr marL="0" indent="0">
              <a:buNone/>
            </a:pPr>
            <a:r>
              <a:rPr lang="en-US" dirty="0"/>
              <a:t>	 During the race, ________________.</a:t>
            </a:r>
          </a:p>
          <a:p>
            <a:pPr marL="0" indent="0">
              <a:buNone/>
            </a:pPr>
            <a:r>
              <a:rPr lang="en-US" b="1" dirty="0"/>
              <a:t>What problem did </a:t>
            </a:r>
            <a:r>
              <a:rPr lang="en-US" b="1" dirty="0" err="1"/>
              <a:t>Merk</a:t>
            </a:r>
            <a:r>
              <a:rPr lang="en-US" b="1" dirty="0"/>
              <a:t> have?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Merk’s</a:t>
            </a:r>
            <a:r>
              <a:rPr lang="en-US" dirty="0"/>
              <a:t> problem was that ________________.</a:t>
            </a:r>
          </a:p>
          <a:p>
            <a:pPr marL="0" indent="0">
              <a:buNone/>
            </a:pPr>
            <a:r>
              <a:rPr lang="en-US" b="1" dirty="0"/>
              <a:t>Why did </a:t>
            </a:r>
            <a:r>
              <a:rPr lang="en-US" b="1" dirty="0" err="1"/>
              <a:t>Merk</a:t>
            </a:r>
            <a:r>
              <a:rPr lang="en-US" b="1" dirty="0"/>
              <a:t> feel disappointed about his decision?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Merk</a:t>
            </a:r>
            <a:r>
              <a:rPr lang="en-US" dirty="0"/>
              <a:t> felt disappointed because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284019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2)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1195704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2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483769"/>
            <a:ext cx="6871807" cy="807147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 It turns out that </a:t>
            </a:r>
            <a:r>
              <a:rPr lang="en-US" sz="1600" dirty="0" err="1"/>
              <a:t>Merk</a:t>
            </a:r>
            <a:r>
              <a:rPr lang="en-US" sz="1600" dirty="0"/>
              <a:t> finds an unexpected application </a:t>
            </a:r>
            <a:br>
              <a:rPr lang="en-US" sz="1600" dirty="0"/>
            </a:br>
            <a:r>
              <a:rPr lang="en-US" sz="1600" dirty="0"/>
              <a:t>(use) for the truck key, the good luck charm from his grandmother. Let’s </a:t>
            </a:r>
            <a:br>
              <a:rPr lang="en-US" sz="1600" dirty="0"/>
            </a:br>
            <a:r>
              <a:rPr lang="en-US" sz="1600" dirty="0"/>
              <a:t>find out what happens.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420938"/>
            <a:ext cx="6528547" cy="3950365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Off in the distance, the two boys heard a horrid screech. </a:t>
            </a:r>
            <a:br>
              <a:rPr lang="en-US" sz="1800" dirty="0"/>
            </a:br>
            <a:r>
              <a:rPr lang="en-US" sz="1800" dirty="0"/>
              <a:t>They jumped. Not only was this place cold and dark, but it </a:t>
            </a:r>
            <a:br>
              <a:rPr lang="en-US" sz="1800" dirty="0"/>
            </a:br>
            <a:r>
              <a:rPr lang="en-US" sz="1800" dirty="0"/>
              <a:t>was home to something awful.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“Let’s go!” begged </a:t>
            </a:r>
            <a:r>
              <a:rPr lang="en-US" sz="1800" dirty="0" err="1"/>
              <a:t>Zar</a:t>
            </a:r>
            <a:r>
              <a:rPr lang="en-US" sz="1800" dirty="0"/>
              <a:t>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“But your rocket pack is busted,” </a:t>
            </a:r>
            <a:r>
              <a:rPr lang="en-US" sz="1800" dirty="0" err="1"/>
              <a:t>Merk</a:t>
            </a:r>
            <a:r>
              <a:rPr lang="en-US" sz="1800" dirty="0"/>
              <a:t> said.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“Right,” </a:t>
            </a:r>
            <a:r>
              <a:rPr lang="en-US" sz="1800" dirty="0" err="1"/>
              <a:t>Zar</a:t>
            </a:r>
            <a:r>
              <a:rPr lang="en-US" sz="1800" dirty="0"/>
              <a:t> said. “Thanks for staying, </a:t>
            </a:r>
            <a:r>
              <a:rPr lang="en-US" sz="1800" dirty="0" err="1"/>
              <a:t>Merk</a:t>
            </a:r>
            <a:r>
              <a:rPr lang="en-US" sz="1800" dirty="0"/>
              <a:t>. You could </a:t>
            </a:r>
            <a:br>
              <a:rPr lang="en-US" sz="1800" dirty="0"/>
            </a:br>
            <a:r>
              <a:rPr lang="en-US" sz="1800" dirty="0"/>
              <a:t>have left with the others.”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Merk</a:t>
            </a:r>
            <a:r>
              <a:rPr lang="en-US" sz="1800" dirty="0"/>
              <a:t> said, “I wanted to win. I even had a plan for how to </a:t>
            </a:r>
            <a:br>
              <a:rPr lang="en-US" sz="1800" dirty="0"/>
            </a:br>
            <a:r>
              <a:rPr lang="en-US" sz="1800" dirty="0"/>
              <a:t>take the lead, but I couldn’t leave you alone.”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“So, we wait for the safety crew?” </a:t>
            </a:r>
            <a:r>
              <a:rPr lang="en-US" sz="1800" dirty="0" err="1"/>
              <a:t>Zar</a:t>
            </a:r>
            <a:r>
              <a:rPr lang="en-US" sz="1800" dirty="0"/>
              <a:t> asked in a </a:t>
            </a:r>
            <a:br>
              <a:rPr lang="en-US" sz="1800" dirty="0"/>
            </a:br>
            <a:r>
              <a:rPr lang="en-US" sz="1800" dirty="0"/>
              <a:t>nervous voice.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452039"/>
            <a:ext cx="598579" cy="3879935"/>
          </a:xfrm>
        </p:spPr>
        <p:txBody>
          <a:bodyPr>
            <a:noAutofit/>
          </a:bodyPr>
          <a:lstStyle/>
          <a:p>
            <a:r>
              <a:rPr lang="en-US" dirty="0"/>
              <a:t>136</a:t>
            </a:r>
          </a:p>
          <a:p>
            <a:r>
              <a:rPr lang="en-US" dirty="0"/>
              <a:t>147</a:t>
            </a:r>
          </a:p>
          <a:p>
            <a:r>
              <a:rPr lang="en-US" dirty="0"/>
              <a:t>159</a:t>
            </a:r>
          </a:p>
          <a:p>
            <a:r>
              <a:rPr lang="en-US" dirty="0"/>
              <a:t>164</a:t>
            </a:r>
          </a:p>
          <a:p>
            <a:r>
              <a:rPr lang="en-US" dirty="0"/>
              <a:t>168</a:t>
            </a:r>
          </a:p>
          <a:p>
            <a:r>
              <a:rPr lang="en-US" dirty="0"/>
              <a:t>176</a:t>
            </a:r>
          </a:p>
          <a:p>
            <a:r>
              <a:rPr lang="en-US" dirty="0"/>
              <a:t>185</a:t>
            </a:r>
          </a:p>
          <a:p>
            <a:r>
              <a:rPr lang="en-US" dirty="0"/>
              <a:t>190</a:t>
            </a:r>
          </a:p>
          <a:p>
            <a:r>
              <a:rPr lang="en-US" dirty="0"/>
              <a:t>204</a:t>
            </a:r>
          </a:p>
          <a:p>
            <a:r>
              <a:rPr lang="en-US" dirty="0"/>
              <a:t>213</a:t>
            </a:r>
          </a:p>
          <a:p>
            <a:r>
              <a:rPr lang="en-US" dirty="0"/>
              <a:t>224</a:t>
            </a:r>
          </a:p>
        </p:txBody>
      </p:sp>
    </p:spTree>
    <p:extLst>
      <p:ext uri="{BB962C8B-B14F-4D97-AF65-F5344CB8AC3E}">
        <p14:creationId xmlns:p14="http://schemas.microsoft.com/office/powerpoint/2010/main" val="32358035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2)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129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</a:t>
            </a:r>
            <a:r>
              <a:rPr lang="en-US" b="1" dirty="0"/>
              <a:t>2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17546"/>
            <a:ext cx="6528547" cy="3765732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“I think so…unless…” </a:t>
            </a:r>
            <a:r>
              <a:rPr lang="en-US" sz="1800" dirty="0" err="1"/>
              <a:t>Merk</a:t>
            </a:r>
            <a:r>
              <a:rPr lang="en-US" sz="1800" dirty="0"/>
              <a:t> trailed off.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Merk</a:t>
            </a:r>
            <a:r>
              <a:rPr lang="en-US" sz="1800" dirty="0"/>
              <a:t> looked at the busted magnetic shifter. He undid the </a:t>
            </a:r>
            <a:br>
              <a:rPr lang="en-US" sz="1800" dirty="0"/>
            </a:br>
            <a:r>
              <a:rPr lang="en-US" sz="1800" dirty="0"/>
              <a:t>base and looked inside. Where there had been a bar holding </a:t>
            </a:r>
            <a:br>
              <a:rPr lang="en-US" sz="1800" dirty="0"/>
            </a:br>
            <a:r>
              <a:rPr lang="en-US" sz="1800" dirty="0"/>
              <a:t>two magnets in place, there was a gap. It looked like the bar </a:t>
            </a:r>
            <a:br>
              <a:rPr lang="en-US" sz="1800" dirty="0"/>
            </a:br>
            <a:r>
              <a:rPr lang="en-US" sz="1800" dirty="0"/>
              <a:t>had burned out. </a:t>
            </a:r>
            <a:r>
              <a:rPr lang="en-US" sz="1800" dirty="0" err="1"/>
              <a:t>Merk</a:t>
            </a:r>
            <a:r>
              <a:rPr lang="en-US" sz="1800" dirty="0"/>
              <a:t> got the truck </a:t>
            </a:r>
            <a:r>
              <a:rPr lang="en-US" sz="1800" b="1" dirty="0"/>
              <a:t>key</a:t>
            </a:r>
            <a:r>
              <a:rPr lang="en-US" sz="1800" dirty="0"/>
              <a:t> out of his pocket. </a:t>
            </a:r>
            <a:br>
              <a:rPr lang="en-US" sz="1800" dirty="0"/>
            </a:br>
            <a:r>
              <a:rPr lang="en-US" sz="1800" dirty="0"/>
              <a:t>Would it fit in the gap between the magnets? Yes, it was just </a:t>
            </a:r>
            <a:br>
              <a:rPr lang="en-US" sz="1800" dirty="0"/>
            </a:br>
            <a:r>
              <a:rPr lang="en-US" sz="1800" dirty="0"/>
              <a:t>the right size. When </a:t>
            </a:r>
            <a:r>
              <a:rPr lang="en-US" sz="1800" dirty="0" err="1"/>
              <a:t>Merk</a:t>
            </a:r>
            <a:r>
              <a:rPr lang="en-US" sz="1800" dirty="0"/>
              <a:t> tested the shifter, it worked.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08261"/>
            <a:ext cx="598579" cy="3781448"/>
          </a:xfrm>
        </p:spPr>
        <p:txBody>
          <a:bodyPr>
            <a:noAutofit/>
          </a:bodyPr>
          <a:lstStyle/>
          <a:p>
            <a:r>
              <a:rPr lang="en-US" dirty="0"/>
              <a:t>226</a:t>
            </a:r>
          </a:p>
          <a:p>
            <a:r>
              <a:rPr lang="en-US" dirty="0"/>
              <a:t>233</a:t>
            </a:r>
          </a:p>
          <a:p>
            <a:r>
              <a:rPr lang="en-US" dirty="0"/>
              <a:t>243</a:t>
            </a:r>
          </a:p>
          <a:p>
            <a:r>
              <a:rPr lang="en-US" dirty="0"/>
              <a:t>254</a:t>
            </a:r>
          </a:p>
          <a:p>
            <a:r>
              <a:rPr lang="en-US" dirty="0"/>
              <a:t>267</a:t>
            </a:r>
          </a:p>
          <a:p>
            <a:r>
              <a:rPr lang="en-US" dirty="0"/>
              <a:t>279</a:t>
            </a:r>
          </a:p>
          <a:p>
            <a:r>
              <a:rPr lang="en-US" dirty="0"/>
              <a:t>292</a:t>
            </a:r>
          </a:p>
        </p:txBody>
      </p:sp>
    </p:spTree>
    <p:extLst>
      <p:ext uri="{BB962C8B-B14F-4D97-AF65-F5344CB8AC3E}">
        <p14:creationId xmlns:p14="http://schemas.microsoft.com/office/powerpoint/2010/main" val="5694371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2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13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Why did </a:t>
            </a:r>
            <a:r>
              <a:rPr lang="en-US" b="1" dirty="0" err="1"/>
              <a:t>Merk</a:t>
            </a:r>
            <a:r>
              <a:rPr lang="en-US" b="1" dirty="0"/>
              <a:t> and </a:t>
            </a:r>
            <a:r>
              <a:rPr lang="en-US" b="1" dirty="0" err="1"/>
              <a:t>Zar</a:t>
            </a:r>
            <a:r>
              <a:rPr lang="en-US" b="1" dirty="0"/>
              <a:t> need to get off the planet fast?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Merk</a:t>
            </a:r>
            <a:r>
              <a:rPr lang="en-US" dirty="0"/>
              <a:t> and </a:t>
            </a:r>
            <a:r>
              <a:rPr lang="en-US" dirty="0" err="1"/>
              <a:t>Zar</a:t>
            </a:r>
            <a:r>
              <a:rPr lang="en-US" dirty="0"/>
              <a:t> needed to get off the planet fast because ________________.</a:t>
            </a:r>
          </a:p>
          <a:p>
            <a:pPr marL="0" indent="0">
              <a:buNone/>
            </a:pPr>
            <a:r>
              <a:rPr lang="en-US" b="1" dirty="0"/>
              <a:t>What did </a:t>
            </a:r>
            <a:r>
              <a:rPr lang="en-US" b="1" dirty="0" err="1"/>
              <a:t>Merk</a:t>
            </a:r>
            <a:r>
              <a:rPr lang="en-US" b="1" dirty="0"/>
              <a:t> do to help solve </a:t>
            </a:r>
            <a:r>
              <a:rPr lang="en-US" b="1" dirty="0" err="1"/>
              <a:t>Zar’s</a:t>
            </a:r>
            <a:r>
              <a:rPr lang="en-US" b="1" dirty="0"/>
              <a:t> problem?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Merk</a:t>
            </a:r>
            <a:r>
              <a:rPr lang="en-US" dirty="0"/>
              <a:t> helped solve </a:t>
            </a:r>
            <a:r>
              <a:rPr lang="en-US" dirty="0" err="1"/>
              <a:t>Zar’s</a:t>
            </a:r>
            <a:r>
              <a:rPr lang="en-US" dirty="0"/>
              <a:t> problem by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50502975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Decodable Narrative Text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(Part 3)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14</a:t>
            </a:fld>
            <a:endParaRPr lang="en-US" dirty="0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97216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3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1334442"/>
            <a:ext cx="6842309" cy="63723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 Keep reading to see how the magnetic shifter repair </a:t>
            </a:r>
            <a:br>
              <a:rPr lang="en-US" sz="1600" dirty="0"/>
            </a:br>
            <a:r>
              <a:rPr lang="en-US" sz="1600" dirty="0"/>
              <a:t>works out.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2066749"/>
            <a:ext cx="6528547" cy="4257851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They heard the horrid screech again. It was closer </a:t>
            </a:r>
            <a:br>
              <a:rPr lang="en-US" sz="1800" dirty="0"/>
            </a:br>
            <a:r>
              <a:rPr lang="en-US" sz="1800" dirty="0"/>
              <a:t>this time.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“</a:t>
            </a:r>
            <a:r>
              <a:rPr lang="en-US" sz="1800" i="1" dirty="0"/>
              <a:t>Now</a:t>
            </a:r>
            <a:r>
              <a:rPr lang="en-US" sz="1800" dirty="0"/>
              <a:t> let’s go!” shouted </a:t>
            </a:r>
            <a:r>
              <a:rPr lang="en-US" sz="1800" dirty="0" err="1"/>
              <a:t>Zar</a:t>
            </a:r>
            <a:r>
              <a:rPr lang="en-US" sz="1800" dirty="0"/>
              <a:t>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Merk</a:t>
            </a:r>
            <a:r>
              <a:rPr lang="en-US" sz="1800" dirty="0"/>
              <a:t> told </a:t>
            </a:r>
            <a:r>
              <a:rPr lang="en-US" sz="1800" dirty="0" err="1"/>
              <a:t>Zar</a:t>
            </a:r>
            <a:r>
              <a:rPr lang="en-US" sz="1800" dirty="0"/>
              <a:t>, “Your shifter works OK. But we have to </a:t>
            </a:r>
            <a:br>
              <a:rPr lang="en-US" sz="1800" dirty="0"/>
            </a:br>
            <a:r>
              <a:rPr lang="en-US" sz="1800" dirty="0"/>
              <a:t>travel through some hot spots to get back. The key may melt </a:t>
            </a:r>
            <a:br>
              <a:rPr lang="en-US" sz="1800" dirty="0"/>
            </a:br>
            <a:r>
              <a:rPr lang="en-US" sz="1800" dirty="0"/>
              <a:t>in the heat. So, we can’t go too fast. And no fancy shifting.”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Zar</a:t>
            </a:r>
            <a:r>
              <a:rPr lang="en-US" sz="1800" dirty="0"/>
              <a:t> agreed. Then he said in a low voice, “</a:t>
            </a:r>
            <a:r>
              <a:rPr lang="en-US" sz="1800" dirty="0" err="1"/>
              <a:t>Merk</a:t>
            </a:r>
            <a:r>
              <a:rPr lang="en-US" sz="1800" dirty="0"/>
              <a:t>, I know </a:t>
            </a:r>
            <a:br>
              <a:rPr lang="en-US" sz="1800" dirty="0"/>
            </a:br>
            <a:r>
              <a:rPr lang="en-US" sz="1800" dirty="0"/>
              <a:t>you gave up your chance to win to help me. You are a </a:t>
            </a:r>
            <a:br>
              <a:rPr lang="en-US" sz="1800" dirty="0"/>
            </a:br>
            <a:r>
              <a:rPr lang="en-US" sz="1800" dirty="0"/>
              <a:t>good friend.”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Merk</a:t>
            </a:r>
            <a:r>
              <a:rPr lang="en-US" sz="1800" dirty="0"/>
              <a:t> nodded and made one last adjustment to the </a:t>
            </a:r>
            <a:br>
              <a:rPr lang="en-US" sz="1800" dirty="0"/>
            </a:br>
            <a:r>
              <a:rPr lang="en-US" sz="1800" dirty="0"/>
              <a:t>shifter. Then he and </a:t>
            </a:r>
            <a:r>
              <a:rPr lang="en-US" sz="1800" dirty="0" err="1"/>
              <a:t>Zar</a:t>
            </a:r>
            <a:r>
              <a:rPr lang="en-US" sz="1800" dirty="0"/>
              <a:t> launched from the planet.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2060163"/>
            <a:ext cx="598579" cy="4327937"/>
          </a:xfrm>
        </p:spPr>
        <p:txBody>
          <a:bodyPr>
            <a:noAutofit/>
          </a:bodyPr>
          <a:lstStyle/>
          <a:p>
            <a:r>
              <a:rPr lang="en-US" dirty="0"/>
              <a:t>302</a:t>
            </a:r>
          </a:p>
          <a:p>
            <a:r>
              <a:rPr lang="en-US" dirty="0"/>
              <a:t>311</a:t>
            </a:r>
          </a:p>
          <a:p>
            <a:r>
              <a:rPr lang="en-US" dirty="0"/>
              <a:t>313</a:t>
            </a:r>
          </a:p>
          <a:p>
            <a:r>
              <a:rPr lang="en-US" dirty="0"/>
              <a:t>318</a:t>
            </a:r>
          </a:p>
          <a:p>
            <a:r>
              <a:rPr lang="en-US" dirty="0"/>
              <a:t>329</a:t>
            </a:r>
          </a:p>
          <a:p>
            <a:r>
              <a:rPr lang="en-US" dirty="0"/>
              <a:t>341</a:t>
            </a:r>
          </a:p>
          <a:p>
            <a:r>
              <a:rPr lang="en-US" dirty="0"/>
              <a:t>354</a:t>
            </a:r>
          </a:p>
          <a:p>
            <a:r>
              <a:rPr lang="en-US" dirty="0"/>
              <a:t>366</a:t>
            </a:r>
          </a:p>
          <a:p>
            <a:r>
              <a:rPr lang="en-US" dirty="0"/>
              <a:t>379</a:t>
            </a:r>
          </a:p>
          <a:p>
            <a:r>
              <a:rPr lang="en-US" dirty="0"/>
              <a:t>381</a:t>
            </a:r>
          </a:p>
          <a:p>
            <a:r>
              <a:rPr lang="en-US" dirty="0"/>
              <a:t>390</a:t>
            </a:r>
          </a:p>
        </p:txBody>
      </p:sp>
    </p:spTree>
    <p:extLst>
      <p:ext uri="{BB962C8B-B14F-4D97-AF65-F5344CB8AC3E}">
        <p14:creationId xmlns:p14="http://schemas.microsoft.com/office/powerpoint/2010/main" val="37167579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3)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15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129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</a:t>
            </a:r>
            <a:r>
              <a:rPr lang="en-US" b="1" dirty="0"/>
              <a:t>3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17546"/>
            <a:ext cx="6528547" cy="3765732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As the boys flew, the patched-up shifter on </a:t>
            </a:r>
            <a:r>
              <a:rPr lang="en-US" sz="1800" dirty="0" err="1"/>
              <a:t>Zar’s</a:t>
            </a:r>
            <a:r>
              <a:rPr lang="en-US" sz="1800" dirty="0"/>
              <a:t> rocket </a:t>
            </a:r>
            <a:br>
              <a:rPr lang="en-US" sz="1800" dirty="0"/>
            </a:br>
            <a:r>
              <a:rPr lang="en-US" sz="1800" dirty="0"/>
              <a:t>pack began to smoke and sputter, but the boys kept going </a:t>
            </a:r>
            <a:br>
              <a:rPr lang="en-US" sz="1800" dirty="0"/>
            </a:br>
            <a:r>
              <a:rPr lang="en-US" sz="1800" dirty="0"/>
              <a:t>until they landed on </a:t>
            </a:r>
            <a:r>
              <a:rPr lang="en-US" sz="1800" dirty="0" err="1"/>
              <a:t>Pax</a:t>
            </a:r>
            <a:r>
              <a:rPr lang="en-US" sz="1800" dirty="0"/>
              <a:t>. They were the last racers to cross </a:t>
            </a:r>
            <a:br>
              <a:rPr lang="en-US" sz="1800" dirty="0"/>
            </a:br>
            <a:r>
              <a:rPr lang="en-US" sz="1800" dirty="0"/>
              <a:t>the finish line. But they had made it home safely.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08261"/>
            <a:ext cx="598579" cy="3781448"/>
          </a:xfrm>
        </p:spPr>
        <p:txBody>
          <a:bodyPr>
            <a:noAutofit/>
          </a:bodyPr>
          <a:lstStyle/>
          <a:p>
            <a:r>
              <a:rPr lang="en-US" dirty="0"/>
              <a:t>399</a:t>
            </a:r>
          </a:p>
          <a:p>
            <a:r>
              <a:rPr lang="en-US" dirty="0"/>
              <a:t>410</a:t>
            </a:r>
          </a:p>
          <a:p>
            <a:r>
              <a:rPr lang="en-US" dirty="0"/>
              <a:t>421</a:t>
            </a:r>
          </a:p>
          <a:p>
            <a:r>
              <a:rPr lang="en-US" dirty="0"/>
              <a:t>433</a:t>
            </a:r>
          </a:p>
          <a:p>
            <a:r>
              <a:rPr lang="en-US" dirty="0"/>
              <a:t>443</a:t>
            </a:r>
          </a:p>
        </p:txBody>
      </p:sp>
    </p:spTree>
    <p:extLst>
      <p:ext uri="{BB962C8B-B14F-4D97-AF65-F5344CB8AC3E}">
        <p14:creationId xmlns:p14="http://schemas.microsoft.com/office/powerpoint/2010/main" val="239886831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Comprehension Questions Part 3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16</a:t>
            </a:fld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CB3D5A-517B-2940-0EC1-A279FFCF12A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668000" cy="5175869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b="1" dirty="0"/>
              <a:t>What did </a:t>
            </a:r>
            <a:r>
              <a:rPr lang="en-US" b="1" dirty="0" err="1"/>
              <a:t>Merk</a:t>
            </a:r>
            <a:r>
              <a:rPr lang="en-US" b="1" dirty="0"/>
              <a:t> warn </a:t>
            </a:r>
            <a:r>
              <a:rPr lang="en-US" b="1" dirty="0" err="1"/>
              <a:t>Zar</a:t>
            </a:r>
            <a:r>
              <a:rPr lang="en-US" b="1" dirty="0"/>
              <a:t> about for traveling back to </a:t>
            </a:r>
            <a:r>
              <a:rPr lang="en-US" b="1" dirty="0" err="1"/>
              <a:t>Pax</a:t>
            </a:r>
            <a:r>
              <a:rPr lang="en-US" b="1" dirty="0"/>
              <a:t>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Merk</a:t>
            </a:r>
            <a:r>
              <a:rPr lang="en-US" dirty="0"/>
              <a:t> warned </a:t>
            </a:r>
            <a:r>
              <a:rPr lang="en-US" dirty="0" err="1"/>
              <a:t>Zar</a:t>
            </a:r>
            <a:r>
              <a:rPr lang="en-US" dirty="0"/>
              <a:t> ________________.</a:t>
            </a:r>
          </a:p>
          <a:p>
            <a:pPr marL="0" indent="0">
              <a:buNone/>
            </a:pPr>
            <a:r>
              <a:rPr lang="en-US" b="1" dirty="0"/>
              <a:t>Why did </a:t>
            </a:r>
            <a:r>
              <a:rPr lang="en-US" b="1" dirty="0" err="1"/>
              <a:t>Zar</a:t>
            </a:r>
            <a:r>
              <a:rPr lang="en-US" b="1" dirty="0"/>
              <a:t> tell </a:t>
            </a:r>
            <a:r>
              <a:rPr lang="en-US" b="1" dirty="0" err="1"/>
              <a:t>Merk</a:t>
            </a:r>
            <a:r>
              <a:rPr lang="en-US" b="1" dirty="0"/>
              <a:t> he was a good friend?</a:t>
            </a:r>
          </a:p>
          <a:p>
            <a:pPr marL="0" indent="0">
              <a:buNone/>
            </a:pPr>
            <a:r>
              <a:rPr lang="en-US" dirty="0"/>
              <a:t>	 </a:t>
            </a:r>
            <a:r>
              <a:rPr lang="en-US" dirty="0" err="1"/>
              <a:t>Zar</a:t>
            </a:r>
            <a:r>
              <a:rPr lang="en-US" dirty="0"/>
              <a:t> told </a:t>
            </a:r>
            <a:r>
              <a:rPr lang="en-US" dirty="0" err="1"/>
              <a:t>Merk</a:t>
            </a:r>
            <a:r>
              <a:rPr lang="en-US" dirty="0"/>
              <a:t> he was a good friend because ________________.</a:t>
            </a:r>
          </a:p>
          <a:p>
            <a:pPr marL="0" indent="0">
              <a:buNone/>
            </a:pPr>
            <a:r>
              <a:rPr lang="en-US" b="1" dirty="0"/>
              <a:t>What happened at the end of the story?</a:t>
            </a:r>
          </a:p>
          <a:p>
            <a:pPr marL="0" indent="0">
              <a:buNone/>
            </a:pPr>
            <a:r>
              <a:rPr lang="en-US" dirty="0"/>
              <a:t>	 At the end of the story, 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320962963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74DEB105-4F56-5710-1635-7604A4E35176}"/>
              </a:ext>
            </a:extLst>
          </p:cNvPr>
          <p:cNvSpPr txBox="1"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 algn="l" defTabSz="914400" rtl="0" eaLnBrk="1" latinLnBrk="0" hangingPunct="1">
              <a:lnSpc>
                <a:spcPts val="2100"/>
              </a:lnSpc>
              <a:spcBef>
                <a:spcPts val="0"/>
              </a:spcBef>
              <a:buFont typeface="+mj-lt"/>
              <a:buNone/>
              <a:defRPr sz="18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914400" indent="-4572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AutoNum type="arabi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>
              <a:defRPr/>
            </a:pPr>
            <a:r>
              <a:rPr lang="en-US" dirty="0"/>
              <a:t>Picture Match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17</a:t>
            </a:fld>
            <a:endParaRPr lang="en-US"/>
          </a:p>
        </p:txBody>
      </p:sp>
      <p:pic>
        <p:nvPicPr>
          <p:cNvPr id="11" name="Picture 2" descr="Merk is using a piece of metal for starting a vehicle to fix Zar's space equipment. Zar is standing next to him and watching.&#10;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7639" y="2844408"/>
            <a:ext cx="2571750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FC6B19D1-AEA1-63A6-6632-D73C1D5B4D57}"/>
              </a:ext>
            </a:extLst>
          </p:cNvPr>
          <p:cNvSpPr txBox="1"/>
          <p:nvPr/>
        </p:nvSpPr>
        <p:spPr>
          <a:xfrm>
            <a:off x="566652" y="5553765"/>
            <a:ext cx="3181351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4" name="Picture 3" descr="Merk and Zar are flying in space.&#10;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275642" y="2863458"/>
            <a:ext cx="2571750" cy="2571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9" name="TextBox 18">
            <a:extLst>
              <a:ext uri="{FF2B5EF4-FFF2-40B4-BE49-F238E27FC236}">
                <a16:creationId xmlns:a16="http://schemas.microsoft.com/office/drawing/2014/main" id="{24935AB3-1300-5B2E-26AD-D9BF5C3BF37B}"/>
              </a:ext>
            </a:extLst>
          </p:cNvPr>
          <p:cNvSpPr txBox="1"/>
          <p:nvPr/>
        </p:nvSpPr>
        <p:spPr>
          <a:xfrm>
            <a:off x="4119714" y="5548593"/>
            <a:ext cx="306520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  <p:pic>
        <p:nvPicPr>
          <p:cNvPr id="16" name="Picture 4" descr="Zar's space equipment stops and smoke comes out of it. Merk stays with Zar and looks at his space equipment.&#10;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825845" y="2805079"/>
            <a:ext cx="2581275" cy="2590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F7827D7F-6DEE-C6CA-29AA-D67FEA9DCF28}"/>
              </a:ext>
            </a:extLst>
          </p:cNvPr>
          <p:cNvSpPr txBox="1"/>
          <p:nvPr/>
        </p:nvSpPr>
        <p:spPr>
          <a:xfrm>
            <a:off x="7535333" y="5544116"/>
            <a:ext cx="3162300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Part ______</a:t>
            </a:r>
          </a:p>
        </p:txBody>
      </p:sp>
    </p:spTree>
    <p:extLst>
      <p:ext uri="{BB962C8B-B14F-4D97-AF65-F5344CB8AC3E}">
        <p14:creationId xmlns:p14="http://schemas.microsoft.com/office/powerpoint/2010/main" val="22229250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18</a:t>
            </a:fld>
            <a:endParaRPr lang="en-US" dirty="0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6" y="1180953"/>
            <a:ext cx="3017520" cy="430887"/>
          </a:xfrm>
          <a:prstGeom prst="roundRect">
            <a:avLst/>
          </a:prstGeom>
          <a:solidFill>
            <a:srgbClr val="70AD4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3" y="1180953"/>
            <a:ext cx="3017523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lvl="0">
              <a:defRPr/>
            </a:pPr>
            <a:r>
              <a:rPr lang="en-US" sz="22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Independent Practice</a:t>
            </a:r>
            <a:endParaRPr kumimoji="0" lang="en-US" sz="2200" b="1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4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8" y="1789805"/>
            <a:ext cx="10191751" cy="101276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1"/>
            </a:pPr>
            <a:r>
              <a:rPr lang="en-US" b="1" dirty="0"/>
              <a:t>Text Comprehension </a:t>
            </a:r>
            <a:r>
              <a:rPr lang="en-US" dirty="0"/>
              <a:t>Read each question. Think of the answer or look back </a:t>
            </a:r>
            <a:br>
              <a:rPr lang="en-US" dirty="0"/>
            </a:br>
            <a:r>
              <a:rPr lang="en-US" dirty="0"/>
              <a:t>at the text. Fill in the blank. Be sure the sentence makes sense.</a:t>
            </a:r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2802461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2674953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1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3008609"/>
            <a:ext cx="10363200" cy="332049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1.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happened to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Zar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during the race?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During the race, 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2.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problem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Merk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have?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Merk’s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problem was _____________________________________________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4082471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1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19</a:t>
            </a:fld>
            <a:endParaRPr lang="en-US" dirty="0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935214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3.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Merk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feel disappointed?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Merk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felt disappointed because 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6491265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(B)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6" name="Rounded Rectangle 5">
            <a:extLst>
              <a:ext uri="{FF2B5EF4-FFF2-40B4-BE49-F238E27FC236}">
                <a16:creationId xmlns:a16="http://schemas.microsoft.com/office/drawing/2014/main" id="{2B4D2D30-831D-7DF2-5863-4C4C000048A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868556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F70309D-44E8-3332-5283-F1CD4E27A03E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868557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09454"/>
            <a:ext cx="10668000" cy="3470337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2"/>
            </a:pPr>
            <a:r>
              <a:rPr lang="en-US" b="1" dirty="0"/>
              <a:t>New Words </a:t>
            </a:r>
            <a:r>
              <a:rPr lang="en-US" dirty="0"/>
              <a:t>Look at the letter that follows </a:t>
            </a:r>
            <a:r>
              <a:rPr lang="en-US" i="1" dirty="0"/>
              <a:t>c</a:t>
            </a:r>
            <a:r>
              <a:rPr lang="en-US" dirty="0"/>
              <a:t>. Say the sound for </a:t>
            </a:r>
            <a:r>
              <a:rPr lang="en-US" i="1" dirty="0"/>
              <a:t>c</a:t>
            </a:r>
            <a:r>
              <a:rPr lang="en-US" dirty="0"/>
              <a:t>. </a:t>
            </a:r>
            <a:br>
              <a:rPr lang="en-US" dirty="0"/>
            </a:br>
            <a:r>
              <a:rPr lang="en-US" dirty="0"/>
              <a:t>Sound out the word. Then read the word.</a:t>
            </a:r>
          </a:p>
          <a:p>
            <a:pPr lvl="1" defTabSz="457200"/>
            <a:r>
              <a:rPr lang="en-US" dirty="0"/>
              <a:t>for</a:t>
            </a:r>
            <a:r>
              <a:rPr lang="en-US" u="sng" dirty="0"/>
              <a:t>c</a:t>
            </a:r>
            <a:r>
              <a:rPr lang="en-US" dirty="0"/>
              <a:t>e		mi</a:t>
            </a:r>
            <a:r>
              <a:rPr lang="en-US" u="sng" dirty="0"/>
              <a:t>c</a:t>
            </a:r>
            <a:r>
              <a:rPr lang="en-US" dirty="0"/>
              <a:t>e		</a:t>
            </a:r>
            <a:r>
              <a:rPr lang="en-US" u="sng" dirty="0"/>
              <a:t>c</a:t>
            </a:r>
            <a:r>
              <a:rPr lang="en-US" dirty="0"/>
              <a:t>ause</a:t>
            </a:r>
          </a:p>
          <a:p>
            <a:pPr lvl="1" defTabSz="457200"/>
            <a:r>
              <a:rPr lang="en-US" u="sng" dirty="0"/>
              <a:t>c</a:t>
            </a:r>
            <a:r>
              <a:rPr lang="en-US" dirty="0"/>
              <a:t>inch		pla</a:t>
            </a:r>
            <a:r>
              <a:rPr lang="en-US" u="sng" dirty="0"/>
              <a:t>c</a:t>
            </a:r>
            <a:r>
              <a:rPr lang="en-US" dirty="0"/>
              <a:t>e		</a:t>
            </a:r>
            <a:r>
              <a:rPr lang="en-US" u="sng" dirty="0"/>
              <a:t>c</a:t>
            </a:r>
            <a:r>
              <a:rPr lang="en-US" dirty="0"/>
              <a:t>row</a:t>
            </a:r>
          </a:p>
          <a:p>
            <a:pPr lvl="1" defTabSz="457200"/>
            <a:r>
              <a:rPr lang="en-US" dirty="0"/>
              <a:t>since		cape		fence</a:t>
            </a:r>
          </a:p>
          <a:p>
            <a:pPr lvl="1" defTabSz="457200"/>
            <a:r>
              <a:rPr lang="en-US" dirty="0"/>
              <a:t>cease		crawl		price</a:t>
            </a:r>
          </a:p>
        </p:txBody>
      </p:sp>
    </p:spTree>
    <p:extLst>
      <p:ext uri="{BB962C8B-B14F-4D97-AF65-F5344CB8AC3E}">
        <p14:creationId xmlns:p14="http://schemas.microsoft.com/office/powerpoint/2010/main" val="294273710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2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20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4570236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4.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Merk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Zar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need to get off the planet fast?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They needed to get off the planet fast because 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12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5.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Merk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do to help solve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Zar’s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problem?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Merk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helped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Zar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by _____________________________________________.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1343314650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12">
            <a:extLst>
              <a:ext uri="{FF2B5EF4-FFF2-40B4-BE49-F238E27FC236}">
                <a16:creationId xmlns:a16="http://schemas.microsoft.com/office/drawing/2014/main" id="{C78B80FA-2172-7615-3B97-CB817C5CC3C4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(K) Part 3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21</a:t>
            </a:fld>
            <a:endParaRPr lang="en-US" dirty="0"/>
          </a:p>
        </p:txBody>
      </p:sp>
      <p:sp>
        <p:nvSpPr>
          <p:cNvPr id="12" name="Triangle 8">
            <a:extLst>
              <a:ext uri="{FF2B5EF4-FFF2-40B4-BE49-F238E27FC236}">
                <a16:creationId xmlns:a16="http://schemas.microsoft.com/office/drawing/2014/main" id="{868C1527-7519-29DC-2113-3C8233AE6E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5400000">
            <a:off x="408730" y="1244155"/>
            <a:ext cx="265392" cy="228786"/>
          </a:xfrm>
          <a:prstGeom prst="triangle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6FB8406-8864-6C3F-0D1F-3C57D776F9E6}"/>
              </a:ext>
            </a:extLst>
          </p:cNvPr>
          <p:cNvSpPr txBox="1"/>
          <p:nvPr/>
        </p:nvSpPr>
        <p:spPr>
          <a:xfrm>
            <a:off x="762000" y="1116647"/>
            <a:ext cx="1244010" cy="369332"/>
          </a:xfrm>
          <a:prstGeom prst="rect">
            <a:avLst/>
          </a:prstGeom>
          <a:noFill/>
        </p:spPr>
        <p:txBody>
          <a:bodyPr wrap="none" lIns="0" rIns="0" rtlCol="0">
            <a:noAutofit/>
          </a:bodyPr>
          <a:lstStyle/>
          <a:p>
            <a:r>
              <a:rPr lang="en-US" sz="2200" b="1" dirty="0">
                <a:solidFill>
                  <a:schemeClr val="accent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Part 3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459089"/>
            <a:ext cx="10363200" cy="5010537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6.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Merk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warn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Zar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about with his shifter?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Merk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warned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Zar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_______________________________________________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7. WHY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did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Zar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tell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Merk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he was a good </a:t>
            </a: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friend?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Zar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told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Merk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he was a good friend because __________________________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_____________________________________________________________.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b="1" dirty="0">
                <a:latin typeface="Arial" panose="020B0604020202020204" pitchFamily="34" charset="0"/>
                <a:cs typeface="Arial" panose="020B0604020202020204" pitchFamily="34" charset="0"/>
              </a:rPr>
              <a:t>8. WHAT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happened at the end of the story?</a:t>
            </a:r>
          </a:p>
          <a:p>
            <a:pPr marL="0" lvl="1">
              <a:lnSpc>
                <a:spcPct val="150000"/>
              </a:lnSpc>
              <a:spcAft>
                <a:spcPts val="600"/>
              </a:spcAft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At the end of the story,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Merk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2200" dirty="0" err="1">
                <a:latin typeface="Arial" panose="020B0604020202020204" pitchFamily="34" charset="0"/>
                <a:cs typeface="Arial" panose="020B0604020202020204" pitchFamily="34" charset="0"/>
              </a:rPr>
              <a:t>Zar</a:t>
            </a: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________________________________.</a:t>
            </a:r>
          </a:p>
        </p:txBody>
      </p:sp>
    </p:spTree>
    <p:extLst>
      <p:ext uri="{BB962C8B-B14F-4D97-AF65-F5344CB8AC3E}">
        <p14:creationId xmlns:p14="http://schemas.microsoft.com/office/powerpoint/2010/main" val="208368207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22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65904"/>
            <a:ext cx="10562304" cy="404016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2"/>
            </a:pPr>
            <a:r>
              <a:rPr lang="en-US" b="1" dirty="0"/>
              <a:t>More Practice • Activity 1 </a:t>
            </a:r>
            <a:r>
              <a:rPr lang="en-US" dirty="0"/>
              <a:t>Read the story. Fill in each blank with the best word.</a:t>
            </a:r>
          </a:p>
          <a:p>
            <a:pPr marL="452438" indent="619125">
              <a:spcBef>
                <a:spcPts val="0"/>
              </a:spcBef>
              <a:buNone/>
            </a:pPr>
            <a:r>
              <a:rPr lang="en-US" dirty="0"/>
              <a:t>Frances heard that the farmers’ market was setting up in the center of </a:t>
            </a:r>
            <a:br>
              <a:rPr lang="en-US" dirty="0"/>
            </a:br>
            <a:r>
              <a:rPr lang="en-US" dirty="0"/>
              <a:t>town. Frances said to her mother, “Let’s go to the farmers’ market since </a:t>
            </a:r>
            <a:br>
              <a:rPr lang="en-US" dirty="0"/>
            </a:br>
            <a:r>
              <a:rPr lang="en-US" dirty="0"/>
              <a:t>it is close by. We can get some fresh food. We will have lots of choices.” </a:t>
            </a:r>
            <a:br>
              <a:rPr lang="en-US" dirty="0"/>
            </a:br>
            <a:r>
              <a:rPr lang="en-US" dirty="0"/>
              <a:t>Her mother agreed to go.</a:t>
            </a:r>
          </a:p>
          <a:p>
            <a:pPr marL="452438" indent="619125">
              <a:spcBef>
                <a:spcPts val="0"/>
              </a:spcBef>
              <a:buNone/>
            </a:pPr>
            <a:r>
              <a:rPr lang="en-US" dirty="0"/>
              <a:t>“See these fish on ice?” said Frances. “This is a good price. We can roast </a:t>
            </a:r>
            <a:br>
              <a:rPr lang="en-US" dirty="0"/>
            </a:br>
            <a:r>
              <a:rPr lang="en-US" dirty="0"/>
              <a:t>the fish with rice.”</a:t>
            </a:r>
          </a:p>
          <a:p>
            <a:pPr marL="452438" indent="619125">
              <a:spcBef>
                <a:spcPts val="0"/>
              </a:spcBef>
              <a:buNone/>
            </a:pPr>
            <a:r>
              <a:rPr lang="en-US" dirty="0"/>
              <a:t>“That will be a nice meal,” said her mother.</a:t>
            </a:r>
          </a:p>
          <a:p>
            <a:pPr marL="452438" indent="619125">
              <a:spcBef>
                <a:spcPts val="0"/>
              </a:spcBef>
              <a:buNone/>
            </a:pPr>
            <a:r>
              <a:rPr lang="en-US" dirty="0"/>
              <a:t>“Let’s come to the farmers’ market every week,” said Frances.</a:t>
            </a:r>
          </a:p>
        </p:txBody>
      </p:sp>
    </p:spTree>
    <p:extLst>
      <p:ext uri="{BB962C8B-B14F-4D97-AF65-F5344CB8AC3E}">
        <p14:creationId xmlns:p14="http://schemas.microsoft.com/office/powerpoint/2010/main" val="358660645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12">
            <a:extLst>
              <a:ext uri="{FF2B5EF4-FFF2-40B4-BE49-F238E27FC236}">
                <a16:creationId xmlns:a16="http://schemas.microsoft.com/office/drawing/2014/main" id="{2DE372A6-BD4D-78DE-5494-41D7731B8843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(L)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23</a:t>
            </a:fld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944918"/>
            <a:ext cx="7322419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Where was the farmers’ market?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It was in the ________ of town.</a:t>
            </a:r>
            <a:endParaRPr lang="en-US" dirty="0"/>
          </a:p>
        </p:txBody>
      </p:sp>
      <p:sp>
        <p:nvSpPr>
          <p:cNvPr id="12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1487870" y="1728476"/>
            <a:ext cx="3757840" cy="419913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space		center		cedar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45190" y="2325351"/>
            <a:ext cx="9696668" cy="664349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Why did Frances want to go to the farmers’ market?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Frances wanted to get some fresh ________.</a:t>
            </a:r>
            <a:endParaRPr lang="en-US" dirty="0"/>
          </a:p>
        </p:txBody>
      </p:sp>
      <p:sp>
        <p:nvSpPr>
          <p:cNvPr id="13" name="Content Placeholder 3">
            <a:extLst>
              <a:ext uri="{FF2B5EF4-FFF2-40B4-BE49-F238E27FC236}">
                <a16:creationId xmlns:a16="http://schemas.microsoft.com/office/drawing/2014/main" id="{C338816D-C574-BE5A-7C74-9980B07DCB5D}"/>
              </a:ext>
            </a:extLst>
          </p:cNvPr>
          <p:cNvSpPr txBox="1">
            <a:spLocks/>
          </p:cNvSpPr>
          <p:nvPr/>
        </p:nvSpPr>
        <p:spPr>
          <a:xfrm>
            <a:off x="4305239" y="3131441"/>
            <a:ext cx="4980348" cy="451643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food		meals		grain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600E160-D310-B64F-A45B-B430745AA1AC}"/>
              </a:ext>
            </a:extLst>
          </p:cNvPr>
          <p:cNvSpPr txBox="1"/>
          <p:nvPr/>
        </p:nvSpPr>
        <p:spPr>
          <a:xfrm>
            <a:off x="762000" y="3959115"/>
            <a:ext cx="9974826" cy="537554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What did Frances see on ice? She saw ________ on ice.</a:t>
            </a:r>
            <a:endParaRPr lang="en-US" dirty="0"/>
          </a:p>
        </p:txBody>
      </p:sp>
      <p:sp>
        <p:nvSpPr>
          <p:cNvPr id="6" name="Content Placeholder 3">
            <a:extLst>
              <a:ext uri="{FF2B5EF4-FFF2-40B4-BE49-F238E27FC236}">
                <a16:creationId xmlns:a16="http://schemas.microsoft.com/office/drawing/2014/main" id="{399E96AE-493E-CB2B-8C3C-94C61633E091}"/>
              </a:ext>
            </a:extLst>
          </p:cNvPr>
          <p:cNvSpPr txBox="1">
            <a:spLocks/>
          </p:cNvSpPr>
          <p:nvPr/>
        </p:nvSpPr>
        <p:spPr>
          <a:xfrm>
            <a:off x="4975723" y="4356761"/>
            <a:ext cx="3342778" cy="428520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water		fish		corn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6957B6-277F-701A-24A8-A5270BEBBD81}"/>
              </a:ext>
            </a:extLst>
          </p:cNvPr>
          <p:cNvSpPr txBox="1"/>
          <p:nvPr/>
        </p:nvSpPr>
        <p:spPr>
          <a:xfrm>
            <a:off x="762000" y="5095475"/>
            <a:ext cx="9207910" cy="776842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>
              <a:lnSpc>
                <a:spcPts val="3000"/>
              </a:lnSpc>
            </a:pP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What was Frances’s plan for the fish?</a:t>
            </a:r>
            <a:b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She planned to roast the fish with ________.</a:t>
            </a:r>
            <a:endParaRPr lang="en-US" dirty="0"/>
          </a:p>
        </p:txBody>
      </p:sp>
      <p:sp>
        <p:nvSpPr>
          <p:cNvPr id="7" name="Content Placeholder 3">
            <a:extLst>
              <a:ext uri="{FF2B5EF4-FFF2-40B4-BE49-F238E27FC236}">
                <a16:creationId xmlns:a16="http://schemas.microsoft.com/office/drawing/2014/main" id="{1A2641E9-B45B-A4B5-A676-47AC4BB40D95}"/>
              </a:ext>
            </a:extLst>
          </p:cNvPr>
          <p:cNvSpPr txBox="1">
            <a:spLocks/>
          </p:cNvSpPr>
          <p:nvPr/>
        </p:nvSpPr>
        <p:spPr>
          <a:xfrm>
            <a:off x="4584639" y="5872317"/>
            <a:ext cx="3403661" cy="499398"/>
          </a:xfrm>
          <a:prstGeom prst="rect">
            <a:avLst/>
          </a:prstGeom>
        </p:spPr>
        <p:txBody>
          <a:bodyPr vert="horz" lIns="0" tIns="45720" rIns="0" bIns="45720" rtlCol="0">
            <a:noAutofit/>
          </a:bodyPr>
          <a:lstStyle>
            <a:lvl1pPr marL="457200" indent="-457200" algn="l" defTabSz="914400" rtl="0" eaLnBrk="1" latinLnBrk="0" hangingPunct="1">
              <a:lnSpc>
                <a:spcPts val="3400"/>
              </a:lnSpc>
              <a:spcBef>
                <a:spcPts val="2200"/>
              </a:spcBef>
              <a:buFont typeface="+mj-lt"/>
              <a:buAutoNum type="alphaUcPeriod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0" indent="0" algn="l" defTabSz="182880" rtl="0" eaLnBrk="1" latinLnBrk="0" hangingPunct="1">
              <a:lnSpc>
                <a:spcPts val="3000"/>
              </a:lnSpc>
              <a:spcBef>
                <a:spcPts val="50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11430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6002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2057400" indent="-22860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defTabSz="457200">
              <a:lnSpc>
                <a:spcPts val="3000"/>
              </a:lnSpc>
              <a:spcBef>
                <a:spcPts val="500"/>
              </a:spcBef>
              <a:buNone/>
            </a:pPr>
            <a:r>
              <a:rPr lang="en-US" dirty="0"/>
              <a:t>rice		beans		cheese</a:t>
            </a:r>
          </a:p>
        </p:txBody>
      </p:sp>
    </p:spTree>
    <p:extLst>
      <p:ext uri="{BB962C8B-B14F-4D97-AF65-F5344CB8AC3E}">
        <p14:creationId xmlns:p14="http://schemas.microsoft.com/office/powerpoint/2010/main" val="223074617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Content Placeholder 12">
            <a:extLst>
              <a:ext uri="{FF2B5EF4-FFF2-40B4-BE49-F238E27FC236}">
                <a16:creationId xmlns:a16="http://schemas.microsoft.com/office/drawing/2014/main" id="{6BC9229C-833A-BE74-CF1A-81C41AC4FFC1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6903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Independent Practice (M)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5DACD33-9672-1BB0-567C-A710B2A7444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24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CBF04B7-EB74-5EB8-E3FB-523F956441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65479" y="810567"/>
            <a:ext cx="10661282" cy="88058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3"/>
            </a:pPr>
            <a:r>
              <a:rPr lang="en-US" b="1" dirty="0"/>
              <a:t>More Practice • Activity 2 </a:t>
            </a:r>
            <a:r>
              <a:rPr lang="en-US" dirty="0"/>
              <a:t>Read each list. Cross out the word that does not </a:t>
            </a:r>
            <a:br>
              <a:rPr lang="en-US" dirty="0"/>
            </a:br>
            <a:r>
              <a:rPr lang="en-US" dirty="0"/>
              <a:t>belong in each list.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09B3B8E3-ED8F-D6F9-ABD6-39E8F0C55458}"/>
              </a:ext>
            </a:extLst>
          </p:cNvPr>
          <p:cNvSpPr txBox="1"/>
          <p:nvPr/>
        </p:nvSpPr>
        <p:spPr>
          <a:xfrm>
            <a:off x="7620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1. cartwheel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somersault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committee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handstand</a:t>
            </a:r>
          </a:p>
          <a:p>
            <a:pPr marL="0" lvl="1"/>
            <a:endParaRPr lang="en-US" sz="2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02E8D68-AF3D-1F51-E178-8E5DC0526212}"/>
              </a:ext>
            </a:extLst>
          </p:cNvPr>
          <p:cNvSpPr txBox="1"/>
          <p:nvPr/>
        </p:nvSpPr>
        <p:spPr>
          <a:xfrm>
            <a:off x="7620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2. steel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cement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coleslaw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brick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718A5D-C77E-6FDB-FBDF-60926BB572F9}"/>
              </a:ext>
            </a:extLst>
          </p:cNvPr>
          <p:cNvSpPr txBox="1"/>
          <p:nvPr/>
        </p:nvSpPr>
        <p:spPr>
          <a:xfrm>
            <a:off x="38608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3. pencil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autograph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embrace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handwriting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7C2B68C-9D15-6877-C321-7B9F136B9B75}"/>
              </a:ext>
            </a:extLst>
          </p:cNvPr>
          <p:cNvSpPr txBox="1"/>
          <p:nvPr/>
        </p:nvSpPr>
        <p:spPr>
          <a:xfrm>
            <a:off x="3860800" y="3351970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4. hammer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sawmill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screwdriver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wrench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10140A-4067-13D2-BDB7-F48FC27682E4}"/>
              </a:ext>
            </a:extLst>
          </p:cNvPr>
          <p:cNvSpPr txBox="1"/>
          <p:nvPr/>
        </p:nvSpPr>
        <p:spPr>
          <a:xfrm>
            <a:off x="6959600" y="1767812"/>
            <a:ext cx="216408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5. apartment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payment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farmhouse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townhouse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857E528-AFCA-BF19-48AA-773C0EE66AC6}"/>
              </a:ext>
            </a:extLst>
          </p:cNvPr>
          <p:cNvSpPr txBox="1"/>
          <p:nvPr/>
        </p:nvSpPr>
        <p:spPr>
          <a:xfrm>
            <a:off x="6959600" y="3351970"/>
            <a:ext cx="2324100" cy="1503841"/>
          </a:xfrm>
          <a:prstGeom prst="rect">
            <a:avLst/>
          </a:prstGeom>
          <a:noFill/>
        </p:spPr>
        <p:txBody>
          <a:bodyPr wrap="square" lIns="0" rIns="0">
            <a:noAutofit/>
          </a:bodyPr>
          <a:lstStyle/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6. disappointment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astonishment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payment</a:t>
            </a:r>
          </a:p>
          <a:p>
            <a:pPr marL="0" lvl="1"/>
            <a:r>
              <a:rPr lang="en-US" sz="2200" dirty="0">
                <a:latin typeface="Arial" panose="020B0604020202020204" pitchFamily="34" charset="0"/>
                <a:cs typeface="Arial" panose="020B0604020202020204" pitchFamily="34" charset="0"/>
              </a:rPr>
              <a:t>    amazement</a:t>
            </a:r>
          </a:p>
        </p:txBody>
      </p:sp>
      <p:cxnSp>
        <p:nvCxnSpPr>
          <p:cNvPr id="16" name="Straight Connector 15">
            <a:extLst>
              <a:ext uri="{FF2B5EF4-FFF2-40B4-BE49-F238E27FC236}">
                <a16:creationId xmlns:a16="http://schemas.microsoft.com/office/drawing/2014/main" id="{607EF043-723D-3667-154D-F37C180D94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2936240" y="1889760"/>
            <a:ext cx="0" cy="2966400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17362143-FC34-1E2D-53F1-9537C299AF7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6096000" y="1889760"/>
            <a:ext cx="0" cy="2966051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567532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7C498C97-6632-36ED-B79E-16D28FEA0C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(C)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A20ECA2-8A52-B700-3E3E-9045E5EF8C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365125"/>
            <a:ext cx="2743200" cy="365125"/>
          </a:xfrm>
        </p:spPr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22" name="Content Placeholder 2">
            <a:extLst>
              <a:ext uri="{FF2B5EF4-FFF2-40B4-BE49-F238E27FC236}">
                <a16:creationId xmlns:a16="http://schemas.microsoft.com/office/drawing/2014/main" id="{1262B841-BCC5-27FE-F4C2-3B5281AF81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8136"/>
            <a:ext cx="10668000" cy="669110"/>
          </a:xfrm>
        </p:spPr>
        <p:txBody>
          <a:bodyPr>
            <a:noAutofit/>
          </a:bodyPr>
          <a:lstStyle>
            <a:lvl1pPr>
              <a:buAutoNum type="alphaUcPeriod"/>
              <a:defRPr/>
            </a:lvl1pPr>
            <a:lvl2pPr marL="457200" indent="0">
              <a:buNone/>
              <a:defRPr/>
            </a:lvl2pPr>
          </a:lstStyle>
          <a:p>
            <a:pPr>
              <a:buFont typeface="+mj-lt"/>
              <a:buAutoNum type="alphaUcPeriod" startAt="3"/>
            </a:pPr>
            <a:r>
              <a:rPr lang="en-US" b="1" dirty="0">
                <a:effectLst/>
              </a:rPr>
              <a:t>Word Families</a:t>
            </a:r>
            <a:r>
              <a:rPr lang="en-US" b="1" dirty="0"/>
              <a:t> </a:t>
            </a:r>
            <a:r>
              <a:rPr lang="en-US" dirty="0"/>
              <a:t>Read down. Read rapidly.</a:t>
            </a:r>
            <a:endParaRPr lang="en-US" dirty="0">
              <a:effectLst/>
            </a:endParaRPr>
          </a:p>
        </p:txBody>
      </p:sp>
      <p:sp>
        <p:nvSpPr>
          <p:cNvPr id="34" name="Text Placeholder 33">
            <a:extLst>
              <a:ext uri="{FF2B5EF4-FFF2-40B4-BE49-F238E27FC236}">
                <a16:creationId xmlns:a16="http://schemas.microsoft.com/office/drawing/2014/main" id="{51760B50-4EC1-0552-121A-4A0CC6197EB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54743" y="1990580"/>
            <a:ext cx="2126343" cy="2969623"/>
          </a:xfrm>
        </p:spPr>
        <p:txBody>
          <a:bodyPr>
            <a:noAutofit/>
          </a:bodyPr>
          <a:lstStyle/>
          <a:p>
            <a:r>
              <a:rPr lang="en-US" b="1" dirty="0"/>
              <a:t>ice</a:t>
            </a:r>
          </a:p>
          <a:p>
            <a:r>
              <a:rPr lang="en-US" dirty="0"/>
              <a:t>mice</a:t>
            </a:r>
          </a:p>
          <a:p>
            <a:r>
              <a:rPr lang="en-US" dirty="0"/>
              <a:t>slice</a:t>
            </a:r>
          </a:p>
          <a:p>
            <a:r>
              <a:rPr lang="en-US" dirty="0"/>
              <a:t>spice</a:t>
            </a:r>
          </a:p>
          <a:p>
            <a:r>
              <a:rPr lang="en-US" dirty="0"/>
              <a:t>price</a:t>
            </a:r>
            <a:endParaRPr lang="pl-PL" dirty="0"/>
          </a:p>
        </p:txBody>
      </p:sp>
      <p:sp>
        <p:nvSpPr>
          <p:cNvPr id="35" name="Text Placeholder 26">
            <a:extLst>
              <a:ext uri="{FF2B5EF4-FFF2-40B4-BE49-F238E27FC236}">
                <a16:creationId xmlns:a16="http://schemas.microsoft.com/office/drawing/2014/main" id="{F26E453C-FBE8-821E-A68F-79C89CE9D588}"/>
              </a:ext>
            </a:extLst>
          </p:cNvPr>
          <p:cNvSpPr txBox="1">
            <a:spLocks/>
          </p:cNvSpPr>
          <p:nvPr/>
        </p:nvSpPr>
        <p:spPr>
          <a:xfrm>
            <a:off x="3394527" y="2007564"/>
            <a:ext cx="2126343" cy="2969623"/>
          </a:xfrm>
          <a:prstGeom prst="rect">
            <a:avLst/>
          </a:prstGeom>
        </p:spPr>
        <p:txBody>
          <a:bodyPr vert="horz" wrap="none" lIns="137160" tIns="91440" rIns="137160" bIns="45720" rtlCol="0">
            <a:noAutofit/>
          </a:bodyPr>
          <a:lstStyle>
            <a:lvl1pPr marL="0" indent="0" algn="l" defTabSz="914400" rtl="0" eaLnBrk="1" latinLnBrk="0" hangingPunct="1">
              <a:lnSpc>
                <a:spcPts val="4200"/>
              </a:lnSpc>
              <a:spcBef>
                <a:spcPts val="0"/>
              </a:spcBef>
              <a:buFont typeface="+mj-lt"/>
              <a:buNone/>
              <a:defRPr sz="2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marL="4572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+mj-lt"/>
              <a:buNone/>
              <a:defRPr sz="14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marL="9144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marL="13716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marL="1828800" indent="0" algn="l" defTabSz="914400" rtl="0" eaLnBrk="1" latinLnBrk="0" hangingPunct="1">
              <a:lnSpc>
                <a:spcPts val="34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b="1" dirty="0"/>
              <a:t>race</a:t>
            </a:r>
          </a:p>
          <a:p>
            <a:r>
              <a:rPr lang="fr-FR" dirty="0"/>
              <a:t>pace</a:t>
            </a:r>
          </a:p>
          <a:p>
            <a:r>
              <a:rPr lang="fr-FR" dirty="0"/>
              <a:t>place</a:t>
            </a:r>
          </a:p>
          <a:p>
            <a:r>
              <a:rPr lang="fr-FR" dirty="0"/>
              <a:t>trace</a:t>
            </a:r>
          </a:p>
          <a:p>
            <a:r>
              <a:rPr lang="fr-FR" dirty="0" err="1"/>
              <a:t>grace</a:t>
            </a:r>
            <a:endParaRPr lang="en-US" dirty="0"/>
          </a:p>
        </p:txBody>
      </p:sp>
      <p:sp>
        <p:nvSpPr>
          <p:cNvPr id="29" name="Text Placeholder 28">
            <a:extLst>
              <a:ext uri="{FF2B5EF4-FFF2-40B4-BE49-F238E27FC236}">
                <a16:creationId xmlns:a16="http://schemas.microsoft.com/office/drawing/2014/main" id="{5F00A9C6-ED01-66C5-23EA-7A3FFFEA2E3B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6052456" y="1990579"/>
            <a:ext cx="2126343" cy="2969623"/>
          </a:xfrm>
        </p:spPr>
        <p:txBody>
          <a:bodyPr>
            <a:noAutofit/>
          </a:bodyPr>
          <a:lstStyle/>
          <a:p>
            <a:r>
              <a:rPr lang="fr-FR" b="1" dirty="0"/>
              <a:t>dance</a:t>
            </a:r>
          </a:p>
          <a:p>
            <a:r>
              <a:rPr lang="fr-FR" dirty="0"/>
              <a:t>chance</a:t>
            </a:r>
          </a:p>
          <a:p>
            <a:r>
              <a:rPr lang="fr-FR" dirty="0" err="1"/>
              <a:t>glance</a:t>
            </a:r>
            <a:endParaRPr lang="fr-FR" dirty="0"/>
          </a:p>
          <a:p>
            <a:r>
              <a:rPr lang="fr-FR" dirty="0"/>
              <a:t>France</a:t>
            </a:r>
          </a:p>
          <a:p>
            <a:r>
              <a:rPr lang="fr-FR" dirty="0" err="1"/>
              <a:t>trance</a:t>
            </a:r>
            <a:endParaRPr lang="en-US" dirty="0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420EDDB1-7A29-7E1C-11EA-B4E305FF906E}"/>
              </a:ext>
            </a:extLst>
          </p:cNvPr>
          <p:cNvSpPr txBox="1"/>
          <p:nvPr/>
        </p:nvSpPr>
        <p:spPr>
          <a:xfrm>
            <a:off x="8417860" y="3530476"/>
            <a:ext cx="2955366" cy="369332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ctr"/>
            <a:r>
              <a:rPr lang="en-US" b="1" dirty="0">
                <a:latin typeface="Arial" panose="020B0604020202020204" pitchFamily="34" charset="0"/>
                <a:cs typeface="Arial" panose="020B0604020202020204" pitchFamily="34" charset="0"/>
              </a:rPr>
              <a:t>10 Second Challenge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AA7B3B88-7296-5C30-4621-F7A2AD141D2C}"/>
              </a:ext>
            </a:extLst>
          </p:cNvPr>
          <p:cNvSpPr txBox="1"/>
          <p:nvPr/>
        </p:nvSpPr>
        <p:spPr>
          <a:xfrm>
            <a:off x="8417859" y="3942012"/>
            <a:ext cx="2955366" cy="892552"/>
          </a:xfrm>
          <a:prstGeom prst="rect">
            <a:avLst/>
          </a:prstGeom>
          <a:noFill/>
        </p:spPr>
        <p:txBody>
          <a:bodyPr wrap="square">
            <a:noAutofit/>
          </a:bodyPr>
          <a:lstStyle/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Cold Timing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Practice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  <a:p>
            <a:pPr defTabSz="457200">
              <a:spcAft>
                <a:spcPts val="600"/>
              </a:spcAft>
            </a:pPr>
            <a:r>
              <a:rPr lang="en-US" sz="1400" dirty="0">
                <a:effectLst/>
                <a:latin typeface="Arial" panose="020B0604020202020204" pitchFamily="34" charset="0"/>
              </a:rPr>
              <a:t>Hot Timing		</a:t>
            </a:r>
            <a:r>
              <a:rPr lang="en-US" sz="1400" u="sng" dirty="0">
                <a:effectLst/>
                <a:latin typeface="Arial" panose="020B0604020202020204" pitchFamily="34" charset="0"/>
              </a:rPr>
              <a:t>         </a:t>
            </a:r>
            <a:r>
              <a:rPr lang="en-US" sz="1400" dirty="0">
                <a:effectLst/>
                <a:latin typeface="Arial" panose="020B0604020202020204" pitchFamily="34" charset="0"/>
              </a:rPr>
              <a:t> words read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AEBAF246-5E98-6FFD-E97E-38462FFFFC2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54743" y="1990583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F9A83D5-A653-0990-28D7-53684854CA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403600" y="1990582"/>
            <a:ext cx="2126343" cy="2969620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0C85DA66-176E-8415-DA6F-A563BB20E6C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052457" y="1990581"/>
            <a:ext cx="2126343" cy="2969622"/>
          </a:xfrm>
          <a:prstGeom prst="rect">
            <a:avLst/>
          </a:prstGeom>
          <a:noFill/>
          <a:ln w="19050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740381BB-ADDA-0105-04C6-942A5228D3D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8417860" y="3403476"/>
            <a:ext cx="2955366" cy="1556726"/>
          </a:xfrm>
          <a:prstGeom prst="roundRect">
            <a:avLst/>
          </a:prstGeom>
          <a:noFill/>
          <a:ln w="1905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7601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12">
            <a:extLst>
              <a:ext uri="{FF2B5EF4-FFF2-40B4-BE49-F238E27FC236}">
                <a16:creationId xmlns:a16="http://schemas.microsoft.com/office/drawing/2014/main" id="{DA93FA91-A0F9-0D51-1811-BF97C85FEB6C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4800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Read Words (D–E)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089788"/>
            <a:ext cx="10668000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4"/>
            </a:pPr>
            <a:r>
              <a:rPr lang="en-US" b="1" dirty="0"/>
              <a:t>Multisyllabic Challenge Words </a:t>
            </a:r>
            <a:r>
              <a:rPr lang="en-US" dirty="0"/>
              <a:t>Sound out the syllables.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fr-FR" dirty="0" err="1"/>
              <a:t>pencil</a:t>
            </a:r>
            <a:r>
              <a:rPr lang="fr-FR" dirty="0"/>
              <a:t>		center		</a:t>
            </a:r>
            <a:r>
              <a:rPr lang="fr-FR" dirty="0" err="1"/>
              <a:t>embrace</a:t>
            </a:r>
            <a:r>
              <a:rPr lang="fr-FR" dirty="0"/>
              <a:t>		</a:t>
            </a:r>
            <a:r>
              <a:rPr lang="fr-FR" dirty="0" err="1"/>
              <a:t>cement</a:t>
            </a:r>
            <a:endParaRPr lang="en-US" dirty="0"/>
          </a:p>
          <a:p>
            <a:pPr lvl="1" defTabSz="270000">
              <a:spcBef>
                <a:spcPts val="2000"/>
              </a:spcBef>
            </a:pPr>
            <a:r>
              <a:rPr lang="en-US" dirty="0"/>
              <a:t>cartwheel		kneecap		demonstrate		committee</a:t>
            </a:r>
          </a:p>
          <a:p>
            <a:pPr lvl="1" defTabSz="457200">
              <a:spcBef>
                <a:spcPts val="2000"/>
              </a:spcBef>
            </a:pPr>
            <a:endParaRPr lang="en-US" dirty="0"/>
          </a:p>
          <a:p>
            <a:pPr>
              <a:buFont typeface="+mj-lt"/>
              <a:buAutoNum type="alphaUcPeriod" startAt="4"/>
            </a:pPr>
            <a:r>
              <a:rPr lang="en-US" b="1" dirty="0"/>
              <a:t>Prefixes and Suffixes </a:t>
            </a:r>
            <a:r>
              <a:rPr lang="en-US" dirty="0"/>
              <a:t>Say the word. Then say the prefix or suffix.</a:t>
            </a:r>
            <a:br>
              <a:rPr lang="en-US" dirty="0"/>
            </a:br>
            <a:endParaRPr lang="en-US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62113" y="1970807"/>
            <a:ext cx="496781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58893" y="1982724"/>
            <a:ext cx="279507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076575" y="1980639"/>
            <a:ext cx="43217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508759" y="1987488"/>
            <a:ext cx="305402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413250" y="1980639"/>
            <a:ext cx="411022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1" name="Freeform 10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827447" y="1985900"/>
            <a:ext cx="678153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2" name="Freeform 11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262482" y="1980639"/>
            <a:ext cx="283716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546199" y="1987488"/>
            <a:ext cx="637149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8" name="Freeform 14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1699260" y="2678606"/>
            <a:ext cx="466834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2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166094" y="2696024"/>
            <a:ext cx="70664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0" name="Freeform 15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200401" y="2673746"/>
            <a:ext cx="61185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1" name="Freeform 16">
            <a:extLst>
              <a:ext uri="{FF2B5EF4-FFF2-40B4-BE49-F238E27FC236}">
                <a16:creationId xmlns:a16="http://schemas.microsoft.com/office/drawing/2014/main" id="{E2AB135B-B937-F02B-B7CD-266A69B07E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3812255" y="2680481"/>
            <a:ext cx="447325" cy="225462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2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4572000" y="2696871"/>
            <a:ext cx="55358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125586" y="2704858"/>
            <a:ext cx="30747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1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5433060" y="2720065"/>
            <a:ext cx="69342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Freeform 19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477001" y="2710408"/>
            <a:ext cx="493406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5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6970406" y="2720682"/>
            <a:ext cx="395594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33" name="Freeform 21">
            <a:extLst>
              <a:ext uri="{FF2B5EF4-FFF2-40B4-BE49-F238E27FC236}">
                <a16:creationId xmlns:a16="http://schemas.microsoft.com/office/drawing/2014/main" id="{AC18FE32-073C-3A8D-9610-AA32DDC7842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366001" y="2727314"/>
            <a:ext cx="381000" cy="245263"/>
          </a:xfrm>
          <a:custGeom>
            <a:avLst/>
            <a:gdLst>
              <a:gd name="connsiteX0" fmla="*/ 0 w 1047750"/>
              <a:gd name="connsiteY0" fmla="*/ 0 h 225441"/>
              <a:gd name="connsiteX1" fmla="*/ 536575 w 1047750"/>
              <a:gd name="connsiteY1" fmla="*/ 225425 h 225441"/>
              <a:gd name="connsiteX2" fmla="*/ 1047750 w 1047750"/>
              <a:gd name="connsiteY2" fmla="*/ 12700 h 225441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  <a:gd name="connsiteX0" fmla="*/ 0 w 1047750"/>
              <a:gd name="connsiteY0" fmla="*/ 0 h 225462"/>
              <a:gd name="connsiteX1" fmla="*/ 536575 w 1047750"/>
              <a:gd name="connsiteY1" fmla="*/ 225425 h 225462"/>
              <a:gd name="connsiteX2" fmla="*/ 1047750 w 1047750"/>
              <a:gd name="connsiteY2" fmla="*/ 12700 h 225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047750" h="225462">
                <a:moveTo>
                  <a:pt x="0" y="0"/>
                </a:moveTo>
                <a:cubicBezTo>
                  <a:pt x="127000" y="168804"/>
                  <a:pt x="361950" y="223308"/>
                  <a:pt x="536575" y="225425"/>
                </a:cubicBezTo>
                <a:cubicBezTo>
                  <a:pt x="711200" y="227542"/>
                  <a:pt x="956733" y="139171"/>
                  <a:pt x="1047750" y="12700"/>
                </a:cubicBezTo>
              </a:path>
            </a:pathLst>
          </a:custGeom>
          <a:noFill/>
          <a:ln w="28575" cap="rnd">
            <a:solidFill>
              <a:schemeClr val="accent1"/>
            </a:solidFill>
            <a:headEnd type="none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graphicFrame>
        <p:nvGraphicFramePr>
          <p:cNvPr id="34" name="Table 3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6268503"/>
              </p:ext>
            </p:extLst>
          </p:nvPr>
        </p:nvGraphicFramePr>
        <p:xfrm>
          <a:off x="1275505" y="4199910"/>
          <a:ext cx="8128000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PREFIXES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SUFFIXES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1. 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a</a:t>
                      </a:r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bout</a:t>
                      </a:r>
                      <a:endParaRPr lang="en-IN" sz="2200" u="none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u="none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mo</a:t>
                      </a:r>
                      <a:r>
                        <a:rPr lang="en-US" sz="2200" u="sng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ment</a:t>
                      </a:r>
                      <a:endParaRPr lang="en-IN" sz="2200" u="sng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2. pro-  con-  un-  de-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er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est</a:t>
                      </a:r>
                      <a:r>
                        <a:rPr lang="en-US" sz="22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  -able  -</a:t>
                      </a:r>
                      <a:r>
                        <a:rPr lang="en-US" sz="220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ful</a:t>
                      </a:r>
                      <a:endParaRPr lang="en-IN" sz="22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133771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4F5441D-ECA2-D249-D0DC-C252C60120C5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Words (F–G)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799" y="1089788"/>
            <a:ext cx="11122743" cy="5342791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6"/>
            </a:pPr>
            <a:r>
              <a:rPr lang="en-US" b="1" dirty="0"/>
              <a:t>Words with Prefixes and Suffixes </a:t>
            </a:r>
            <a:r>
              <a:rPr lang="en-US" dirty="0"/>
              <a:t>Say the underlined affix. Read the whole word.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a</a:t>
            </a:r>
            <a:r>
              <a:rPr lang="en-US" dirty="0"/>
              <a:t>mount		</a:t>
            </a:r>
            <a:r>
              <a:rPr lang="en-US" u="sng" dirty="0"/>
              <a:t>com</a:t>
            </a:r>
            <a:r>
              <a:rPr lang="en-US" dirty="0"/>
              <a:t>prise		</a:t>
            </a:r>
            <a:r>
              <a:rPr lang="en-US" u="sng" dirty="0"/>
              <a:t>pro</a:t>
            </a:r>
            <a:r>
              <a:rPr lang="en-US" dirty="0"/>
              <a:t>long		</a:t>
            </a:r>
            <a:r>
              <a:rPr lang="en-US" u="sng" dirty="0"/>
              <a:t>a</a:t>
            </a:r>
            <a:r>
              <a:rPr lang="en-US" dirty="0"/>
              <a:t>part		</a:t>
            </a:r>
            <a:r>
              <a:rPr lang="en-US" u="sng" dirty="0"/>
              <a:t>re</a:t>
            </a:r>
            <a:r>
              <a:rPr lang="en-US" dirty="0"/>
              <a:t>write		</a:t>
            </a:r>
            <a:r>
              <a:rPr lang="en-US" u="sng" dirty="0"/>
              <a:t>con</a:t>
            </a:r>
            <a:r>
              <a:rPr lang="en-US" dirty="0"/>
              <a:t>struct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adjust</a:t>
            </a:r>
            <a:r>
              <a:rPr lang="en-US" u="sng" dirty="0"/>
              <a:t>ment</a:t>
            </a:r>
            <a:r>
              <a:rPr lang="en-US" dirty="0"/>
              <a:t>		hope</a:t>
            </a:r>
            <a:r>
              <a:rPr lang="en-US" u="sng" dirty="0"/>
              <a:t>ful</a:t>
            </a:r>
            <a:r>
              <a:rPr lang="en-US" dirty="0"/>
              <a:t>		pay</a:t>
            </a:r>
            <a:r>
              <a:rPr lang="en-US" u="sng" dirty="0"/>
              <a:t>ment</a:t>
            </a:r>
            <a:r>
              <a:rPr lang="en-US" dirty="0"/>
              <a:t>		smart</a:t>
            </a:r>
            <a:r>
              <a:rPr lang="en-US" u="sng" dirty="0"/>
              <a:t>ness</a:t>
            </a:r>
            <a:r>
              <a:rPr lang="en-US" dirty="0"/>
              <a:t>		perfect</a:t>
            </a:r>
            <a:r>
              <a:rPr lang="en-US" u="sng" dirty="0"/>
              <a:t>ly</a:t>
            </a:r>
            <a:r>
              <a:rPr lang="en-US" dirty="0"/>
              <a:t>		part</a:t>
            </a:r>
            <a:r>
              <a:rPr lang="en-US" u="sng" dirty="0"/>
              <a:t>y</a:t>
            </a:r>
          </a:p>
          <a:p>
            <a:pPr lvl="1" defTabSz="457200">
              <a:spcBef>
                <a:spcPts val="0"/>
              </a:spcBef>
            </a:pPr>
            <a:r>
              <a:rPr lang="en-US" u="sng" dirty="0"/>
              <a:t>a</a:t>
            </a:r>
            <a:r>
              <a:rPr lang="en-US" dirty="0"/>
              <a:t>part</a:t>
            </a:r>
            <a:r>
              <a:rPr lang="en-US" u="sng" dirty="0"/>
              <a:t>ment</a:t>
            </a:r>
            <a:r>
              <a:rPr lang="en-US" dirty="0"/>
              <a:t>		</a:t>
            </a:r>
            <a:r>
              <a:rPr lang="en-US" u="sng" dirty="0"/>
              <a:t>de</a:t>
            </a:r>
            <a:r>
              <a:rPr lang="en-US" dirty="0"/>
              <a:t>pres</a:t>
            </a:r>
            <a:r>
              <a:rPr lang="en-US" u="sng" dirty="0"/>
              <a:t>sion</a:t>
            </a:r>
            <a:r>
              <a:rPr lang="en-US" dirty="0"/>
              <a:t>		</a:t>
            </a:r>
            <a:r>
              <a:rPr lang="en-US" u="sng" dirty="0"/>
              <a:t>com</a:t>
            </a:r>
            <a:r>
              <a:rPr lang="en-US" dirty="0"/>
              <a:t>peti</a:t>
            </a:r>
            <a:r>
              <a:rPr lang="en-US" u="sng" dirty="0"/>
              <a:t>tion</a:t>
            </a:r>
            <a:r>
              <a:rPr lang="en-US" dirty="0"/>
              <a:t>		</a:t>
            </a:r>
            <a:r>
              <a:rPr lang="en-US" u="sng" dirty="0"/>
              <a:t>dis</a:t>
            </a:r>
            <a:r>
              <a:rPr lang="en-US" dirty="0"/>
              <a:t>appoint</a:t>
            </a:r>
            <a:r>
              <a:rPr lang="en-US" u="sng" dirty="0"/>
              <a:t>ment</a:t>
            </a:r>
          </a:p>
          <a:p>
            <a:pPr lvl="1" defTabSz="457200">
              <a:spcBef>
                <a:spcPts val="0"/>
              </a:spcBef>
            </a:pPr>
            <a:endParaRPr lang="en-US" dirty="0"/>
          </a:p>
          <a:p>
            <a:pPr>
              <a:buFont typeface="+mj-lt"/>
              <a:buAutoNum type="alphaUcPeriod" startAt="6"/>
            </a:pPr>
            <a:r>
              <a:rPr lang="en-US" b="1" dirty="0"/>
              <a:t>High-Frequency Words </a:t>
            </a:r>
            <a:r>
              <a:rPr lang="en-US" dirty="0"/>
              <a:t>Say. Spell. Read.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other</a:t>
            </a:r>
            <a:r>
              <a:rPr lang="en-US" b="1" dirty="0"/>
              <a:t>		another		mother		</a:t>
            </a:r>
            <a:r>
              <a:rPr lang="en-US" b="1" u="sng" dirty="0"/>
              <a:t>some</a:t>
            </a:r>
            <a:r>
              <a:rPr lang="en-US" b="1" dirty="0"/>
              <a:t>		come		</a:t>
            </a:r>
            <a:r>
              <a:rPr lang="en-US" b="1" u="sng" dirty="0"/>
              <a:t>give</a:t>
            </a:r>
            <a:r>
              <a:rPr lang="en-US" b="1" dirty="0"/>
              <a:t>		live</a:t>
            </a:r>
          </a:p>
          <a:p>
            <a:pPr lvl="1" defTabSz="457200">
              <a:spcBef>
                <a:spcPts val="0"/>
              </a:spcBef>
            </a:pPr>
            <a:r>
              <a:rPr lang="en-US" b="1" u="sng" dirty="0"/>
              <a:t>a</a:t>
            </a:r>
            <a:r>
              <a:rPr lang="en-US" b="1" dirty="0"/>
              <a:t>ny		m</a:t>
            </a:r>
            <a:r>
              <a:rPr lang="en-US" b="1" u="sng" dirty="0"/>
              <a:t>o</a:t>
            </a:r>
            <a:r>
              <a:rPr lang="en-US" b="1" dirty="0"/>
              <a:t>v</a:t>
            </a:r>
            <a:r>
              <a:rPr lang="en-US" b="1" u="sng" dirty="0"/>
              <a:t>e</a:t>
            </a:r>
          </a:p>
          <a:p>
            <a:pPr lvl="1" defTabSz="457200">
              <a:spcBef>
                <a:spcPts val="0"/>
              </a:spcBef>
            </a:pPr>
            <a:r>
              <a:rPr lang="en-US" dirty="0"/>
              <a:t>learn		every		among		their		talk		heard</a:t>
            </a:r>
          </a:p>
        </p:txBody>
      </p:sp>
    </p:spTree>
    <p:extLst>
      <p:ext uri="{BB962C8B-B14F-4D97-AF65-F5344CB8AC3E}">
        <p14:creationId xmlns:p14="http://schemas.microsoft.com/office/powerpoint/2010/main" val="252461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2">
            <a:extLst>
              <a:ext uri="{FF2B5EF4-FFF2-40B4-BE49-F238E27FC236}">
                <a16:creationId xmlns:a16="http://schemas.microsoft.com/office/drawing/2014/main" id="{0B2B0CB6-A886-A94B-153A-9E95D7AEC670}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lnSpc>
                <a:spcPts val="2100"/>
              </a:lnSpc>
              <a:spcBef>
                <a:spcPts val="0"/>
              </a:spcBef>
              <a:buNone/>
              <a:defRPr sz="1800"/>
            </a:lvl1pPr>
          </a:lstStyle>
          <a:p>
            <a:pPr lvl="0"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 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(H)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89FC38A-AF24-760D-AC21-74C16F921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Rounded Rectangle 4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2375049" cy="430887"/>
          </a:xfrm>
          <a:prstGeom prst="roundRect">
            <a:avLst/>
          </a:prstGeom>
          <a:solidFill>
            <a:srgbClr val="0070C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2375050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Read Sentences</a:t>
            </a: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2"/>
            <a:ext cx="10668000" cy="422829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8"/>
            </a:pPr>
            <a:r>
              <a:rPr lang="en-US" b="1" dirty="0"/>
              <a:t>Sentences </a:t>
            </a:r>
            <a:r>
              <a:rPr lang="en-US" dirty="0"/>
              <a:t>Read the sentences with phrasing.</a:t>
            </a:r>
          </a:p>
          <a:p>
            <a:pPr lvl="1" defTabSz="457200"/>
            <a:r>
              <a:rPr lang="en-US" dirty="0"/>
              <a:t>Is there another place you would like to visit twice?</a:t>
            </a:r>
          </a:p>
          <a:p>
            <a:pPr lvl="1" defTabSz="457200"/>
            <a:r>
              <a:rPr lang="en-US" dirty="0"/>
              <a:t>My mother said the price of the sneakers was too high.</a:t>
            </a:r>
          </a:p>
          <a:p>
            <a:pPr lvl="1" defTabSz="457200"/>
            <a:r>
              <a:rPr lang="en-US" dirty="0"/>
              <a:t>We heard some talk about a site for the new sports center.</a:t>
            </a:r>
          </a:p>
          <a:p>
            <a:pPr lvl="1" defTabSz="457200"/>
            <a:r>
              <a:rPr lang="en-US" dirty="0"/>
              <a:t>Since Bella hurt her other knee, she has pain every day.</a:t>
            </a:r>
          </a:p>
          <a:p>
            <a:pPr lvl="1" defTabSz="457200"/>
            <a:r>
              <a:rPr lang="en-US" dirty="0"/>
              <a:t>The ranchers will cease working on their fence until the rain stops.</a:t>
            </a:r>
          </a:p>
        </p:txBody>
      </p:sp>
    </p:spTree>
    <p:extLst>
      <p:ext uri="{BB962C8B-B14F-4D97-AF65-F5344CB8AC3E}">
        <p14:creationId xmlns:p14="http://schemas.microsoft.com/office/powerpoint/2010/main" val="18356063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Content Placeholder 22">
            <a:extLst>
              <a:ext uri="{FF2B5EF4-FFF2-40B4-BE49-F238E27FC236}">
                <a16:creationId xmlns:a16="http://schemas.microsoft.com/office/drawing/2014/main" id="{B1BAEC69-BFE6-9D3B-175C-647DCF6C1E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 (I)</a:t>
            </a:r>
          </a:p>
          <a:p>
            <a:pPr marL="0" marR="0" lvl="0" indent="0" algn="l" defTabSz="914400" rtl="0" eaLnBrk="1" fontAlgn="auto" latinLnBrk="0" hangingPunct="1">
              <a:lnSpc>
                <a:spcPts val="21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None/>
              <a:tabLst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7666E81B-83EE-F78D-5D9F-D8FEB6D31F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t>7</a:t>
            </a:fld>
            <a:endParaRPr lang="en-US" dirty="0"/>
          </a:p>
        </p:txBody>
      </p:sp>
      <p:sp>
        <p:nvSpPr>
          <p:cNvPr id="22" name="Rounded Rectangle 21">
            <a:extLst>
              <a:ext uri="{FF2B5EF4-FFF2-40B4-BE49-F238E27FC236}">
                <a16:creationId xmlns:a16="http://schemas.microsoft.com/office/drawing/2014/main" id="{5291989A-394A-B150-436F-E809AC2D904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773265" y="1180953"/>
            <a:ext cx="1935211" cy="430887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A8332E2A-854C-DAEC-4246-9D95CB7DBD2A}"/>
              </a:ext>
            </a:extLst>
          </p:cNvPr>
          <p:cNvSpPr txBox="1">
            <a:spLocks/>
          </p:cNvSpPr>
          <p:nvPr/>
        </p:nvSpPr>
        <p:spPr>
          <a:xfrm>
            <a:off x="773264" y="1180953"/>
            <a:ext cx="1935212" cy="446616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Spell Words</a:t>
            </a:r>
          </a:p>
        </p:txBody>
      </p:sp>
      <p:sp>
        <p:nvSpPr>
          <p:cNvPr id="25" name="Content Placeholder 1">
            <a:extLst>
              <a:ext uri="{FF2B5EF4-FFF2-40B4-BE49-F238E27FC236}">
                <a16:creationId xmlns:a16="http://schemas.microsoft.com/office/drawing/2014/main" id="{86730726-6869-F03A-F029-8BA0B7B823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789043"/>
            <a:ext cx="10668000" cy="3793610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9"/>
            </a:pPr>
            <a:r>
              <a:rPr lang="en-US" b="1" dirty="0"/>
              <a:t>Spelling Journal </a:t>
            </a:r>
            <a:r>
              <a:rPr lang="en-US" dirty="0"/>
              <a:t>Turn to the Spelling Journal on page 246.</a:t>
            </a:r>
          </a:p>
        </p:txBody>
      </p:sp>
    </p:spTree>
    <p:extLst>
      <p:ext uri="{BB962C8B-B14F-4D97-AF65-F5344CB8AC3E}">
        <p14:creationId xmlns:p14="http://schemas.microsoft.com/office/powerpoint/2010/main" val="9153093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17CD2F-3921-908C-778D-421220B92F58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85800" y="861656"/>
            <a:ext cx="10668000" cy="873359"/>
          </a:xfrm>
        </p:spPr>
        <p:txBody>
          <a:bodyPr>
            <a:noAutofit/>
          </a:bodyPr>
          <a:lstStyle/>
          <a:p>
            <a:pPr>
              <a:buFont typeface="+mj-lt"/>
              <a:buAutoNum type="alphaUcPeriod" startAt="10"/>
            </a:pPr>
            <a:r>
              <a:rPr lang="en-US" b="1" dirty="0">
                <a:solidFill>
                  <a:prstClr val="black"/>
                </a:solidFill>
              </a:rPr>
              <a:t>Decodable Narrative Text</a:t>
            </a:r>
            <a:r>
              <a:rPr lang="en-US" b="1" dirty="0"/>
              <a:t> </a:t>
            </a:r>
            <a:r>
              <a:rPr lang="en-US" dirty="0"/>
              <a:t>Read each part. Answer the questions </a:t>
            </a:r>
            <a:br>
              <a:rPr lang="en-US" dirty="0"/>
            </a:br>
            <a:r>
              <a:rPr lang="en-US" dirty="0"/>
              <a:t>and select the picture that goes with each part.</a:t>
            </a:r>
          </a:p>
        </p:txBody>
      </p:sp>
      <p:sp>
        <p:nvSpPr>
          <p:cNvPr id="5" name="Content Placeholder 3">
            <a:extLst>
              <a:ext uri="{FF2B5EF4-FFF2-40B4-BE49-F238E27FC236}">
                <a16:creationId xmlns:a16="http://schemas.microsoft.com/office/drawing/2014/main" id="{6A5EB56E-15A8-0ED5-56E0-458C86F93507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3216091" y="1866899"/>
            <a:ext cx="6528546" cy="542923"/>
          </a:xfrm>
        </p:spPr>
        <p:txBody>
          <a:bodyPr>
            <a:noAutofit/>
          </a:bodyPr>
          <a:lstStyle/>
          <a:p>
            <a:pPr marL="0" indent="0" algn="ctr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3200" b="1" dirty="0"/>
              <a:t>Finishing the Race</a:t>
            </a:r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2485712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1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7" name="Content Placeholder 5">
            <a:extLst>
              <a:ext uri="{FF2B5EF4-FFF2-40B4-BE49-F238E27FC236}">
                <a16:creationId xmlns:a16="http://schemas.microsoft.com/office/drawing/2014/main" id="{E7A2F509-F7C0-BD73-F5E9-F42A27A18E1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16090" y="2836142"/>
            <a:ext cx="6763651" cy="1067263"/>
          </a:xfrm>
        </p:spPr>
        <p:txBody>
          <a:bodyPr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600" b="1" dirty="0"/>
              <a:t>Teacher Reads</a:t>
            </a:r>
            <a:r>
              <a:rPr lang="en-US" sz="1600" dirty="0"/>
              <a:t>  In the first part of the story, we were introduced to </a:t>
            </a:r>
            <a:br>
              <a:rPr lang="en-US" sz="1600" dirty="0"/>
            </a:br>
            <a:r>
              <a:rPr lang="en-US" sz="1600" dirty="0" err="1"/>
              <a:t>Merk</a:t>
            </a:r>
            <a:r>
              <a:rPr lang="en-US" sz="1600" dirty="0"/>
              <a:t> and </a:t>
            </a:r>
            <a:r>
              <a:rPr lang="en-US" sz="1600" dirty="0" err="1"/>
              <a:t>Zar</a:t>
            </a:r>
            <a:r>
              <a:rPr lang="en-US" sz="1600" dirty="0"/>
              <a:t>, two friends participating in a space race. </a:t>
            </a:r>
            <a:r>
              <a:rPr lang="en-US" sz="1600" dirty="0" err="1"/>
              <a:t>Merk</a:t>
            </a:r>
            <a:r>
              <a:rPr lang="en-US" sz="1600" dirty="0"/>
              <a:t> is about to </a:t>
            </a:r>
            <a:br>
              <a:rPr lang="en-US" sz="1600" dirty="0"/>
            </a:br>
            <a:r>
              <a:rPr lang="en-US" sz="1600" dirty="0"/>
              <a:t>discover the problem </a:t>
            </a:r>
            <a:r>
              <a:rPr lang="en-US" sz="1600" dirty="0" err="1"/>
              <a:t>Zar</a:t>
            </a:r>
            <a:r>
              <a:rPr lang="en-US" sz="1600" dirty="0"/>
              <a:t> is facing, which leads to a dilemma for </a:t>
            </a:r>
            <a:r>
              <a:rPr lang="en-US" sz="1600" dirty="0" err="1"/>
              <a:t>Merk</a:t>
            </a:r>
            <a:r>
              <a:rPr lang="en-US" sz="1600" dirty="0"/>
              <a:t>: </a:t>
            </a:r>
            <a:br>
              <a:rPr lang="en-US" sz="1600" dirty="0"/>
            </a:br>
            <a:r>
              <a:rPr lang="en-US" sz="1600" dirty="0"/>
              <a:t>should he help </a:t>
            </a:r>
            <a:r>
              <a:rPr lang="en-US" sz="1600" dirty="0" err="1"/>
              <a:t>Zar</a:t>
            </a:r>
            <a:r>
              <a:rPr lang="en-US" sz="1600" dirty="0"/>
              <a:t> or try to win the race?</a:t>
            </a:r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4002056"/>
            <a:ext cx="6528547" cy="2212239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Merk</a:t>
            </a:r>
            <a:r>
              <a:rPr lang="en-US" sz="1800" dirty="0"/>
              <a:t> reached down to grab the flashing silver disk. </a:t>
            </a:r>
            <a:br>
              <a:rPr lang="en-US" sz="1800" dirty="0"/>
            </a:br>
            <a:r>
              <a:rPr lang="en-US" sz="1800" dirty="0"/>
              <a:t>Holding it, he knew he could win the race because the other </a:t>
            </a:r>
            <a:br>
              <a:rPr lang="en-US" sz="1800" dirty="0"/>
            </a:br>
            <a:r>
              <a:rPr lang="en-US" sz="1800" dirty="0"/>
              <a:t>racers were far back.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Merk</a:t>
            </a:r>
            <a:r>
              <a:rPr lang="en-US" sz="1800" dirty="0"/>
              <a:t> buzzed over to </a:t>
            </a:r>
            <a:r>
              <a:rPr lang="en-US" sz="1800" dirty="0" err="1"/>
              <a:t>Zar</a:t>
            </a:r>
            <a:r>
              <a:rPr lang="en-US" sz="1800" dirty="0"/>
              <a:t> on the ground. “What’s going </a:t>
            </a:r>
            <a:br>
              <a:rPr lang="en-US" sz="1800" dirty="0"/>
            </a:br>
            <a:r>
              <a:rPr lang="en-US" sz="1800" dirty="0"/>
              <a:t>on?” asked </a:t>
            </a:r>
            <a:r>
              <a:rPr lang="en-US" sz="1800" dirty="0" err="1"/>
              <a:t>Merk</a:t>
            </a:r>
            <a:r>
              <a:rPr lang="en-US" sz="1800" dirty="0"/>
              <a:t>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4041931"/>
            <a:ext cx="598579" cy="2231357"/>
          </a:xfrm>
        </p:spPr>
        <p:txBody>
          <a:bodyPr>
            <a:noAutofit/>
          </a:bodyPr>
          <a:lstStyle/>
          <a:p>
            <a:endParaRPr lang="en-US" dirty="0"/>
          </a:p>
          <a:p>
            <a:r>
              <a:rPr lang="en-US" dirty="0"/>
              <a:t>9</a:t>
            </a:r>
          </a:p>
          <a:p>
            <a:r>
              <a:rPr lang="en-US" dirty="0"/>
              <a:t>21</a:t>
            </a:r>
          </a:p>
          <a:p>
            <a:r>
              <a:rPr lang="en-US" dirty="0"/>
              <a:t>25</a:t>
            </a:r>
          </a:p>
          <a:p>
            <a:r>
              <a:rPr lang="en-US" dirty="0"/>
              <a:t>35</a:t>
            </a:r>
          </a:p>
        </p:txBody>
      </p:sp>
    </p:spTree>
    <p:extLst>
      <p:ext uri="{BB962C8B-B14F-4D97-AF65-F5344CB8AC3E}">
        <p14:creationId xmlns:p14="http://schemas.microsoft.com/office/powerpoint/2010/main" val="14623703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>
            <a:extLst>
              <a:ext uri="{FF2B5EF4-FFF2-40B4-BE49-F238E27FC236}">
                <a16:creationId xmlns:a16="http://schemas.microsoft.com/office/drawing/2014/main" id="{F1EF82D3-72F2-6B4A-C188-E024FE59509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57600" y="425421"/>
            <a:ext cx="6091450" cy="223925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0" vertOverflow="overflow" horzOverflow="overflow" vert="horz" wrap="square" lIns="0" tIns="0" rIns="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lvl="0">
              <a:lnSpc>
                <a:spcPts val="2100"/>
              </a:lnSpc>
              <a:spcBef>
                <a:spcPts val="0"/>
              </a:spcBef>
              <a:defRPr/>
            </a:pPr>
            <a:r>
              <a:rPr lang="en-US" dirty="0"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Decodable Narrative Text 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(Part 1)</a:t>
            </a:r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 — cont’d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89F8ACBB-F699-811B-DACA-578EFE8EFB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>
            <a:noAutofit/>
          </a:bodyPr>
          <a:lstStyle/>
          <a:p>
            <a:fld id="{D329465C-2FAC-6745-BF34-06294513BB59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6" name="Content Placeholder 4">
            <a:extLst>
              <a:ext uri="{FF2B5EF4-FFF2-40B4-BE49-F238E27FC236}">
                <a16:creationId xmlns:a16="http://schemas.microsoft.com/office/drawing/2014/main" id="{A8DA77EB-753B-3713-0B7E-E9C980F4C07B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3216090" y="931295"/>
            <a:ext cx="6528546" cy="288955"/>
          </a:xfrm>
        </p:spPr>
        <p:txBody>
          <a:bodyPr>
            <a:noAutofit/>
          </a:bodyPr>
          <a:lstStyle/>
          <a:p>
            <a:r>
              <a:rPr lang="en-US" b="1" dirty="0">
                <a:effectLst/>
                <a:latin typeface="Arial" panose="020B0604020202020204" pitchFamily="34" charset="0"/>
              </a:rPr>
              <a:t>Part </a:t>
            </a:r>
            <a:r>
              <a:rPr lang="en-US" b="1" dirty="0"/>
              <a:t>1 continued</a:t>
            </a:r>
            <a:endParaRPr lang="en-US" dirty="0">
              <a:effectLst/>
              <a:latin typeface="Arial" panose="020B0604020202020204" pitchFamily="34" charset="0"/>
            </a:endParaRPr>
          </a:p>
          <a:p>
            <a:endParaRPr lang="en-US" dirty="0"/>
          </a:p>
        </p:txBody>
      </p:sp>
      <p:sp>
        <p:nvSpPr>
          <p:cNvPr id="8" name="Content Placeholder 6">
            <a:extLst>
              <a:ext uri="{FF2B5EF4-FFF2-40B4-BE49-F238E27FC236}">
                <a16:creationId xmlns:a16="http://schemas.microsoft.com/office/drawing/2014/main" id="{5118BD0C-F96E-6E6D-3CD8-6A587D71492A}"/>
              </a:ext>
            </a:extLst>
          </p:cNvPr>
          <p:cNvSpPr>
            <a:spLocks noGrp="1"/>
          </p:cNvSpPr>
          <p:nvPr>
            <p:ph idx="16"/>
          </p:nvPr>
        </p:nvSpPr>
        <p:spPr>
          <a:xfrm>
            <a:off x="3216090" y="1317546"/>
            <a:ext cx="6528547" cy="5007054"/>
          </a:xfrm>
        </p:spPr>
        <p:txBody>
          <a:bodyPr>
            <a:noAutofit/>
          </a:bodyPr>
          <a:lstStyle/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Zar</a:t>
            </a:r>
            <a:r>
              <a:rPr lang="en-US" sz="1800" dirty="0"/>
              <a:t> said sadly, “My rocket pack stopped. The magnetic </a:t>
            </a:r>
            <a:br>
              <a:rPr lang="en-US" sz="1800" dirty="0"/>
            </a:br>
            <a:r>
              <a:rPr lang="en-US" sz="1800" dirty="0"/>
              <a:t>shifter I need to speed up and slow down fell apart.”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/>
              <a:t>Zoom! Zoom! The other racers whizzed by, back to </a:t>
            </a:r>
            <a:br>
              <a:rPr lang="en-US" sz="1800" dirty="0"/>
            </a:br>
            <a:r>
              <a:rPr lang="en-US" sz="1800" dirty="0"/>
              <a:t>planet </a:t>
            </a:r>
            <a:r>
              <a:rPr lang="en-US" sz="1800" dirty="0" err="1"/>
              <a:t>Pax</a:t>
            </a:r>
            <a:r>
              <a:rPr lang="en-US" sz="1800" dirty="0"/>
              <a:t>. </a:t>
            </a:r>
            <a:r>
              <a:rPr lang="en-US" sz="1800" dirty="0" err="1"/>
              <a:t>Merk</a:t>
            </a:r>
            <a:r>
              <a:rPr lang="en-US" sz="1800" dirty="0"/>
              <a:t> had to decide what to do. If he joined the </a:t>
            </a:r>
            <a:br>
              <a:rPr lang="en-US" sz="1800" dirty="0"/>
            </a:br>
            <a:r>
              <a:rPr lang="en-US" sz="1800" dirty="0"/>
              <a:t>racers, he might still win. But if he left, </a:t>
            </a:r>
            <a:r>
              <a:rPr lang="en-US" sz="1800" dirty="0" err="1"/>
              <a:t>Zar</a:t>
            </a:r>
            <a:r>
              <a:rPr lang="en-US" sz="1800" dirty="0"/>
              <a:t> would be alone </a:t>
            </a:r>
            <a:br>
              <a:rPr lang="en-US" sz="1800" dirty="0"/>
            </a:br>
            <a:r>
              <a:rPr lang="en-US" sz="1800" dirty="0"/>
              <a:t>on this cold and dark planet, waiting for the safety crew </a:t>
            </a:r>
            <a:br>
              <a:rPr lang="en-US" sz="1800" dirty="0"/>
            </a:br>
            <a:r>
              <a:rPr lang="en-US" sz="1800" dirty="0"/>
              <a:t>from </a:t>
            </a:r>
            <a:r>
              <a:rPr lang="en-US" sz="1800" dirty="0" err="1"/>
              <a:t>Pax</a:t>
            </a:r>
            <a:r>
              <a:rPr lang="en-US" sz="1800" dirty="0"/>
              <a:t>.</a:t>
            </a:r>
          </a:p>
          <a:p>
            <a:pPr marL="0" indent="457200">
              <a:lnSpc>
                <a:spcPts val="2600"/>
              </a:lnSpc>
              <a:spcBef>
                <a:spcPts val="0"/>
              </a:spcBef>
              <a:buNone/>
            </a:pPr>
            <a:r>
              <a:rPr lang="en-US" sz="1800" dirty="0" err="1"/>
              <a:t>Merk</a:t>
            </a:r>
            <a:r>
              <a:rPr lang="en-US" sz="1800" dirty="0"/>
              <a:t> felt a wave of disappointment. He knew the right </a:t>
            </a:r>
            <a:br>
              <a:rPr lang="en-US" sz="1800" dirty="0"/>
            </a:br>
            <a:r>
              <a:rPr lang="en-US" sz="1800" dirty="0"/>
              <a:t>thing to do. He could not leave his </a:t>
            </a:r>
            <a:r>
              <a:rPr lang="en-US" sz="1800" b="1" dirty="0"/>
              <a:t>friend,</a:t>
            </a:r>
            <a:r>
              <a:rPr lang="en-US" sz="1800" dirty="0"/>
              <a:t> so his chance to </a:t>
            </a:r>
            <a:br>
              <a:rPr lang="en-US" sz="1800" dirty="0"/>
            </a:br>
            <a:r>
              <a:rPr lang="en-US" sz="1800" dirty="0"/>
              <a:t>win the space race prize was over.</a:t>
            </a:r>
          </a:p>
        </p:txBody>
      </p:sp>
      <p:sp>
        <p:nvSpPr>
          <p:cNvPr id="10" name="Content Placeholder 7">
            <a:extLst>
              <a:ext uri="{FF2B5EF4-FFF2-40B4-BE49-F238E27FC236}">
                <a16:creationId xmlns:a16="http://schemas.microsoft.com/office/drawing/2014/main" id="{B47AE371-FBCB-1ABC-53EA-9B9F7565591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/>
          </p:cNvSpPr>
          <p:nvPr>
            <p:ph sz="quarter" idx="17"/>
          </p:nvPr>
        </p:nvSpPr>
        <p:spPr>
          <a:xfrm>
            <a:off x="2447362" y="1308261"/>
            <a:ext cx="598579" cy="4766596"/>
          </a:xfrm>
        </p:spPr>
        <p:txBody>
          <a:bodyPr>
            <a:noAutofit/>
          </a:bodyPr>
          <a:lstStyle/>
          <a:p>
            <a:r>
              <a:rPr lang="en-US" dirty="0"/>
              <a:t>38</a:t>
            </a:r>
          </a:p>
          <a:p>
            <a:r>
              <a:rPr lang="en-US" dirty="0"/>
              <a:t>47</a:t>
            </a:r>
          </a:p>
          <a:p>
            <a:r>
              <a:rPr lang="en-US" dirty="0"/>
              <a:t>58</a:t>
            </a:r>
          </a:p>
          <a:p>
            <a:r>
              <a:rPr lang="en-US" dirty="0"/>
              <a:t>67</a:t>
            </a:r>
          </a:p>
          <a:p>
            <a:r>
              <a:rPr lang="en-US" dirty="0"/>
              <a:t>80</a:t>
            </a:r>
          </a:p>
          <a:p>
            <a:r>
              <a:rPr lang="en-US" dirty="0"/>
              <a:t>93</a:t>
            </a:r>
          </a:p>
          <a:p>
            <a:r>
              <a:rPr lang="en-US" dirty="0"/>
              <a:t>104</a:t>
            </a:r>
          </a:p>
          <a:p>
            <a:r>
              <a:rPr lang="en-US" dirty="0"/>
              <a:t>106</a:t>
            </a:r>
          </a:p>
          <a:p>
            <a:r>
              <a:rPr lang="en-US" dirty="0"/>
              <a:t>116</a:t>
            </a:r>
          </a:p>
          <a:p>
            <a:r>
              <a:rPr lang="en-US" dirty="0"/>
              <a:t>129</a:t>
            </a:r>
          </a:p>
        </p:txBody>
      </p:sp>
    </p:spTree>
    <p:extLst>
      <p:ext uri="{BB962C8B-B14F-4D97-AF65-F5344CB8AC3E}">
        <p14:creationId xmlns:p14="http://schemas.microsoft.com/office/powerpoint/2010/main" val="39003256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/>
      <a:bodyPr vert="horz" lIns="0" tIns="0" rIns="0" bIns="0" rtlCol="0">
        <a:noAutofit/>
      </a:bodyPr>
      <a:lstStyle>
        <a:defPPr marL="0" indent="0" defTabSz="457200">
          <a:lnSpc>
            <a:spcPct val="100000"/>
          </a:lnSpc>
          <a:spcBef>
            <a:spcPts val="0"/>
          </a:spcBef>
          <a:buNone/>
          <a:defRPr dirty="0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1691C2FCC19C844BDA0554F37FDE5B4" ma:contentTypeVersion="18" ma:contentTypeDescription="Create a new document." ma:contentTypeScope="" ma:versionID="58fe67b45e8f12787276d5d7eaacdf89">
  <xsd:schema xmlns:xsd="http://www.w3.org/2001/XMLSchema" xmlns:xs="http://www.w3.org/2001/XMLSchema" xmlns:p="http://schemas.microsoft.com/office/2006/metadata/properties" xmlns:ns2="031d766f-b14e-4c0e-af7a-21ee3738300f" xmlns:ns3="7849a367-8f54-4d0d-a4b3-416402156675" targetNamespace="http://schemas.microsoft.com/office/2006/metadata/properties" ma:root="true" ma:fieldsID="029048d22d635aca9c28d4686cd78c67" ns2:_="" ns3:_="">
    <xsd:import namespace="031d766f-b14e-4c0e-af7a-21ee3738300f"/>
    <xsd:import namespace="7849a367-8f54-4d0d-a4b3-416402156675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Location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31d766f-b14e-4c0e-af7a-21ee3738300f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259a07e1-635c-4dc3-af17-f8dfbdb3d077}" ma:internalName="TaxCatchAll" ma:showField="CatchAllData" ma:web="031d766f-b14e-4c0e-af7a-21ee3738300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849a367-8f54-4d0d-a4b3-4164021566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3ddc6715-9392-4c7b-b038-9c308e5b143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031d766f-b14e-4c0e-af7a-21ee3738300f" xsi:nil="true"/>
    <lcf76f155ced4ddcb4097134ff3c332f xmlns="7849a367-8f54-4d0d-a4b3-416402156675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3618234-75DD-4058-9CA2-B53D2567534B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028C1212-EA14-4AC3-BF93-CE848996E81B}"/>
</file>

<file path=customXml/itemProps3.xml><?xml version="1.0" encoding="utf-8"?>
<ds:datastoreItem xmlns:ds="http://schemas.openxmlformats.org/officeDocument/2006/customXml" ds:itemID="{AAD546A0-D67F-4D60-8691-AF0C7C031EE6}">
  <ds:schemaRefs>
    <ds:schemaRef ds:uri="http://purl.org/dc/terms/"/>
    <ds:schemaRef ds:uri="http://schemas.openxmlformats.org/package/2006/metadata/core-properties"/>
    <ds:schemaRef ds:uri="031d766f-b14e-4c0e-af7a-21ee3738300f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7849a367-8f54-4d0d-a4b3-41640215667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68949</TotalTime>
  <Words>2042</Words>
  <Application>Microsoft Macintosh PowerPoint</Application>
  <PresentationFormat>Widescreen</PresentationFormat>
  <Paragraphs>284</Paragraphs>
  <Slides>24</Slides>
  <Notes>24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Arial Regular</vt:lpstr>
      <vt:lpstr>Calibri</vt:lpstr>
      <vt:lpstr>Calibri Light</vt:lpstr>
      <vt:lpstr>Office Theme</vt:lpstr>
      <vt:lpstr>Say Sounds (A)</vt:lpstr>
      <vt:lpstr>Read Words (B) </vt:lpstr>
      <vt:lpstr>Read Words (C) </vt:lpstr>
      <vt:lpstr>Read Words (D–E)</vt:lpstr>
      <vt:lpstr>Read Words (F–G) </vt:lpstr>
      <vt:lpstr>Read Sentences  (H)</vt:lpstr>
      <vt:lpstr>Spell Words (I) </vt:lpstr>
      <vt:lpstr>Decodable Narrative Text (Part 1)</vt:lpstr>
      <vt:lpstr>Decodable Narrative Text (Part 1) — cont’d</vt:lpstr>
      <vt:lpstr>Comprehension Questions Part 1 </vt:lpstr>
      <vt:lpstr>Decodable Narrative Text (Part 2) </vt:lpstr>
      <vt:lpstr>Decodable Narrative Text (Part 2) — cont’d</vt:lpstr>
      <vt:lpstr>Comprehension Questions Part 2 </vt:lpstr>
      <vt:lpstr>Decodable Narrative Text (Part 3) </vt:lpstr>
      <vt:lpstr>Decodable Narrative Text (Part 3) — cont’d</vt:lpstr>
      <vt:lpstr>Comprehension Questions Part 3 </vt:lpstr>
      <vt:lpstr>Picture Match</vt:lpstr>
      <vt:lpstr>Independent Practice (K) Part 1</vt:lpstr>
      <vt:lpstr>Independent Practice (K) Part 1 — cont’d</vt:lpstr>
      <vt:lpstr>Independent Practice (K) Part 2</vt:lpstr>
      <vt:lpstr>Independent Practice (K) Part 3</vt:lpstr>
      <vt:lpstr>Independent Practice (L)</vt:lpstr>
      <vt:lpstr>Independent Practice (L) — cont’d</vt:lpstr>
      <vt:lpstr>Independent Practice (M)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Megan Ellis</dc:creator>
  <cp:lastModifiedBy>Microsoft Office User</cp:lastModifiedBy>
  <cp:revision>6270</cp:revision>
  <dcterms:created xsi:type="dcterms:W3CDTF">2023-03-21T18:49:30Z</dcterms:created>
  <dcterms:modified xsi:type="dcterms:W3CDTF">2024-02-22T12:41:25Z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0x01010021691C2FCC19C844BDA0554F37FDE5B4</vt:lpwstr>
  </property>
</Properties>
</file>