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17" r:id="rId15"/>
    <p:sldId id="322" r:id="rId16"/>
    <p:sldId id="328" r:id="rId17"/>
    <p:sldId id="383" r:id="rId18"/>
    <p:sldId id="323" r:id="rId19"/>
    <p:sldId id="302" r:id="rId20"/>
    <p:sldId id="303" r:id="rId21"/>
    <p:sldId id="380" r:id="rId22"/>
    <p:sldId id="384" r:id="rId23"/>
    <p:sldId id="307" r:id="rId24"/>
    <p:sldId id="368" r:id="rId25"/>
    <p:sldId id="353" r:id="rId26"/>
    <p:sldId id="3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66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640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44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4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39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14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10 Lesson 29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/>
              <a:t>ow		ai		oy		</a:t>
            </a:r>
            <a:r>
              <a:rPr lang="en-US" dirty="0" err="1"/>
              <a:t>ew</a:t>
            </a:r>
            <a:endParaRPr lang="en-US" dirty="0"/>
          </a:p>
          <a:p>
            <a:pPr lvl="1" defTabSz="457200"/>
            <a:r>
              <a:rPr lang="en-US" dirty="0"/>
              <a:t>aw		</a:t>
            </a:r>
            <a:r>
              <a:rPr lang="en-US" dirty="0" err="1"/>
              <a:t>ee</a:t>
            </a:r>
            <a:r>
              <a:rPr lang="en-US" dirty="0"/>
              <a:t>		</a:t>
            </a:r>
            <a:r>
              <a:rPr lang="en-US" dirty="0" err="1"/>
              <a:t>ea</a:t>
            </a:r>
            <a:r>
              <a:rPr lang="en-US" dirty="0"/>
              <a:t>		ow</a:t>
            </a:r>
          </a:p>
          <a:p>
            <a:pPr lvl="1" defTabSz="457200"/>
            <a:r>
              <a:rPr lang="en-US" dirty="0" err="1"/>
              <a:t>qu</a:t>
            </a:r>
            <a:r>
              <a:rPr lang="en-US" dirty="0"/>
              <a:t>		ow		tch		</a:t>
            </a:r>
            <a:r>
              <a:rPr lang="en-US" dirty="0" err="1"/>
              <a:t>kn</a:t>
            </a:r>
            <a:endParaRPr lang="en-US" dirty="0"/>
          </a:p>
          <a:p>
            <a:pPr lvl="1" defTabSz="457200"/>
            <a:r>
              <a:rPr lang="en-US" dirty="0"/>
              <a:t>oi		</a:t>
            </a:r>
            <a:r>
              <a:rPr lang="en-US" dirty="0" err="1"/>
              <a:t>ar</a:t>
            </a:r>
            <a:r>
              <a:rPr lang="en-US" dirty="0"/>
              <a:t>		ow		au</a:t>
            </a:r>
          </a:p>
          <a:p>
            <a:pPr lvl="1" defTabSz="457200"/>
            <a:endParaRPr lang="pt-BR" dirty="0"/>
          </a:p>
          <a:p>
            <a:pPr lvl="1" defTabSz="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Why couldn’t </a:t>
            </a:r>
            <a:r>
              <a:rPr lang="en-US" b="1" dirty="0" err="1"/>
              <a:t>Jasmin</a:t>
            </a:r>
            <a:r>
              <a:rPr lang="en-US" b="1" dirty="0"/>
              <a:t> relax?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Jasmin</a:t>
            </a:r>
            <a:r>
              <a:rPr lang="en-US" dirty="0"/>
              <a:t> couldn’t relax because ________________.</a:t>
            </a:r>
          </a:p>
          <a:p>
            <a:pPr marL="0" indent="0">
              <a:buNone/>
            </a:pPr>
            <a:r>
              <a:rPr lang="en-US" b="1" dirty="0"/>
              <a:t>What is one thing Marcus told </a:t>
            </a:r>
            <a:r>
              <a:rPr lang="en-US" b="1" dirty="0" err="1"/>
              <a:t>Jasmin</a:t>
            </a:r>
            <a:r>
              <a:rPr lang="en-US" b="1" dirty="0"/>
              <a:t> to help her relax?</a:t>
            </a:r>
          </a:p>
          <a:p>
            <a:pPr marL="0" indent="0">
              <a:buNone/>
            </a:pPr>
            <a:r>
              <a:rPr lang="en-US" dirty="0"/>
              <a:t>	 One thing Marcus told </a:t>
            </a:r>
            <a:r>
              <a:rPr lang="en-US" dirty="0" err="1"/>
              <a:t>Jasmin</a:t>
            </a:r>
            <a:r>
              <a:rPr lang="en-US" dirty="0"/>
              <a:t> to help her relax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088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096870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 Plans for the talent show seem to be going smoothly, so </a:t>
            </a:r>
            <a:br>
              <a:rPr lang="en-US" sz="1600" dirty="0"/>
            </a:br>
            <a:r>
              <a:rPr lang="en-US" sz="1600" dirty="0"/>
              <a:t>there shouldn’t be any problems.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78709"/>
            <a:ext cx="6528547" cy="465387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Later that day, Jasmin got a phone call. It was Ms. Brown, </a:t>
            </a:r>
            <a:br>
              <a:rPr lang="en-US" sz="1800" dirty="0"/>
            </a:br>
            <a:r>
              <a:rPr lang="en-US" sz="1800" dirty="0"/>
              <a:t>the school nurse. “I’m afraid I have some bad news, Jasmin,” </a:t>
            </a:r>
            <a:br>
              <a:rPr lang="en-US" sz="1800" dirty="0"/>
            </a:br>
            <a:r>
              <a:rPr lang="en-US" sz="1800" dirty="0"/>
              <a:t>Ms. Brown said. “I can’t come and judge the talent show </a:t>
            </a:r>
            <a:br>
              <a:rPr lang="en-US" sz="1800" dirty="0"/>
            </a:br>
            <a:r>
              <a:rPr lang="en-US" sz="1800" dirty="0"/>
              <a:t>tonight. My little boy is sick, and I can’t leave him alone.” </a:t>
            </a:r>
            <a:br>
              <a:rPr lang="en-US" sz="1800" dirty="0"/>
            </a:br>
            <a:r>
              <a:rPr lang="en-US" sz="1800" dirty="0"/>
              <a:t>Jasmin heard sneezing in the background on the phone call </a:t>
            </a:r>
            <a:br>
              <a:rPr lang="en-US" sz="1800" dirty="0"/>
            </a:br>
            <a:r>
              <a:rPr lang="en-US" sz="1800" dirty="0"/>
              <a:t>as Ms. Brown went on, “I am sure you can find someone </a:t>
            </a:r>
            <a:br>
              <a:rPr lang="en-US" sz="1800" dirty="0"/>
            </a:br>
            <a:r>
              <a:rPr lang="en-US" sz="1800" dirty="0"/>
              <a:t>to take my place.” Jasmin told Ms. Brown she would and </a:t>
            </a:r>
            <a:br>
              <a:rPr lang="en-US" sz="1800" dirty="0"/>
            </a:br>
            <a:r>
              <a:rPr lang="en-US" sz="1800" dirty="0"/>
              <a:t>thanked her for calling. Then Jasmin called Marcus, and </a:t>
            </a:r>
            <a:br>
              <a:rPr lang="en-US" sz="1800" dirty="0"/>
            </a:br>
            <a:r>
              <a:rPr lang="en-US" sz="1800" dirty="0"/>
              <a:t>he heard the panic in her voice right away.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Marcus said, “Don’t have a meltdown, Jasmin! You know </a:t>
            </a:r>
            <a:br>
              <a:rPr lang="en-US" sz="1800" dirty="0"/>
            </a:br>
            <a:r>
              <a:rPr lang="en-US" sz="1800" dirty="0"/>
              <a:t>you can count on me. I will find someone. You just meet me </a:t>
            </a:r>
            <a:br>
              <a:rPr lang="en-US" sz="1800" dirty="0"/>
            </a:br>
            <a:r>
              <a:rPr lang="en-US" sz="1800" dirty="0"/>
              <a:t>at school around 6:00 like we planned, and I’ll have the new </a:t>
            </a:r>
            <a:br>
              <a:rPr lang="en-US" sz="1800" dirty="0"/>
            </a:br>
            <a:r>
              <a:rPr lang="en-US" sz="1800" dirty="0"/>
              <a:t>judge with me.” When Jasmin heard how confident Marcus </a:t>
            </a:r>
            <a:br>
              <a:rPr lang="en-US" sz="1800" dirty="0"/>
            </a:br>
            <a:r>
              <a:rPr lang="en-US" sz="1800" dirty="0"/>
              <a:t>sounded, she relaxed just a little bit.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809811"/>
            <a:ext cx="598579" cy="4570898"/>
          </a:xfrm>
        </p:spPr>
        <p:txBody>
          <a:bodyPr>
            <a:noAutofit/>
          </a:bodyPr>
          <a:lstStyle/>
          <a:p>
            <a:r>
              <a:rPr lang="en-US" dirty="0"/>
              <a:t>127</a:t>
            </a:r>
          </a:p>
          <a:p>
            <a:r>
              <a:rPr lang="en-US" dirty="0"/>
              <a:t>139</a:t>
            </a:r>
          </a:p>
          <a:p>
            <a:r>
              <a:rPr lang="en-US" dirty="0"/>
              <a:t>150</a:t>
            </a:r>
          </a:p>
          <a:p>
            <a:r>
              <a:rPr lang="en-US" dirty="0"/>
              <a:t>161</a:t>
            </a:r>
          </a:p>
          <a:p>
            <a:r>
              <a:rPr lang="en-US" dirty="0"/>
              <a:t>173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206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233</a:t>
            </a:r>
          </a:p>
          <a:p>
            <a:r>
              <a:rPr lang="en-US" dirty="0"/>
              <a:t>246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267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new problem did </a:t>
            </a:r>
            <a:r>
              <a:rPr lang="en-US" b="1" dirty="0" err="1"/>
              <a:t>Jasmin</a:t>
            </a:r>
            <a:r>
              <a:rPr lang="en-US" b="1" dirty="0"/>
              <a:t> have in this part of the story?</a:t>
            </a:r>
          </a:p>
          <a:p>
            <a:pPr marL="0" indent="0">
              <a:buNone/>
            </a:pPr>
            <a:r>
              <a:rPr lang="en-US" dirty="0"/>
              <a:t>	 The new problem that </a:t>
            </a:r>
            <a:r>
              <a:rPr lang="en-US" dirty="0" err="1"/>
              <a:t>Jasmin</a:t>
            </a:r>
            <a:r>
              <a:rPr lang="en-US" dirty="0"/>
              <a:t> had was ________________.</a:t>
            </a:r>
          </a:p>
          <a:p>
            <a:pPr marL="0" indent="0">
              <a:buNone/>
            </a:pPr>
            <a:r>
              <a:rPr lang="en-US" b="1" dirty="0"/>
              <a:t>How did Marcus plan to solve this new problem?</a:t>
            </a:r>
          </a:p>
          <a:p>
            <a:pPr marL="0" indent="0">
              <a:buNone/>
            </a:pPr>
            <a:r>
              <a:rPr lang="en-US" dirty="0"/>
              <a:t>	 Marcus planned to solve this new problem by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Jasmin</a:t>
            </a:r>
            <a:r>
              <a:rPr lang="en-US" b="1" dirty="0"/>
              <a:t> do when she heard how confident Marcus sounded?</a:t>
            </a:r>
          </a:p>
          <a:p>
            <a:pPr marL="0" indent="0">
              <a:buNone/>
            </a:pPr>
            <a:r>
              <a:rPr lang="en-US" dirty="0"/>
              <a:t>	 When </a:t>
            </a:r>
            <a:r>
              <a:rPr lang="en-US" dirty="0" err="1"/>
              <a:t>Jasmin</a:t>
            </a:r>
            <a:r>
              <a:rPr lang="en-US" dirty="0"/>
              <a:t> heard how confident Marcus sounded, she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70390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 Marcus has promised to come to the rescue. He seems </a:t>
            </a:r>
            <a:br>
              <a:rPr lang="en-US" sz="1600" dirty="0"/>
            </a:br>
            <a:r>
              <a:rPr lang="en-US" sz="1600" dirty="0"/>
              <a:t>to have everything under control, but read on to see if he will be able to </a:t>
            </a:r>
            <a:br>
              <a:rPr lang="en-US" sz="1600" dirty="0"/>
            </a:br>
            <a:r>
              <a:rPr lang="en-US" sz="1600" dirty="0"/>
              <a:t>find a new judge in time for the talent show.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78533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6:15 that night, Jasmin still had not seen Marcus. </a:t>
            </a:r>
            <a:br>
              <a:rPr lang="en-US" sz="1800" dirty="0"/>
            </a:br>
            <a:r>
              <a:rPr lang="en-US" sz="1800" dirty="0"/>
              <a:t>She was upset and concerned. Then, Jasmin saw Marcus </a:t>
            </a:r>
            <a:br>
              <a:rPr lang="en-US" sz="1800" dirty="0"/>
            </a:br>
            <a:r>
              <a:rPr lang="en-US" sz="1800" dirty="0"/>
              <a:t>walk in with a tall woman in a brown coat. “Jasmin,” </a:t>
            </a:r>
            <a:br>
              <a:rPr lang="en-US" sz="1800" dirty="0"/>
            </a:br>
            <a:r>
              <a:rPr lang="en-US" sz="1800" dirty="0"/>
              <a:t>Marcus said, “this is Ms. Powers from Comics Plus, and </a:t>
            </a:r>
            <a:br>
              <a:rPr lang="en-US" sz="1800" dirty="0"/>
            </a:br>
            <a:r>
              <a:rPr lang="en-US" sz="1800" dirty="0"/>
              <a:t>she has agreed to fill in as a judge. Will you show her where </a:t>
            </a:r>
            <a:br>
              <a:rPr lang="en-US" sz="1800" dirty="0"/>
            </a:br>
            <a:r>
              <a:rPr lang="en-US" sz="1800" dirty="0"/>
              <a:t>the judges sit?” he asked. Jasmin did, and then walked back </a:t>
            </a:r>
            <a:br>
              <a:rPr lang="en-US" sz="1800" dirty="0"/>
            </a:br>
            <a:r>
              <a:rPr lang="en-US" sz="1800" dirty="0"/>
              <a:t>to talk with Marcus.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“Thanks for all your help, Marcus. I should have known </a:t>
            </a:r>
            <a:br>
              <a:rPr lang="en-US" sz="1800" dirty="0"/>
            </a:br>
            <a:r>
              <a:rPr lang="en-US" sz="1800" dirty="0"/>
              <a:t>you would not let me down. Just look at the turnout for the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1948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274</a:t>
            </a:r>
          </a:p>
          <a:p>
            <a:r>
              <a:rPr lang="en-US" dirty="0"/>
              <a:t>284</a:t>
            </a:r>
          </a:p>
          <a:p>
            <a:r>
              <a:rPr lang="en-US" dirty="0"/>
              <a:t>293</a:t>
            </a:r>
          </a:p>
          <a:p>
            <a:r>
              <a:rPr lang="en-US" dirty="0"/>
              <a:t>304</a:t>
            </a:r>
          </a:p>
          <a:p>
            <a:r>
              <a:rPr lang="en-US" dirty="0"/>
              <a:t>314</a:t>
            </a:r>
          </a:p>
          <a:p>
            <a:r>
              <a:rPr lang="en-US" dirty="0"/>
              <a:t>328</a:t>
            </a:r>
          </a:p>
          <a:p>
            <a:r>
              <a:rPr lang="en-US" dirty="0"/>
              <a:t>339</a:t>
            </a:r>
          </a:p>
          <a:p>
            <a:r>
              <a:rPr lang="en-US" dirty="0"/>
              <a:t>343</a:t>
            </a:r>
          </a:p>
          <a:p>
            <a:r>
              <a:rPr lang="en-US" dirty="0"/>
              <a:t>353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show! We should feel proud of all </a:t>
            </a:r>
            <a:r>
              <a:rPr lang="en-US" sz="1800" b="1" dirty="0"/>
              <a:t>our</a:t>
            </a:r>
            <a:r>
              <a:rPr lang="en-US" sz="1800" dirty="0"/>
              <a:t> hard work. Now let’s </a:t>
            </a:r>
            <a:br>
              <a:rPr lang="en-US" sz="1800" dirty="0"/>
            </a:br>
            <a:r>
              <a:rPr lang="en-US" sz="1800" dirty="0"/>
              <a:t>sit down and enjoy the show with the crowd.” Jasmin was </a:t>
            </a:r>
            <a:br>
              <a:rPr lang="en-US" sz="1800" dirty="0"/>
            </a:br>
            <a:r>
              <a:rPr lang="en-US" sz="1800" dirty="0"/>
              <a:t>smiling at last. In fact, she smiled all night because the talent </a:t>
            </a:r>
            <a:br>
              <a:rPr lang="en-US" sz="1800" dirty="0"/>
            </a:br>
            <a:r>
              <a:rPr lang="en-US" sz="1800" dirty="0"/>
              <a:t>show was a big </a:t>
            </a:r>
            <a:r>
              <a:rPr lang="en-US" sz="1800" b="1" dirty="0"/>
              <a:t>success</a:t>
            </a:r>
            <a:r>
              <a:rPr lang="en-US" sz="1800" dirty="0"/>
              <a:t> and a lot of money was raised for the </a:t>
            </a:r>
            <a:br>
              <a:rPr lang="en-US" sz="1800" dirty="0"/>
            </a:br>
            <a:r>
              <a:rPr lang="en-US" sz="1800" dirty="0"/>
              <a:t>jazz band.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366</a:t>
            </a:r>
          </a:p>
          <a:p>
            <a:r>
              <a:rPr lang="en-US" dirty="0"/>
              <a:t>378</a:t>
            </a:r>
          </a:p>
          <a:p>
            <a:r>
              <a:rPr lang="en-US" dirty="0"/>
              <a:t>389</a:t>
            </a:r>
          </a:p>
          <a:p>
            <a:r>
              <a:rPr lang="en-US" dirty="0"/>
              <a:t>401</a:t>
            </a:r>
          </a:p>
          <a:p>
            <a:r>
              <a:rPr lang="en-US" dirty="0"/>
              <a:t>415</a:t>
            </a:r>
          </a:p>
          <a:p>
            <a:r>
              <a:rPr lang="en-US" dirty="0"/>
              <a:t>417</a:t>
            </a:r>
          </a:p>
        </p:txBody>
      </p:sp>
    </p:spTree>
    <p:extLst>
      <p:ext uri="{BB962C8B-B14F-4D97-AF65-F5344CB8AC3E}">
        <p14:creationId xmlns:p14="http://schemas.microsoft.com/office/powerpoint/2010/main" val="77692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Marcus solve the problem of finding a new judge?</a:t>
            </a:r>
          </a:p>
          <a:p>
            <a:pPr marL="0" indent="0">
              <a:buNone/>
            </a:pPr>
            <a:r>
              <a:rPr lang="en-US" dirty="0"/>
              <a:t>	 Marcus solved the problem by ________________.</a:t>
            </a:r>
          </a:p>
          <a:p>
            <a:pPr marL="0" indent="0">
              <a:buNone/>
            </a:pPr>
            <a:r>
              <a:rPr lang="en-US" b="1" dirty="0"/>
              <a:t>Why was </a:t>
            </a:r>
            <a:r>
              <a:rPr lang="en-US" b="1" dirty="0" err="1"/>
              <a:t>Jasmin</a:t>
            </a:r>
            <a:r>
              <a:rPr lang="en-US" b="1" dirty="0"/>
              <a:t> smiling at the end of the story?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Jasmin</a:t>
            </a:r>
            <a:r>
              <a:rPr lang="en-US" dirty="0"/>
              <a:t> was smiling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4" name="Picture 3" descr="Marcus is smiling at a woman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78" y="2491103"/>
            <a:ext cx="29337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Marcus and Jasmin are sitting on the sofa. Jasmin looks upset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745" y="2555692"/>
            <a:ext cx="2924175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5" descr="Jasmin is holding an electronic device with her head and shoulder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488" y="2560663"/>
            <a:ext cx="292417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is 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couldn’t Jasmin relax?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Jasmin couldn’t relax because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015296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thing Marcus told Jasmin to help her relax?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help Jasmin relax, Marcus told her 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187623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new problem did Jasmin have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new problem that Jasmin had was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Marcus plan to solve this new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Marcus planned to solve this new problem by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Jasmin do when she heard how confident Marcus sounded?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Jasmin heard how confident Marcus sounded, she 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17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1044238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usual sound. Read the word. If it isn’t a real word, </a:t>
            </a:r>
            <a:br>
              <a:rPr lang="en-US" dirty="0"/>
            </a:br>
            <a:r>
              <a:rPr lang="en-US" dirty="0"/>
              <a:t>try the other sound.</a:t>
            </a:r>
          </a:p>
          <a:p>
            <a:pPr lvl="1" defTabSz="457200"/>
            <a:r>
              <a:rPr lang="en-US" dirty="0"/>
              <a:t>fr</a:t>
            </a:r>
            <a:r>
              <a:rPr lang="en-US" u="sng" dirty="0"/>
              <a:t>ow</a:t>
            </a:r>
            <a:r>
              <a:rPr lang="en-US" dirty="0"/>
              <a:t>n		br</a:t>
            </a:r>
            <a:r>
              <a:rPr lang="en-US" u="sng" dirty="0"/>
              <a:t>ow</a:t>
            </a:r>
            <a:r>
              <a:rPr lang="en-US" dirty="0"/>
              <a:t>		sh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gr</a:t>
            </a:r>
            <a:r>
              <a:rPr lang="en-US" u="sng" dirty="0"/>
              <a:t>ow</a:t>
            </a:r>
            <a:r>
              <a:rPr lang="en-US" dirty="0"/>
              <a:t>l		sl</a:t>
            </a:r>
            <a:r>
              <a:rPr lang="en-US" u="sng" dirty="0"/>
              <a:t>ow</a:t>
            </a:r>
            <a:r>
              <a:rPr lang="en-US" dirty="0"/>
              <a:t>		fl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growth		bowl		cows</a:t>
            </a:r>
          </a:p>
          <a:p>
            <a:pPr lvl="1" defTabSz="457200"/>
            <a:r>
              <a:rPr lang="en-US" dirty="0"/>
              <a:t>shown		brown		chow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Marcus solve the problem of finding a new judge?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Marcus solved the problem by 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Jasmin smiling at the end of the story?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Jasmin was smiling because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list. Cross out the word or word pair </a:t>
            </a:r>
            <a:br>
              <a:rPr lang="en-US" dirty="0"/>
            </a:br>
            <a:r>
              <a:rPr lang="en-US" dirty="0"/>
              <a:t>that 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farmer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storekeeper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giraffe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grown-up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snowdrift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snowplow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snowman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showtime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grapevine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blowtorch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cactus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oak tree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crowbar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blowtorch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sundown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hatchet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downstream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townsman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landowner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homeowner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stagecoach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tractor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snowplow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homeowner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rocket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spacecraft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astronaut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fellowship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faucet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sewer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owner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drainpipe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wrist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kneecap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elbow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friend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922560" y="1669339"/>
            <a:ext cx="6120227" cy="88812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3600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final		excused		continue		cattle</a:t>
            </a:r>
          </a:p>
          <a:p>
            <a:pPr defTabSz="3600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alarm		swiftly		several		asleep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4820" y="1669339"/>
            <a:ext cx="5885180" cy="99529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078985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On a ranch set among the hills, the ranchers raise 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794400"/>
            <a:ext cx="10608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By 9:00, the children will be sound ________.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558765"/>
            <a:ext cx="10608610" cy="84198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 heard the fast train ________ pass the train station.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B81F22-D729-45C6-9713-036E69313A6A}"/>
              </a:ext>
            </a:extLst>
          </p:cNvPr>
          <p:cNvSpPr txBox="1"/>
          <p:nvPr/>
        </p:nvSpPr>
        <p:spPr>
          <a:xfrm>
            <a:off x="745190" y="5354534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When Janna somehow burned the chicken, the smoke ________ went off.</a:t>
            </a:r>
          </a:p>
        </p:txBody>
      </p:sp>
    </p:spTree>
    <p:extLst>
      <p:ext uri="{BB962C8B-B14F-4D97-AF65-F5344CB8AC3E}">
        <p14:creationId xmlns:p14="http://schemas.microsoft.com/office/powerpoint/2010/main" val="2272499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F1FF54-C472-44F9-A5D3-A03D0F6F3A28}"/>
              </a:ext>
            </a:extLst>
          </p:cNvPr>
          <p:cNvSpPr txBox="1"/>
          <p:nvPr/>
        </p:nvSpPr>
        <p:spPr>
          <a:xfrm>
            <a:off x="745190" y="1064664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After the two boys were through with dinner, they asked to be 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from the table.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61A783-161E-40DD-8B7F-0E8EB7E3ACE9}"/>
              </a:ext>
            </a:extLst>
          </p:cNvPr>
          <p:cNvSpPr txBox="1"/>
          <p:nvPr/>
        </p:nvSpPr>
        <p:spPr>
          <a:xfrm>
            <a:off x="745190" y="2114326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As the ________ bell rang, all the kids in the class sat down.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5F42FA-4693-49B1-8CAD-B769E4825371}"/>
              </a:ext>
            </a:extLst>
          </p:cNvPr>
          <p:cNvSpPr txBox="1"/>
          <p:nvPr/>
        </p:nvSpPr>
        <p:spPr>
          <a:xfrm>
            <a:off x="745190" y="3026617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It was almost 7:00 when ________ homeowners met up at the town hall.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2226E1-32CE-459C-81B4-3C0BE3E9985E}"/>
              </a:ext>
            </a:extLst>
          </p:cNvPr>
          <p:cNvSpPr txBox="1"/>
          <p:nvPr/>
        </p:nvSpPr>
        <p:spPr>
          <a:xfrm>
            <a:off x="745190" y="3930315"/>
            <a:ext cx="10608610" cy="90369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3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Victor could not ________ to mow the lawn when the rain started.</a:t>
            </a:r>
          </a:p>
        </p:txBody>
      </p:sp>
    </p:spTree>
    <p:extLst>
      <p:ext uri="{BB962C8B-B14F-4D97-AF65-F5344CB8AC3E}">
        <p14:creationId xmlns:p14="http://schemas.microsoft.com/office/powerpoint/2010/main" val="398776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town</a:t>
            </a:r>
          </a:p>
          <a:p>
            <a:r>
              <a:rPr lang="en-US" dirty="0"/>
              <a:t>down</a:t>
            </a:r>
          </a:p>
          <a:p>
            <a:r>
              <a:rPr lang="en-US" dirty="0"/>
              <a:t>drown</a:t>
            </a:r>
          </a:p>
          <a:p>
            <a:r>
              <a:rPr lang="en-US" dirty="0"/>
              <a:t>brown</a:t>
            </a:r>
          </a:p>
          <a:p>
            <a:r>
              <a:rPr lang="en-US" dirty="0"/>
              <a:t>frown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now</a:t>
            </a:r>
          </a:p>
          <a:p>
            <a:r>
              <a:rPr lang="en-US" dirty="0"/>
              <a:t>vow</a:t>
            </a:r>
          </a:p>
          <a:p>
            <a:r>
              <a:rPr lang="en-US" dirty="0"/>
              <a:t>chow</a:t>
            </a:r>
          </a:p>
          <a:p>
            <a:r>
              <a:rPr lang="en-US" dirty="0"/>
              <a:t>plow</a:t>
            </a:r>
          </a:p>
          <a:p>
            <a:r>
              <a:rPr lang="en-US" dirty="0"/>
              <a:t>chow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low</a:t>
            </a:r>
          </a:p>
          <a:p>
            <a:r>
              <a:rPr lang="en-US" dirty="0"/>
              <a:t>flow</a:t>
            </a:r>
          </a:p>
          <a:p>
            <a:r>
              <a:rPr lang="en-US" dirty="0"/>
              <a:t>blow</a:t>
            </a:r>
          </a:p>
          <a:p>
            <a:r>
              <a:rPr lang="en-US" dirty="0"/>
              <a:t>snow</a:t>
            </a:r>
          </a:p>
          <a:p>
            <a:r>
              <a:rPr lang="en-US" dirty="0"/>
              <a:t>stow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snowdrift		downstream		snowplow		homeowner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blowtorch		fellowship		ownership		townsman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614" y="1970807"/>
            <a:ext cx="6344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8108" y="1982724"/>
            <a:ext cx="5374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0431" y="1980639"/>
            <a:ext cx="67804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88481" y="1987488"/>
            <a:ext cx="857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87370" y="1980639"/>
            <a:ext cx="6540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4556" y="1985900"/>
            <a:ext cx="5887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12950" y="1980639"/>
            <a:ext cx="72898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41936" y="1987488"/>
            <a:ext cx="5071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5946DF05-2463-429B-9559-EE9053E19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49050" y="1995376"/>
            <a:ext cx="2330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0980" y="2678606"/>
            <a:ext cx="6344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5473" y="2696024"/>
            <a:ext cx="5867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0095" y="2673746"/>
            <a:ext cx="2943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20612" y="2680481"/>
            <a:ext cx="43585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16">
            <a:extLst>
              <a:ext uri="{FF2B5EF4-FFF2-40B4-BE49-F238E27FC236}">
                <a16:creationId xmlns:a16="http://schemas.microsoft.com/office/drawing/2014/main" id="{3A60C71C-24CE-46D7-9F1B-BF2188C5E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6466" y="2693514"/>
            <a:ext cx="5326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61239" y="2696871"/>
            <a:ext cx="4970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58249" y="2704858"/>
            <a:ext cx="2658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60851AD5-384F-432F-A0A6-F537EABA2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36942" y="2719826"/>
            <a:ext cx="5117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0900" y="2710408"/>
            <a:ext cx="7289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29881" y="2720682"/>
            <a:ext cx="5626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794603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fin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ex-  be-  pre-  dis-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  -y  -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pre</a:t>
            </a:r>
            <a:r>
              <a:rPr lang="en-US" dirty="0"/>
              <a:t>vail		</a:t>
            </a:r>
            <a:r>
              <a:rPr lang="en-US" u="sng" dirty="0"/>
              <a:t>ex</a:t>
            </a:r>
            <a:r>
              <a:rPr lang="en-US" dirty="0"/>
              <a:t>cuse		</a:t>
            </a:r>
            <a:r>
              <a:rPr lang="en-US" u="sng" dirty="0"/>
              <a:t>a</a:t>
            </a:r>
            <a:r>
              <a:rPr lang="en-US" dirty="0"/>
              <a:t>wait		</a:t>
            </a:r>
            <a:r>
              <a:rPr lang="en-US" u="sng" dirty="0"/>
              <a:t>dis</a:t>
            </a:r>
            <a:r>
              <a:rPr lang="en-US" dirty="0"/>
              <a:t>tant		</a:t>
            </a:r>
            <a:r>
              <a:rPr lang="en-US" u="sng" dirty="0"/>
              <a:t>con</a:t>
            </a:r>
            <a:r>
              <a:rPr lang="en-US" dirty="0"/>
              <a:t>tinue		</a:t>
            </a:r>
            <a:r>
              <a:rPr lang="en-US" u="sng" dirty="0"/>
              <a:t>a</a:t>
            </a:r>
            <a:r>
              <a:rPr lang="en-US" dirty="0"/>
              <a:t>larm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miner</a:t>
            </a:r>
            <a:r>
              <a:rPr lang="en-US" u="sng" dirty="0"/>
              <a:t>al</a:t>
            </a:r>
            <a:r>
              <a:rPr lang="en-US" dirty="0"/>
              <a:t>		numer</a:t>
            </a:r>
            <a:r>
              <a:rPr lang="en-US" u="sng" dirty="0"/>
              <a:t>ous</a:t>
            </a:r>
            <a:r>
              <a:rPr lang="en-US" dirty="0"/>
              <a:t>		catt</a:t>
            </a:r>
            <a:r>
              <a:rPr lang="en-US" u="sng" dirty="0"/>
              <a:t>le</a:t>
            </a:r>
            <a:r>
              <a:rPr lang="en-US" dirty="0"/>
              <a:t>		swift</a:t>
            </a:r>
            <a:r>
              <a:rPr lang="en-US" u="sng" dirty="0"/>
              <a:t>ly</a:t>
            </a:r>
            <a:r>
              <a:rPr lang="en-US" dirty="0"/>
              <a:t>		pig</a:t>
            </a:r>
            <a:r>
              <a:rPr lang="en-US" u="sng" dirty="0"/>
              <a:t>ment</a:t>
            </a:r>
            <a:r>
              <a:rPr lang="en-US" dirty="0"/>
              <a:t>		sever</a:t>
            </a:r>
            <a:r>
              <a:rPr lang="en-US" u="sng" dirty="0"/>
              <a:t>al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con</a:t>
            </a:r>
            <a:r>
              <a:rPr lang="en-US" dirty="0"/>
              <a:t>sum</a:t>
            </a:r>
            <a:r>
              <a:rPr lang="en-US" u="sng" dirty="0"/>
              <a:t>er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pres</a:t>
            </a:r>
            <a:r>
              <a:rPr lang="en-US" u="sng" dirty="0"/>
              <a:t>sion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pand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form</a:t>
            </a:r>
            <a:r>
              <a:rPr lang="en-US" u="sng" dirty="0"/>
              <a:t>al</a:t>
            </a:r>
            <a:r>
              <a:rPr lang="en-US" dirty="0"/>
              <a:t> </a:t>
            </a:r>
            <a:r>
              <a:rPr lang="en-US" u="sng" dirty="0" err="1"/>
              <a:t>ly</a:t>
            </a:r>
            <a:endParaRPr lang="en-US" u="sng" dirty="0"/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some</a:t>
            </a:r>
            <a:r>
              <a:rPr lang="en-US" b="1" dirty="0"/>
              <a:t>		somewhere		sometime		something		somewhat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don’t		friend		though		heard		again		among		two		almost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 think I heard a growl somewhere among the plants outside.</a:t>
            </a:r>
          </a:p>
          <a:p>
            <a:pPr lvl="1" defTabSz="457200"/>
            <a:r>
              <a:rPr lang="en-US" dirty="0"/>
              <a:t>A blowtorch is something a welder will use.</a:t>
            </a:r>
          </a:p>
          <a:p>
            <a:pPr lvl="1" defTabSz="457200"/>
            <a:r>
              <a:rPr lang="en-US" dirty="0"/>
              <a:t>I don’t think Granddad will mind if we feed his brown cow.</a:t>
            </a:r>
          </a:p>
          <a:p>
            <a:pPr lvl="1" defTabSz="457200"/>
            <a:r>
              <a:rPr lang="en-US" dirty="0"/>
              <a:t>Alex frowned because she felt she had missed something </a:t>
            </a:r>
            <a:br>
              <a:rPr lang="en-US" dirty="0"/>
            </a:br>
            <a:r>
              <a:rPr lang="en-US" dirty="0"/>
              <a:t>on the test.</a:t>
            </a:r>
          </a:p>
          <a:p>
            <a:pPr lvl="1" defTabSz="457200"/>
            <a:r>
              <a:rPr lang="en-US" dirty="0"/>
              <a:t>Cal’s friend thought the best spot to fish was downstream </a:t>
            </a:r>
            <a:br>
              <a:rPr lang="en-US" dirty="0"/>
            </a:br>
            <a:r>
              <a:rPr lang="en-US" dirty="0"/>
              <a:t>from the dam.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248.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114266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Show Must Go On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495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99936"/>
            <a:ext cx="6763651" cy="5196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night of the talent show has finally arrived. Now it’s </a:t>
            </a:r>
            <a:br>
              <a:rPr lang="en-US" sz="1600" dirty="0"/>
            </a:br>
            <a:r>
              <a:rPr lang="en-US" sz="1600" dirty="0"/>
              <a:t>time to find out if Jasmin’s and Marcus’s hard work has paid off.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936659"/>
            <a:ext cx="6528547" cy="189207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Marcus and Jasmin were sitting in the kitchen in Marcus’s </a:t>
            </a:r>
            <a:br>
              <a:rPr lang="en-US" sz="1800" dirty="0"/>
            </a:br>
            <a:r>
              <a:rPr lang="en-US" sz="1800" dirty="0"/>
              <a:t>apartment. They were discussing the final plans for tonight’s </a:t>
            </a:r>
            <a:br>
              <a:rPr lang="en-US" sz="1800" dirty="0"/>
            </a:br>
            <a:r>
              <a:rPr lang="en-US" sz="1800" dirty="0"/>
              <a:t>talent show. Marcus said, “Jasmin, you have been frowning </a:t>
            </a:r>
            <a:br>
              <a:rPr lang="en-US" sz="1800" dirty="0"/>
            </a:br>
            <a:r>
              <a:rPr lang="en-US" sz="1800" dirty="0"/>
              <a:t>for two days now. Relax, will you? We have things under </a:t>
            </a:r>
            <a:br>
              <a:rPr lang="en-US" sz="1800" dirty="0"/>
            </a:br>
            <a:r>
              <a:rPr lang="en-US" sz="1800" dirty="0"/>
              <a:t>control. My friends agreed to take care of all the things on </a:t>
            </a:r>
            <a:br>
              <a:rPr lang="en-US" sz="1800" dirty="0"/>
            </a:br>
            <a:r>
              <a:rPr lang="en-US" sz="1800" dirty="0"/>
              <a:t>your list. I wish I knew what you are so concerned about.”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76533"/>
            <a:ext cx="598579" cy="190842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19</a:t>
            </a:r>
          </a:p>
          <a:p>
            <a:r>
              <a:rPr lang="en-US" dirty="0"/>
              <a:t>28</a:t>
            </a:r>
          </a:p>
          <a:p>
            <a:r>
              <a:rPr lang="en-US" dirty="0"/>
              <a:t>39</a:t>
            </a:r>
          </a:p>
          <a:p>
            <a:r>
              <a:rPr lang="en-US" dirty="0"/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“It’s hard to explain, Marcus,” Jasmin said. “I just have this </a:t>
            </a:r>
            <a:br>
              <a:rPr lang="en-US" sz="1800" dirty="0"/>
            </a:br>
            <a:r>
              <a:rPr lang="en-US" sz="1800" dirty="0"/>
              <a:t>feeling. Several things could go wrong, you know.”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“Things might go wrong or they might go right,” Marcus </a:t>
            </a:r>
            <a:br>
              <a:rPr lang="en-US" sz="1800" dirty="0"/>
            </a:br>
            <a:r>
              <a:rPr lang="en-US" sz="1800" dirty="0"/>
              <a:t>said. “It’s silly to waste your time thinking about what might </a:t>
            </a:r>
            <a:br>
              <a:rPr lang="en-US" sz="1800" dirty="0"/>
            </a:br>
            <a:r>
              <a:rPr lang="en-US" sz="1800" dirty="0"/>
              <a:t>happen. If you keep thinking about what might go wrong, </a:t>
            </a:r>
            <a:br>
              <a:rPr lang="en-US" sz="1800" dirty="0"/>
            </a:br>
            <a:r>
              <a:rPr lang="en-US" sz="1800" dirty="0"/>
              <a:t>you will never enjoy the show. Let’s check your list again. </a:t>
            </a:r>
            <a:br>
              <a:rPr lang="en-US" sz="1800" dirty="0"/>
            </a:br>
            <a:r>
              <a:rPr lang="en-US" sz="1800" dirty="0"/>
              <a:t>That should help.”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63</a:t>
            </a:r>
          </a:p>
          <a:p>
            <a:r>
              <a:rPr lang="en-US" dirty="0"/>
              <a:t>74</a:t>
            </a:r>
          </a:p>
          <a:p>
            <a:r>
              <a:rPr lang="en-US" dirty="0"/>
              <a:t>82</a:t>
            </a:r>
          </a:p>
          <a:p>
            <a:r>
              <a:rPr lang="en-US" dirty="0"/>
              <a:t>92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124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A6D099-C151-4B52-8A29-BAEB052917B1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69607</TotalTime>
  <Words>1961</Words>
  <Application>Microsoft Macintosh PowerPoint</Application>
  <PresentationFormat>Widescreen</PresentationFormat>
  <Paragraphs>270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Decodable Narrative Text (Part 3) — cont’d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7036</cp:revision>
  <dcterms:created xsi:type="dcterms:W3CDTF">2023-03-21T18:49:30Z</dcterms:created>
  <dcterms:modified xsi:type="dcterms:W3CDTF">2024-02-22T13:02:50Z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