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22" r:id="rId15"/>
    <p:sldId id="328" r:id="rId16"/>
    <p:sldId id="333" r:id="rId17"/>
    <p:sldId id="323" r:id="rId18"/>
    <p:sldId id="302" r:id="rId19"/>
    <p:sldId id="303" r:id="rId20"/>
    <p:sldId id="332" r:id="rId21"/>
    <p:sldId id="307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8395A5-DD83-69D1-B9BF-FE67A8EE0BD5}" v="3" dt="2024-04-11T15:54:28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22" autoAdjust="0"/>
    <p:restoredTop sz="86385"/>
  </p:normalViewPr>
  <p:slideViewPr>
    <p:cSldViewPr snapToGrid="0">
      <p:cViewPr varScale="1">
        <p:scale>
          <a:sx n="159" d="100"/>
          <a:sy n="159" d="100"/>
        </p:scale>
        <p:origin x="1480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D18395A5-DD83-69D1-B9BF-FE67A8EE0BD5}"/>
    <pc:docChg chg="modSld">
      <pc:chgData name="Sarah Zelinke" userId="S::szelinke@cainc.com::d5a61b94-e317-40d3-bef2-b59288a0210b" providerId="AD" clId="Web-{D18395A5-DD83-69D1-B9BF-FE67A8EE0BD5}" dt="2024-04-11T15:54:28.189" v="2" actId="20577"/>
      <pc:docMkLst>
        <pc:docMk/>
      </pc:docMkLst>
      <pc:sldChg chg="modSp">
        <pc:chgData name="Sarah Zelinke" userId="S::szelinke@cainc.com::d5a61b94-e317-40d3-bef2-b59288a0210b" providerId="AD" clId="Web-{D18395A5-DD83-69D1-B9BF-FE67A8EE0BD5}" dt="2024-04-11T15:54:28.189" v="2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D18395A5-DD83-69D1-B9BF-FE67A8EE0BD5}" dt="2024-04-11T15:54:28.189" v="2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9 Lesson 27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		</a:t>
            </a:r>
            <a:r>
              <a:rPr lang="pt-BR" b="1" dirty="0"/>
              <a:t>c</a:t>
            </a:r>
            <a:r>
              <a:rPr lang="pt-BR" b="1" u="sng" dirty="0"/>
              <a:t>or</a:t>
            </a:r>
            <a:r>
              <a:rPr lang="pt-BR" b="1" dirty="0"/>
              <a:t>n</a:t>
            </a:r>
          </a:p>
          <a:p>
            <a:pPr lvl="1" defTabSz="457200"/>
            <a:r>
              <a:rPr lang="pt-BR" dirty="0"/>
              <a:t>er		ea			or		i_e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ee		oa			ar		</a:t>
            </a:r>
            <a:r>
              <a:rPr lang="pt-BR" b="1" dirty="0">
                <a:latin typeface="Arial"/>
                <a:cs typeface="Arial"/>
              </a:rPr>
              <a:t>e</a:t>
            </a:r>
          </a:p>
          <a:p>
            <a:pPr lvl="1" defTabSz="457200"/>
            <a:r>
              <a:rPr lang="pt-BR" dirty="0"/>
              <a:t>ow		or			ir		igh</a:t>
            </a:r>
          </a:p>
          <a:p>
            <a:pPr lvl="1" defTabSz="457200"/>
            <a:r>
              <a:rPr lang="pt-BR" dirty="0"/>
              <a:t>or		a_e		ar		ch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ir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	or		ck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71807" cy="77871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Lonzo</a:t>
            </a:r>
            <a:r>
              <a:rPr lang="en-US" sz="1600" dirty="0"/>
              <a:t> might be using a sore throat as an excuse. </a:t>
            </a:r>
            <a:br>
              <a:rPr lang="en-US" sz="1600" dirty="0"/>
            </a:br>
            <a:r>
              <a:rPr lang="en-US" sz="1600" dirty="0"/>
              <a:t>Sometimes people pretend to be sick when they are afraid of something </a:t>
            </a:r>
            <a:br>
              <a:rPr lang="en-US" sz="1600" dirty="0"/>
            </a:br>
            <a:r>
              <a:rPr lang="en-US" sz="1600" dirty="0"/>
              <a:t>or because they feel bad about something.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2362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“Well,” </a:t>
            </a:r>
            <a:r>
              <a:rPr lang="en-US" sz="1800" dirty="0" err="1"/>
              <a:t>Lonzo</a:t>
            </a:r>
            <a:r>
              <a:rPr lang="en-US" sz="1800" dirty="0"/>
              <a:t> said, “it’s not a lot sore, just sort of </a:t>
            </a:r>
            <a:br>
              <a:rPr lang="en-US" sz="1800" dirty="0"/>
            </a:br>
            <a:r>
              <a:rPr lang="en-US" sz="1800" dirty="0"/>
              <a:t>sore.” He gave his mom a look. “Do you think I snore </a:t>
            </a:r>
            <a:br>
              <a:rPr lang="en-US" sz="1800" dirty="0"/>
            </a:br>
            <a:r>
              <a:rPr lang="en-US" sz="1800" dirty="0"/>
              <a:t>at night?” he asked. “That may make it sore. What do </a:t>
            </a:r>
            <a:br>
              <a:rPr lang="en-US" sz="1800" dirty="0"/>
            </a:br>
            <a:r>
              <a:rPr lang="en-US" sz="1800" dirty="0"/>
              <a:t>you think?”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you better explain why you would make </a:t>
            </a:r>
            <a:br>
              <a:rPr lang="en-US" sz="1800" dirty="0"/>
            </a:br>
            <a:r>
              <a:rPr lang="en-US" sz="1800" dirty="0"/>
              <a:t>up this tale,” said Mom. “Your throat is not sore. Start </a:t>
            </a:r>
            <a:br>
              <a:rPr lang="en-US" sz="1800" dirty="0"/>
            </a:br>
            <a:r>
              <a:rPr lang="en-US" sz="1800" dirty="0"/>
              <a:t>with that!”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3462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67</a:t>
            </a:r>
          </a:p>
          <a:p>
            <a:r>
              <a:rPr lang="en-US" dirty="0"/>
              <a:t>78</a:t>
            </a:r>
          </a:p>
          <a:p>
            <a:r>
              <a:rPr lang="en-US" dirty="0"/>
              <a:t>90</a:t>
            </a:r>
          </a:p>
          <a:p>
            <a:r>
              <a:rPr lang="en-US" dirty="0"/>
              <a:t>101</a:t>
            </a:r>
          </a:p>
          <a:p>
            <a:r>
              <a:rPr lang="en-US" dirty="0"/>
              <a:t>103</a:t>
            </a:r>
          </a:p>
          <a:p>
            <a:r>
              <a:rPr lang="en-US" dirty="0"/>
              <a:t>112</a:t>
            </a:r>
          </a:p>
          <a:p>
            <a:r>
              <a:rPr lang="en-US" dirty="0"/>
              <a:t>123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you know Mom did not think </a:t>
            </a:r>
            <a:r>
              <a:rPr lang="en-US" b="1" dirty="0" err="1"/>
              <a:t>Lonzo</a:t>
            </a:r>
            <a:r>
              <a:rPr lang="en-US" b="1" dirty="0"/>
              <a:t> had a sore throat?</a:t>
            </a:r>
          </a:p>
          <a:p>
            <a:pPr marL="0" indent="0">
              <a:buNone/>
            </a:pPr>
            <a:r>
              <a:rPr lang="en-US" dirty="0"/>
              <a:t>	 Mom did not think </a:t>
            </a:r>
            <a:r>
              <a:rPr lang="en-US" dirty="0" err="1"/>
              <a:t>Lonzo</a:t>
            </a:r>
            <a:r>
              <a:rPr lang="en-US" dirty="0"/>
              <a:t> had a sore throat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70083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the real reason why </a:t>
            </a:r>
            <a:r>
              <a:rPr lang="en-US" sz="1600" dirty="0" err="1"/>
              <a:t>Lonzo</a:t>
            </a:r>
            <a:r>
              <a:rPr lang="en-US" sz="1600" dirty="0"/>
              <a:t> doesn’t </a:t>
            </a:r>
            <a:br>
              <a:rPr lang="en-US" sz="1600" dirty="0"/>
            </a:br>
            <a:r>
              <a:rPr lang="en-US" sz="1600" dirty="0"/>
              <a:t>want to go to school and what happens.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82560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Lonzo</a:t>
            </a:r>
            <a:r>
              <a:rPr lang="en-US" sz="1800" dirty="0"/>
              <a:t> stopped to think, then said, “Well, you </a:t>
            </a:r>
            <a:br>
              <a:rPr lang="en-US" sz="1800" dirty="0"/>
            </a:br>
            <a:r>
              <a:rPr lang="en-US" sz="1800" dirty="0"/>
              <a:t>see, it’s my art class. I did fine when we had to paint </a:t>
            </a:r>
            <a:br>
              <a:rPr lang="en-US" sz="1800" dirty="0"/>
            </a:br>
            <a:r>
              <a:rPr lang="en-US" sz="1800" dirty="0"/>
              <a:t>landscapes. But the teacher has started us on clay. </a:t>
            </a:r>
            <a:br>
              <a:rPr lang="en-US" sz="1800" dirty="0"/>
            </a:br>
            <a:r>
              <a:rPr lang="en-US" sz="1800" dirty="0"/>
              <a:t>I have to make a clay stork today and I just can’t. </a:t>
            </a:r>
            <a:br>
              <a:rPr lang="en-US" sz="1800" dirty="0"/>
            </a:br>
            <a:r>
              <a:rPr lang="en-US" sz="1800" dirty="0"/>
              <a:t>When I try, my stork looks more like a horse.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got a sneak peek at Jeff ’s stork last week,” </a:t>
            </a:r>
            <a:r>
              <a:rPr lang="en-US" sz="1800" dirty="0" err="1"/>
              <a:t>Lonzo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said. “His looks like a stork! When he sees mine, he </a:t>
            </a:r>
            <a:br>
              <a:rPr lang="en-US" sz="1800" dirty="0"/>
            </a:br>
            <a:r>
              <a:rPr lang="en-US" sz="1800" dirty="0"/>
              <a:t>will tease me for the rest of the day. Please, please let </a:t>
            </a:r>
            <a:br>
              <a:rPr lang="en-US" sz="1800" dirty="0"/>
            </a:br>
            <a:r>
              <a:rPr lang="en-US" sz="1800" dirty="0"/>
              <a:t>me stay home!”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75974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125</a:t>
            </a:r>
          </a:p>
          <a:p>
            <a:r>
              <a:rPr lang="en-US" dirty="0"/>
              <a:t>133</a:t>
            </a:r>
          </a:p>
          <a:p>
            <a:r>
              <a:rPr lang="en-US" dirty="0"/>
              <a:t>146</a:t>
            </a:r>
          </a:p>
          <a:p>
            <a:r>
              <a:rPr lang="en-US" dirty="0"/>
              <a:t>155</a:t>
            </a:r>
          </a:p>
          <a:p>
            <a:r>
              <a:rPr lang="en-US" dirty="0"/>
              <a:t>167</a:t>
            </a:r>
          </a:p>
          <a:p>
            <a:r>
              <a:rPr lang="en-US" dirty="0"/>
              <a:t>177</a:t>
            </a:r>
          </a:p>
          <a:p>
            <a:r>
              <a:rPr lang="en-US" dirty="0"/>
              <a:t>188</a:t>
            </a:r>
          </a:p>
          <a:p>
            <a:r>
              <a:rPr lang="en-US" dirty="0"/>
              <a:t>199</a:t>
            </a:r>
          </a:p>
          <a:p>
            <a:r>
              <a:rPr lang="en-US" dirty="0"/>
              <a:t>211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40340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 </a:t>
            </a:r>
            <a:r>
              <a:rPr lang="en-US" sz="1800" dirty="0" err="1"/>
              <a:t>Lonzo</a:t>
            </a:r>
            <a:r>
              <a:rPr lang="en-US" sz="1800" dirty="0"/>
              <a:t>,” Mom said. “What is important is that </a:t>
            </a:r>
            <a:br>
              <a:rPr lang="en-US" sz="1800" dirty="0"/>
            </a:br>
            <a:r>
              <a:rPr lang="en-US" sz="1800" dirty="0"/>
              <a:t>you work hard and do your best work. Will you have </a:t>
            </a:r>
            <a:br>
              <a:rPr lang="en-US" sz="1800" dirty="0"/>
            </a:br>
            <a:r>
              <a:rPr lang="en-US" sz="1800" dirty="0"/>
              <a:t>time to work on the stork today? Maybe you can spend </a:t>
            </a:r>
            <a:br>
              <a:rPr lang="en-US" sz="1800" dirty="0"/>
            </a:br>
            <a:r>
              <a:rPr lang="en-US" sz="1800" dirty="0"/>
              <a:t>more time on it.”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Lonzo</a:t>
            </a:r>
            <a:r>
              <a:rPr lang="en-US" sz="1800" dirty="0"/>
              <a:t> had to think for a bit. Then he said, “I could </a:t>
            </a:r>
            <a:br>
              <a:rPr lang="en-US" sz="1800" dirty="0"/>
            </a:br>
            <a:r>
              <a:rPr lang="en-US" sz="1800" dirty="0"/>
              <a:t>do that. I will keep working on it. I can tell Jeff I have </a:t>
            </a:r>
            <a:br>
              <a:rPr lang="en-US" sz="1800" dirty="0"/>
            </a:br>
            <a:r>
              <a:rPr lang="en-US" sz="1800" dirty="0"/>
              <a:t>more work to do on my stork.”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Mom smiled. “That seems like a plan to me. Time to </a:t>
            </a:r>
            <a:br>
              <a:rPr lang="en-US" sz="1800" dirty="0"/>
            </a:br>
            <a:r>
              <a:rPr lang="en-US" sz="1800" dirty="0"/>
              <a:t>get going or you will be late for school.”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33754"/>
            <a:ext cx="598579" cy="2964427"/>
          </a:xfrm>
        </p:spPr>
        <p:txBody>
          <a:bodyPr>
            <a:noAutofit/>
          </a:bodyPr>
          <a:lstStyle/>
          <a:p>
            <a:r>
              <a:rPr lang="en-US" dirty="0"/>
              <a:t>214</a:t>
            </a:r>
          </a:p>
          <a:p>
            <a:r>
              <a:rPr lang="en-US" dirty="0"/>
              <a:t>223</a:t>
            </a:r>
          </a:p>
          <a:p>
            <a:r>
              <a:rPr lang="en-US" dirty="0"/>
              <a:t>234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249</a:t>
            </a:r>
          </a:p>
          <a:p>
            <a:r>
              <a:rPr lang="en-US" dirty="0"/>
              <a:t>261</a:t>
            </a:r>
          </a:p>
          <a:p>
            <a:r>
              <a:rPr lang="en-US" dirty="0"/>
              <a:t>275</a:t>
            </a:r>
          </a:p>
          <a:p>
            <a:r>
              <a:rPr lang="en-US" dirty="0"/>
              <a:t>282</a:t>
            </a:r>
          </a:p>
          <a:p>
            <a:r>
              <a:rPr lang="en-US" dirty="0"/>
              <a:t>293</a:t>
            </a:r>
          </a:p>
          <a:p>
            <a:r>
              <a:rPr lang="en-US" dirty="0"/>
              <a:t>302</a:t>
            </a:r>
          </a:p>
        </p:txBody>
      </p:sp>
    </p:spTree>
    <p:extLst>
      <p:ext uri="{BB962C8B-B14F-4D97-AF65-F5344CB8AC3E}">
        <p14:creationId xmlns:p14="http://schemas.microsoft.com/office/powerpoint/2010/main" val="3236147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Lonzo’s</a:t>
            </a:r>
            <a:r>
              <a:rPr lang="en-US" b="1" dirty="0"/>
              <a:t> real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Lonzo’s</a:t>
            </a:r>
            <a:r>
              <a:rPr lang="en-US" dirty="0"/>
              <a:t> real problem was that ________________.</a:t>
            </a:r>
          </a:p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Lonzo</a:t>
            </a:r>
            <a:r>
              <a:rPr lang="en-US" b="1" dirty="0"/>
              <a:t> try to solve his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Lonzo</a:t>
            </a:r>
            <a:r>
              <a:rPr lang="en-US" dirty="0"/>
              <a:t> tried to solve his problem by ________________.</a:t>
            </a:r>
          </a:p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</a:t>
            </a:r>
            <a:r>
              <a:rPr lang="en-US" dirty="0" err="1"/>
              <a:t>Lonzo</a:t>
            </a:r>
            <a:r>
              <a:rPr lang="en-US" dirty="0"/>
              <a:t> had to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3" name="Picture 3" descr="Lonzo and Mom are both standing by Lonzo's bed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77" y="2277826"/>
            <a:ext cx="3114675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Lonzo is lying in bed with his eyes closed and Mom is touching Lonzo's fac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3" y="2263539"/>
            <a:ext cx="31051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7" name="Picture 5" descr="Lonzo sits up in bed and Mom stands beside the bed with her hands on her hips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333" y="2254014"/>
            <a:ext cx="31146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0403"/>
            <a:ext cx="10363200" cy="322229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people in this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this story are 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 Mom he had to stay home from school?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he had to stay home because 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Mom say to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when she felt his cheek?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Mom said 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say his throat may be sore?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said his throat may be sore because 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Mom say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better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Mom said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better explain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125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real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real problem was 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think a sore throat would fix his problem?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Lonzo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was thinking it would fix his problem because 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/>
              <a:t>_______________________________________________________________</a:t>
            </a:r>
            <a:r>
              <a:rPr lang="en-IN" sz="2400" dirty="0"/>
              <a:t>.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happened at the end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story, 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her dad like to sail. By nine in the morning, they had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put the boat in the water and sailed north. The day seemed dry, but a brisk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wind came up and it rained. The storm rocked the boat back and forth.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Her dad said, “The storm will pass in a short time.”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When the wind slowed down a little,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her dad sailed back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shore. They were safe!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687138"/>
            <a:ext cx="10363200" cy="235970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storm do to the boat?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storm 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or</a:t>
            </a:r>
            <a:r>
              <a:rPr lang="en-US" dirty="0"/>
              <a:t>			c</a:t>
            </a:r>
            <a:r>
              <a:rPr lang="en-US" u="sng" dirty="0"/>
              <a:t>or</a:t>
            </a:r>
            <a:r>
              <a:rPr lang="en-US" dirty="0"/>
              <a:t>n		f</a:t>
            </a:r>
            <a:r>
              <a:rPr lang="en-US" u="sng" dirty="0"/>
              <a:t>or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er</a:t>
            </a:r>
            <a:r>
              <a:rPr lang="en-US" dirty="0"/>
              <a:t>n		w</a:t>
            </a:r>
            <a:r>
              <a:rPr lang="en-US" u="sng" dirty="0"/>
              <a:t>or</a:t>
            </a:r>
            <a:r>
              <a:rPr lang="en-US" dirty="0"/>
              <a:t>n		c</a:t>
            </a:r>
            <a:r>
              <a:rPr lang="en-US" u="sng" dirty="0"/>
              <a:t>ar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sp</a:t>
            </a:r>
            <a:r>
              <a:rPr lang="en-US" u="sng" dirty="0"/>
              <a:t>or</a:t>
            </a:r>
            <a:r>
              <a:rPr lang="en-US" dirty="0"/>
              <a:t>t		sp</a:t>
            </a:r>
            <a:r>
              <a:rPr lang="en-US" u="sng" dirty="0"/>
              <a:t>ar</a:t>
            </a:r>
            <a:r>
              <a:rPr lang="en-US" dirty="0"/>
              <a:t>k		st</a:t>
            </a:r>
            <a:r>
              <a:rPr lang="en-US" u="sng" dirty="0"/>
              <a:t>or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or</a:t>
            </a:r>
            <a:r>
              <a:rPr lang="en-US" dirty="0"/>
              <a:t>th		sp</a:t>
            </a:r>
            <a:r>
              <a:rPr lang="en-US" u="sng" dirty="0"/>
              <a:t>ee</a:t>
            </a:r>
            <a:r>
              <a:rPr lang="en-US" dirty="0"/>
              <a:t>d		st</a:t>
            </a:r>
            <a:r>
              <a:rPr lang="en-US" u="sng" dirty="0"/>
              <a:t>ar</a:t>
            </a:r>
          </a:p>
          <a:p>
            <a:pPr lvl="1" defTabSz="457200"/>
            <a:r>
              <a:rPr lang="en-US" dirty="0"/>
              <a:t>coach		horse		tore</a:t>
            </a:r>
          </a:p>
          <a:p>
            <a:pPr lvl="1" defTabSz="457200"/>
            <a:r>
              <a:rPr lang="en-US" dirty="0"/>
              <a:t>shore		need		wore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59856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dad say the storm would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dad said the storm would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her dad sail to?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Andee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her dad sailed 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2"/>
            <a:ext cx="11188754" cy="1494546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Lil and Josh were bored. Mom said, “Make a fort in the yard?”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Lil and Josh got twigs and sticks. They made the fort by the corner of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porch. Josh put in his kite, and Lil put in her little stuffed horse.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It started to rain. “Things will stay dry in the fort,” said Josh as they ran inside.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467937"/>
            <a:ext cx="10363200" cy="390336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Lil and Josh make the fort?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Lil and Josh made the fort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Josh and Lil put in the fort?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fort, Josh and Lil put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will happen to the things in the fort when it rains?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it rains, the things in the fort 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corn</a:t>
            </a:r>
          </a:p>
          <a:p>
            <a:r>
              <a:rPr lang="en-US" dirty="0"/>
              <a:t>horn</a:t>
            </a:r>
          </a:p>
          <a:p>
            <a:r>
              <a:rPr lang="en-US" dirty="0"/>
              <a:t>born</a:t>
            </a:r>
          </a:p>
          <a:p>
            <a:r>
              <a:rPr lang="en-US" dirty="0"/>
              <a:t>thorn</a:t>
            </a:r>
          </a:p>
          <a:p>
            <a:r>
              <a:rPr lang="en-US" dirty="0"/>
              <a:t>sworn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fort</a:t>
            </a:r>
          </a:p>
          <a:p>
            <a:r>
              <a:rPr lang="en-US" dirty="0"/>
              <a:t>port</a:t>
            </a:r>
          </a:p>
          <a:p>
            <a:r>
              <a:rPr lang="en-US" dirty="0"/>
              <a:t>short</a:t>
            </a:r>
          </a:p>
          <a:p>
            <a:r>
              <a:rPr lang="en-US" dirty="0"/>
              <a:t>snort</a:t>
            </a:r>
          </a:p>
          <a:p>
            <a:r>
              <a:rPr lang="en-US" dirty="0"/>
              <a:t>sport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tore</a:t>
            </a:r>
          </a:p>
          <a:p>
            <a:r>
              <a:rPr lang="en-US" dirty="0"/>
              <a:t>wore</a:t>
            </a:r>
          </a:p>
          <a:p>
            <a:r>
              <a:rPr lang="en-US" dirty="0"/>
              <a:t>bore</a:t>
            </a:r>
          </a:p>
          <a:p>
            <a:r>
              <a:rPr lang="en-US" dirty="0"/>
              <a:t>chore</a:t>
            </a:r>
          </a:p>
          <a:p>
            <a:r>
              <a:rPr lang="en-US" dirty="0"/>
              <a:t>store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shave		strike		stick		slight</a:t>
            </a:r>
          </a:p>
          <a:p>
            <a:pPr lvl="1" defTabSz="457200"/>
            <a:r>
              <a:rPr lang="en-US" dirty="0"/>
              <a:t>stock		stroke		shape		screech</a:t>
            </a:r>
          </a:p>
          <a:p>
            <a:pPr lvl="1" defTabSz="457200"/>
            <a:r>
              <a:rPr lang="en-US" dirty="0"/>
              <a:t>strain		throat		stain		strap</a:t>
            </a:r>
          </a:p>
          <a:p>
            <a:pPr lvl="1" defTabSz="457200"/>
            <a:r>
              <a:rPr lang="en-US" dirty="0"/>
              <a:t>slip			stream		throne		smoke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sha</a:t>
            </a:r>
            <a:r>
              <a:rPr lang="en-US" u="sng" dirty="0"/>
              <a:t>v</a:t>
            </a:r>
            <a:r>
              <a:rPr lang="en-US" dirty="0"/>
              <a:t>ing	2. sli</a:t>
            </a:r>
            <a:r>
              <a:rPr lang="en-US" u="sng" dirty="0"/>
              <a:t>pp</a:t>
            </a:r>
            <a:r>
              <a:rPr lang="en-US" dirty="0"/>
              <a:t>ed	3. stri</a:t>
            </a:r>
            <a:r>
              <a:rPr lang="en-US" u="sng" dirty="0"/>
              <a:t>k</a:t>
            </a:r>
            <a:r>
              <a:rPr lang="en-US" dirty="0"/>
              <a:t>ing	4. ska</a:t>
            </a:r>
            <a:r>
              <a:rPr lang="en-US" u="sng" dirty="0"/>
              <a:t>t</a:t>
            </a:r>
            <a:r>
              <a:rPr lang="en-US" dirty="0"/>
              <a:t>er	5. spo</a:t>
            </a:r>
            <a:r>
              <a:rPr lang="en-US" u="sng" dirty="0"/>
              <a:t>tt</a:t>
            </a:r>
            <a:r>
              <a:rPr lang="en-US" dirty="0"/>
              <a:t>er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spend</a:t>
            </a:r>
            <a:r>
              <a:rPr lang="en-US" dirty="0"/>
              <a:t>ing	7. </a:t>
            </a:r>
            <a:r>
              <a:rPr lang="en-US" u="sng" dirty="0"/>
              <a:t>storm</a:t>
            </a:r>
            <a:r>
              <a:rPr lang="en-US" dirty="0"/>
              <a:t>ed	8. </a:t>
            </a:r>
            <a:r>
              <a:rPr lang="en-US" u="sng" dirty="0"/>
              <a:t>coach</a:t>
            </a:r>
            <a:r>
              <a:rPr lang="en-US" dirty="0"/>
              <a:t>ed	9. </a:t>
            </a:r>
            <a:r>
              <a:rPr lang="en-US" u="sng" dirty="0"/>
              <a:t>spark</a:t>
            </a:r>
            <a:r>
              <a:rPr lang="en-US" dirty="0"/>
              <a:t>ed	10. </a:t>
            </a:r>
            <a:r>
              <a:rPr lang="en-US" u="sng" dirty="0"/>
              <a:t>paint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corner	order	popcorn		morning		dinner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shelter	performer	peppermint	different		landscapes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my			by			cry			fly			why</a:t>
            </a:r>
          </a:p>
          <a:p>
            <a:pPr marL="457200" lvl="1" indent="0" defTabSz="457200">
              <a:buNone/>
            </a:pPr>
            <a:r>
              <a:rPr lang="en-US" dirty="0"/>
              <a:t>your		down		who		little		what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26820" y="2590240"/>
            <a:ext cx="38254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4131" y="2592326"/>
            <a:ext cx="3292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8884" y="2600072"/>
            <a:ext cx="2758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49522" y="2606921"/>
            <a:ext cx="394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79044" y="2600072"/>
            <a:ext cx="48569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267913" y="2605333"/>
            <a:ext cx="5517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3155" y="2600072"/>
            <a:ext cx="53872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1878" y="2602158"/>
            <a:ext cx="5598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37120" y="2611924"/>
            <a:ext cx="37204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09168" y="2620715"/>
            <a:ext cx="4128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7660" y="3290419"/>
            <a:ext cx="5527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0428" y="3295213"/>
            <a:ext cx="3174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68885" y="3285559"/>
            <a:ext cx="4065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75410" y="3292294"/>
            <a:ext cx="36132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36731" y="3305113"/>
            <a:ext cx="4613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7390" y="3367470"/>
            <a:ext cx="45670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64100" y="3375457"/>
            <a:ext cx="40656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70660" y="3388622"/>
            <a:ext cx="5649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8712" y="3318632"/>
            <a:ext cx="27397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2693" y="3325065"/>
            <a:ext cx="2981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00851" y="3328156"/>
            <a:ext cx="42608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20541" y="3329841"/>
            <a:ext cx="6865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07087" y="3340115"/>
            <a:ext cx="74647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You should put your backpack in the corner.</a:t>
            </a:r>
          </a:p>
          <a:p>
            <a:pPr lvl="1" defTabSz="457200"/>
            <a:r>
              <a:rPr lang="en-US" dirty="0"/>
              <a:t>What time have you been getting up in the morning?</a:t>
            </a:r>
          </a:p>
          <a:p>
            <a:pPr lvl="1" defTabSz="457200"/>
            <a:r>
              <a:rPr lang="en-US" dirty="0"/>
              <a:t>Why are you driving north when you should be </a:t>
            </a:r>
            <a:br>
              <a:rPr lang="en-US" dirty="0"/>
            </a:br>
            <a:r>
              <a:rPr lang="en-US" dirty="0"/>
              <a:t>going west?</a:t>
            </a:r>
          </a:p>
          <a:p>
            <a:pPr lvl="1" defTabSz="457200"/>
            <a:r>
              <a:rPr lang="en-US" dirty="0"/>
              <a:t>After we go swimming at the shore, we dry off in the sun.</a:t>
            </a:r>
          </a:p>
          <a:p>
            <a:pPr lvl="1" defTabSz="457200"/>
            <a:r>
              <a:rPr lang="en-US" dirty="0" err="1"/>
              <a:t>Lonzo</a:t>
            </a:r>
            <a:r>
              <a:rPr lang="en-US" dirty="0"/>
              <a:t> will need to be up by seven to get to school </a:t>
            </a:r>
            <a:br>
              <a:rPr lang="en-US" dirty="0"/>
            </a:br>
            <a:r>
              <a:rPr lang="en-US" dirty="0"/>
              <a:t>on time.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 err="1"/>
              <a:t>Lonzo’s</a:t>
            </a:r>
            <a:r>
              <a:rPr lang="en-US" sz="3200" b="1" dirty="0"/>
              <a:t> Problem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9028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 Going to school is important. It’s a school day, but </a:t>
            </a:r>
            <a:r>
              <a:rPr lang="en-US" sz="1600" dirty="0" err="1"/>
              <a:t>Lonzo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is still in bed. He tells his mom he may have a sore throat, but that may </a:t>
            </a:r>
            <a:br>
              <a:rPr lang="en-US" sz="1600" dirty="0"/>
            </a:br>
            <a:r>
              <a:rPr lang="en-US" sz="1600" dirty="0"/>
              <a:t>not be true. Maybe there is something else going on with him.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826244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“Come on, </a:t>
            </a:r>
            <a:r>
              <a:rPr lang="en-US" sz="1800" dirty="0" err="1"/>
              <a:t>Lonzo</a:t>
            </a:r>
            <a:r>
              <a:rPr lang="en-US" sz="1800" dirty="0"/>
              <a:t>! You will be late for school,” </a:t>
            </a:r>
            <a:br>
              <a:rPr lang="en-US" sz="1800" dirty="0"/>
            </a:br>
            <a:r>
              <a:rPr lang="en-US" sz="1800" dirty="0"/>
              <a:t>Mom yelled.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can’t go to school today,” </a:t>
            </a:r>
            <a:r>
              <a:rPr lang="en-US" sz="1800" dirty="0" err="1"/>
              <a:t>Lonzo</a:t>
            </a:r>
            <a:r>
              <a:rPr lang="en-US" sz="1800" dirty="0"/>
              <a:t> said. “I feel sick. </a:t>
            </a:r>
            <a:br>
              <a:rPr lang="en-US" sz="1800" dirty="0"/>
            </a:br>
            <a:r>
              <a:rPr lang="en-US" sz="1800" dirty="0"/>
              <a:t>I should stay home and rest. I may have a sore throat.”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Lonzo’s</a:t>
            </a:r>
            <a:r>
              <a:rPr lang="en-US" sz="1800" dirty="0"/>
              <a:t> mom gave him a stern look. She felt his </a:t>
            </a:r>
            <a:br>
              <a:rPr lang="en-US" sz="1800" dirty="0"/>
            </a:br>
            <a:r>
              <a:rPr lang="en-US" sz="1800" dirty="0"/>
              <a:t>cheek and said, “You may have a sore throat. What do </a:t>
            </a:r>
            <a:br>
              <a:rPr lang="en-US" sz="1800" dirty="0"/>
            </a:br>
            <a:r>
              <a:rPr lang="en-US" sz="1800" dirty="0"/>
              <a:t>you mean may? You have a sore throat, or you do not.”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866119"/>
            <a:ext cx="598579" cy="2568479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11</a:t>
            </a:r>
          </a:p>
          <a:p>
            <a:r>
              <a:rPr lang="en-US" dirty="0"/>
              <a:t>22</a:t>
            </a:r>
          </a:p>
          <a:p>
            <a:r>
              <a:rPr lang="en-US" dirty="0"/>
              <a:t>34</a:t>
            </a:r>
          </a:p>
          <a:p>
            <a:r>
              <a:rPr lang="en-US" dirty="0"/>
              <a:t>44</a:t>
            </a:r>
          </a:p>
          <a:p>
            <a:r>
              <a:rPr lang="en-US" dirty="0"/>
              <a:t>55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Who are the main characters in this story?</a:t>
            </a:r>
          </a:p>
          <a:p>
            <a:pPr marL="0" indent="0">
              <a:buNone/>
            </a:pPr>
            <a:r>
              <a:rPr lang="en-US" dirty="0"/>
              <a:t>	 The main characters in this story are ________________.</a:t>
            </a:r>
          </a:p>
          <a:p>
            <a:pPr marL="0" indent="0">
              <a:buNone/>
            </a:pPr>
            <a:r>
              <a:rPr lang="en-US" b="1" dirty="0"/>
              <a:t>What reason for staying home did </a:t>
            </a:r>
            <a:r>
              <a:rPr lang="en-US" b="1" dirty="0" err="1"/>
              <a:t>Lonzo</a:t>
            </a:r>
            <a:r>
              <a:rPr lang="en-US" b="1" dirty="0"/>
              <a:t> tell his mother?</a:t>
            </a:r>
          </a:p>
          <a:p>
            <a:pPr marL="0" indent="0">
              <a:buNone/>
            </a:pPr>
            <a:r>
              <a:rPr lang="en-US" dirty="0"/>
              <a:t>	 The reason for staying home that </a:t>
            </a:r>
            <a:r>
              <a:rPr lang="en-US" dirty="0" err="1"/>
              <a:t>Lonzo</a:t>
            </a:r>
            <a:r>
              <a:rPr lang="en-US" dirty="0"/>
              <a:t> told his mother was </a:t>
            </a:r>
            <a:br>
              <a:rPr lang="en-US" dirty="0"/>
            </a:br>
            <a:r>
              <a:rPr lang="en-US" dirty="0"/>
              <a:t>	 that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E270CCA-E620-4CBC-A8FA-035F546E26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66733</TotalTime>
  <Words>1872</Words>
  <Application>Microsoft Office PowerPoint</Application>
  <PresentationFormat>Widescreen</PresentationFormat>
  <Paragraphs>213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Comprehension Questions Part 1 </vt:lpstr>
      <vt:lpstr>Decodable Narrative Text (Part 2) 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3082</cp:revision>
  <dcterms:created xsi:type="dcterms:W3CDTF">2023-03-21T18:49:30Z</dcterms:created>
  <dcterms:modified xsi:type="dcterms:W3CDTF">2024-04-11T15:54:33Z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