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732" r:id="rId5"/>
    <p:sldMasterId id="2147483720" r:id="rId6"/>
    <p:sldMasterId id="2147483708" r:id="rId7"/>
    <p:sldMasterId id="2147483792" r:id="rId8"/>
    <p:sldMasterId id="2147483780" r:id="rId9"/>
    <p:sldMasterId id="2147483744" r:id="rId10"/>
  </p:sldMasterIdLst>
  <p:notesMasterIdLst>
    <p:notesMasterId r:id="rId69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7" r:id="rId21"/>
    <p:sldId id="266" r:id="rId22"/>
    <p:sldId id="268" r:id="rId23"/>
    <p:sldId id="269" r:id="rId24"/>
    <p:sldId id="270" r:id="rId25"/>
    <p:sldId id="271" r:id="rId26"/>
    <p:sldId id="272" r:id="rId27"/>
    <p:sldId id="276" r:id="rId28"/>
    <p:sldId id="274" r:id="rId29"/>
    <p:sldId id="275" r:id="rId30"/>
    <p:sldId id="278" r:id="rId31"/>
    <p:sldId id="279" r:id="rId32"/>
    <p:sldId id="280" r:id="rId33"/>
    <p:sldId id="281" r:id="rId34"/>
    <p:sldId id="282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6" r:id="rId67"/>
    <p:sldId id="317" r:id="rId6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able of Contents" id="{5FFA6534-22FB-364B-84E9-24B026F23AB1}">
          <p14:sldIdLst>
            <p14:sldId id="256"/>
          </p14:sldIdLst>
        </p14:section>
        <p14:section name="Grade K" id="{5C39595F-E8AC-784F-BC31-098B05AEAF41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7"/>
            <p14:sldId id="266"/>
            <p14:sldId id="268"/>
            <p14:sldId id="269"/>
            <p14:sldId id="270"/>
            <p14:sldId id="271"/>
            <p14:sldId id="272"/>
            <p14:sldId id="276"/>
            <p14:sldId id="274"/>
            <p14:sldId id="275"/>
            <p14:sldId id="278"/>
          </p14:sldIdLst>
        </p14:section>
        <p14:section name="Grades 1-2" id="{24A08DBA-5CC0-814E-A1D7-B787478AD645}">
          <p14:sldIdLst>
            <p14:sldId id="279"/>
            <p14:sldId id="280"/>
            <p14:sldId id="281"/>
            <p14:sldId id="282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  <p14:section name="Grades 3-5" id="{4AAC7BAC-7B40-9C40-BB4D-E0653A5CA189}">
          <p14:sldIdLst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607015-8FD2-B277-C803-5AD90602C27F}" name="Christine Busenbark" initials="" userId="S::CBusenbark@cainc.com::2c0a4138-6791-4e7d-96ac-cb5597c47c1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Porecca" initials="" lastIdx="12" clrIdx="0"/>
  <p:cmAuthor id="1" name="Taylor Carito" initials="TC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53150"/>
    <a:srgbClr val="549DF0"/>
    <a:srgbClr val="33CDFC"/>
    <a:srgbClr val="FDDBAE"/>
    <a:srgbClr val="CCA3C1"/>
    <a:srgbClr val="65BD58"/>
    <a:srgbClr val="EC6E67"/>
    <a:srgbClr val="19BBD4"/>
    <a:srgbClr val="6A3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73151" autoAdjust="0"/>
  </p:normalViewPr>
  <p:slideViewPr>
    <p:cSldViewPr snapToGrid="0" snapToObjects="1">
      <p:cViewPr varScale="1">
        <p:scale>
          <a:sx n="91" d="100"/>
          <a:sy n="91" d="100"/>
        </p:scale>
        <p:origin x="840" y="18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commentAuthors" Target="commentAuthors.xml"/><Relationship Id="rId75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EE29B-F128-3745-811B-AFBAD951D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9253D-D266-E54E-BF52-A3340E996CE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2813EF-3C37-1A4D-8D0C-E0C07A909077}" type="datetimeFigureOut">
              <a:rPr lang="en-US"/>
              <a:pPr>
                <a:defRPr/>
              </a:pPr>
              <a:t>5/23/25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2A14A43-9B37-DE4C-9556-4C70F1E60E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C522E48-879F-2247-AF03-046B41CDD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CBC6D-29F3-254A-9461-B6F8B464BA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EE2FE-6ED8-0E43-B230-5F99BEFE1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C27D03-D549-EC41-A7AC-E5CE12C82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2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lever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aunchpad.classlink.com/%5byourschoolorganizati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63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49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6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11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66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22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70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71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14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9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>
                <a:latin typeface="+mn-lt"/>
              </a:rPr>
              <a:t>Enter your </a:t>
            </a:r>
            <a:r>
              <a:rPr lang="en-US" b="1" dirty="0">
                <a:latin typeface="+mn-lt"/>
              </a:rPr>
              <a:t>username</a:t>
            </a:r>
            <a:r>
              <a:rPr lang="en-US" dirty="0">
                <a:latin typeface="+mn-lt"/>
              </a:rPr>
              <a:t>.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>
                <a:latin typeface="+mn-lt"/>
              </a:rPr>
              <a:t>Enter your </a:t>
            </a:r>
            <a:r>
              <a:rPr lang="en-US" b="1" dirty="0">
                <a:latin typeface="+mn-lt"/>
              </a:rPr>
              <a:t>password</a:t>
            </a:r>
            <a:r>
              <a:rPr lang="en-US" dirty="0">
                <a:latin typeface="+mn-lt"/>
              </a:rPr>
              <a:t>.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>
                <a:latin typeface="+mn-lt"/>
              </a:rPr>
              <a:t>Select your </a:t>
            </a:r>
            <a:r>
              <a:rPr lang="en-US" b="1" dirty="0">
                <a:latin typeface="+mn-lt"/>
              </a:rPr>
              <a:t>state</a:t>
            </a:r>
            <a:r>
              <a:rPr lang="en-US" dirty="0">
                <a:latin typeface="+mn-lt"/>
              </a:rPr>
              <a:t>.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>
                <a:latin typeface="+mn-lt"/>
              </a:rPr>
              <a:t>Click </a:t>
            </a:r>
            <a:r>
              <a:rPr lang="en-US" b="1" dirty="0">
                <a:latin typeface="+mn-lt"/>
              </a:rPr>
              <a:t>Go</a:t>
            </a:r>
            <a:r>
              <a:rPr lang="en-US" dirty="0">
                <a:latin typeface="+mn-lt"/>
              </a:rPr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2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04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6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64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94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200" dirty="0"/>
              <a:t>Click on </a:t>
            </a:r>
            <a:r>
              <a:rPr lang="en-US" sz="1200" b="1" dirty="0"/>
              <a:t>K–1 Card Login</a:t>
            </a:r>
            <a:r>
              <a:rPr lang="en-US" sz="1200" dirty="0"/>
              <a:t>.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200" dirty="0"/>
              <a:t>Enter your </a:t>
            </a:r>
            <a:r>
              <a:rPr lang="en-US" sz="1200" b="1" dirty="0"/>
              <a:t>class number</a:t>
            </a:r>
            <a:r>
              <a:rPr lang="en-US" sz="1200" dirty="0"/>
              <a:t>.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200" dirty="0"/>
              <a:t>Find your </a:t>
            </a:r>
            <a:r>
              <a:rPr lang="en-US" sz="1200" b="1" dirty="0"/>
              <a:t>name</a:t>
            </a:r>
            <a:r>
              <a:rPr lang="en-US" sz="1200" dirty="0"/>
              <a:t>.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200" dirty="0"/>
              <a:t>Enter your </a:t>
            </a:r>
            <a:r>
              <a:rPr lang="en-US" sz="1200" b="1" dirty="0"/>
              <a:t>picture code</a:t>
            </a:r>
            <a:r>
              <a:rPr lang="en-US" sz="1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5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Visit </a:t>
            </a:r>
            <a:r>
              <a:rPr lang="en-US" sz="1200" b="1" dirty="0">
                <a:hlinkClick r:id="rId3"/>
              </a:rPr>
              <a:t>Clever.com </a:t>
            </a:r>
            <a:r>
              <a:rPr lang="en-US" sz="1200" dirty="0"/>
              <a:t>and click “Log in as a student.”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If your student has a Clever Badge: Click “Clever Badge Log In” </a:t>
            </a:r>
            <a:r>
              <a:rPr lang="en-US" sz="1200" dirty="0"/>
              <a:t>to scan their card.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r>
              <a:rPr lang="en-US" sz="1800" b="1" dirty="0"/>
              <a:t>If your student does NOT have a Clever Badge:</a:t>
            </a:r>
            <a:r>
              <a:rPr lang="en-US" sz="1400" dirty="0"/>
              <a:t> Type your school name in the box provided. </a:t>
            </a:r>
          </a:p>
          <a:p>
            <a:endParaRPr lang="en-US" sz="1050" b="1" i="1" dirty="0"/>
          </a:p>
          <a:p>
            <a:r>
              <a:rPr lang="en-US" sz="1050" b="1" i="1" dirty="0"/>
              <a:t>Note: </a:t>
            </a:r>
            <a:r>
              <a:rPr lang="en-US" sz="1050" i="1" dirty="0"/>
              <a:t>There may be multiple schools with the same name, so be sure to select the school associated with your student’s district.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50" dirty="0"/>
          </a:p>
          <a:p>
            <a:pPr marL="0" indent="0">
              <a:buFontTx/>
              <a:buNone/>
            </a:pPr>
            <a:r>
              <a:rPr lang="en-US" sz="1200" b="1" dirty="0"/>
              <a:t>Click on the Login icon </a:t>
            </a:r>
            <a:r>
              <a:rPr lang="en-US" sz="1200" dirty="0"/>
              <a:t>(most districts use Google™ or Microsoft®). </a:t>
            </a:r>
            <a:br>
              <a:rPr lang="en-US" sz="1200" dirty="0"/>
            </a:br>
            <a:r>
              <a:rPr lang="en-US" sz="1200" dirty="0"/>
              <a:t>Enter your student’s username and password.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Option 1: If you have your student’s school organization URL . . . </a:t>
            </a:r>
          </a:p>
          <a:p>
            <a:pPr lvl="1"/>
            <a:r>
              <a:rPr lang="en-US" sz="1600" b="1" dirty="0"/>
              <a:t>1. Log in using </a:t>
            </a:r>
            <a:r>
              <a:rPr lang="en-US" sz="1600" dirty="0"/>
              <a:t>it. It may look like this: </a:t>
            </a:r>
            <a:r>
              <a:rPr lang="en-US" sz="1600" b="1" dirty="0">
                <a:hlinkClick r:id="rId3"/>
              </a:rPr>
              <a:t>https://launchpad.classlink.com/</a:t>
            </a:r>
            <a:r>
              <a:rPr lang="en-US" sz="1600" b="1" i="1" dirty="0">
                <a:hlinkClick r:id="rId3"/>
              </a:rPr>
              <a:t>[YourSchoolOrganization]</a:t>
            </a:r>
            <a:endParaRPr lang="en-US" sz="1600" b="1" i="1" dirty="0"/>
          </a:p>
          <a:p>
            <a:pPr lvl="1"/>
            <a:r>
              <a:rPr lang="en-US" sz="1600" b="1" dirty="0"/>
              <a:t>2. Enter </a:t>
            </a:r>
            <a:r>
              <a:rPr lang="en-US" sz="1600" dirty="0"/>
              <a:t>your student’s </a:t>
            </a:r>
            <a:r>
              <a:rPr lang="en-US" sz="1600" b="1" dirty="0"/>
              <a:t>username</a:t>
            </a:r>
            <a:r>
              <a:rPr lang="en-US" sz="1600" dirty="0"/>
              <a:t> and </a:t>
            </a:r>
            <a:r>
              <a:rPr lang="en-US" sz="1600" b="1" dirty="0"/>
              <a:t>password</a:t>
            </a:r>
            <a:r>
              <a:rPr lang="en-US" sz="1600" dirty="0"/>
              <a:t>. </a:t>
            </a:r>
          </a:p>
          <a:p>
            <a:pPr lvl="1"/>
            <a:endParaRPr lang="en-US" sz="16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Option 2: If you do NOT have your student’s school organization URL . . 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Log in 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LaunchPad.ClassLink.com</a:t>
            </a:r>
            <a:endParaRPr 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/>
              <a:t>2A. Click </a:t>
            </a:r>
            <a:r>
              <a:rPr lang="en-US" sz="1200" dirty="0"/>
              <a:t>on “</a:t>
            </a:r>
            <a:r>
              <a:rPr lang="en-US" sz="1200" b="1" dirty="0"/>
              <a:t>Use </a:t>
            </a:r>
            <a:r>
              <a:rPr lang="en-US" sz="1200" b="1" dirty="0" err="1"/>
              <a:t>QuickCard</a:t>
            </a:r>
            <a:r>
              <a:rPr lang="en-US" sz="1200" dirty="0"/>
              <a:t>” if your student was given a personal </a:t>
            </a:r>
            <a:r>
              <a:rPr lang="en-US" sz="1200" dirty="0" err="1"/>
              <a:t>QuickCard</a:t>
            </a:r>
            <a:r>
              <a:rPr lang="en-US" sz="1200" dirty="0"/>
              <a:t>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/>
              <a:t>2B. Search </a:t>
            </a:r>
            <a:r>
              <a:rPr lang="en-US" sz="1200" dirty="0"/>
              <a:t>for your school’s </a:t>
            </a:r>
            <a:r>
              <a:rPr lang="en-US" sz="1200" b="1" dirty="0"/>
              <a:t>login page </a:t>
            </a:r>
            <a:r>
              <a:rPr lang="en-US" sz="1200" dirty="0"/>
              <a:t>by entering the school name in the search bar.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/>
              <a:t>2C. </a:t>
            </a:r>
            <a:r>
              <a:rPr lang="en-US" sz="1200" dirty="0"/>
              <a:t>In addition, </a:t>
            </a:r>
            <a:r>
              <a:rPr lang="en-US" sz="1200" b="1" dirty="0"/>
              <a:t>click</a:t>
            </a:r>
            <a:r>
              <a:rPr lang="en-US" sz="1200" dirty="0"/>
              <a:t> “</a:t>
            </a:r>
            <a:r>
              <a:rPr lang="en-US" sz="1200" b="1" dirty="0"/>
              <a:t>Use My Location</a:t>
            </a:r>
            <a:r>
              <a:rPr lang="en-US" sz="1200" dirty="0"/>
              <a:t>” to allow the browser to access the closest schools based on your location.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1" dirty="0"/>
              <a:t>Enter </a:t>
            </a:r>
            <a:r>
              <a:rPr lang="en-US" sz="1200" dirty="0"/>
              <a:t>your student’s </a:t>
            </a:r>
            <a:r>
              <a:rPr lang="en-US" sz="1200" b="1" dirty="0"/>
              <a:t>username</a:t>
            </a:r>
            <a:r>
              <a:rPr lang="en-US" sz="1200" dirty="0"/>
              <a:t> and </a:t>
            </a:r>
            <a:r>
              <a:rPr lang="en-US" sz="1200" b="1" dirty="0"/>
              <a:t>password</a:t>
            </a:r>
            <a:r>
              <a:rPr lang="en-US" sz="1200" dirty="0"/>
              <a:t> or </a:t>
            </a:r>
            <a:r>
              <a:rPr lang="en-US" sz="1200" b="1" dirty="0"/>
              <a:t>scan</a:t>
            </a:r>
            <a:r>
              <a:rPr lang="en-US" sz="1200" dirty="0"/>
              <a:t> their </a:t>
            </a:r>
            <a:r>
              <a:rPr lang="en-US" sz="1200" b="1" dirty="0" err="1"/>
              <a:t>QuickCard</a:t>
            </a:r>
            <a:r>
              <a:rPr lang="en-US" sz="120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7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66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85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9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5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ACC4C-8478-04B0-B5BB-DB847382DDBC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276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25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20707C-8B4F-2268-A2E7-06DBEFD98B5D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27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49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20707C-8B4F-2268-A2E7-06DBEFD98B5D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27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F5667-A94E-B41C-A62C-F051F6DE41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1690690"/>
            <a:ext cx="7772400" cy="535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3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20707C-8B4F-2268-A2E7-06DBEFD98B5D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27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2B1299-0929-3EDE-F035-33984BA5C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2398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0FA57-0A8E-1B96-17FB-55E1B9D2D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8160" y="1753944"/>
            <a:ext cx="6900312" cy="47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93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20707C-8B4F-2268-A2E7-06DBEFD98B5D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27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8367B-1349-4D46-F77D-BE0CE3CCE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5723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F1C78-0F71-2F98-45E1-0D853202E2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8332" y="1753944"/>
            <a:ext cx="6030139" cy="41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24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7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C6A606-5BD7-FACE-9AFC-AA64A2FCAA09}"/>
              </a:ext>
            </a:extLst>
          </p:cNvPr>
          <p:cNvSpPr/>
          <p:nvPr userDrawn="1"/>
        </p:nvSpPr>
        <p:spPr>
          <a:xfrm>
            <a:off x="0" y="592932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3BDC72-CD04-C7AF-27B6-1240ADD521C3}"/>
              </a:ext>
            </a:extLst>
          </p:cNvPr>
          <p:cNvSpPr/>
          <p:nvPr userDrawn="1"/>
        </p:nvSpPr>
        <p:spPr>
          <a:xfrm>
            <a:off x="0" y="844823"/>
            <a:ext cx="12192000" cy="6025604"/>
          </a:xfrm>
          <a:prstGeom prst="rect">
            <a:avLst/>
          </a:prstGeom>
          <a:gradFill>
            <a:gsLst>
              <a:gs pos="7000">
                <a:schemeClr val="accent1">
                  <a:lumMod val="0"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4D912-EE70-3F4A-786D-ED34ED04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39" y="6586133"/>
            <a:ext cx="1599321" cy="1146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A456B5-684F-3B68-8882-7F5745A97589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55997"/>
            <a:ext cx="1172069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E8CC66-1E96-E10D-48F5-B8E3309C95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8094" y="6549776"/>
            <a:ext cx="887821" cy="1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12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489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E3D472-A13D-30F2-532D-D9D375140F1B}"/>
              </a:ext>
            </a:extLst>
          </p:cNvPr>
          <p:cNvSpPr/>
          <p:nvPr userDrawn="1"/>
        </p:nvSpPr>
        <p:spPr>
          <a:xfrm>
            <a:off x="0" y="592932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5BD41C-1718-0581-67CD-8FF09B6F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74512F-DC5D-456E-DEE1-69FCD012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14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E3D472-A13D-30F2-532D-D9D375140F1B}"/>
              </a:ext>
            </a:extLst>
          </p:cNvPr>
          <p:cNvSpPr/>
          <p:nvPr userDrawn="1"/>
        </p:nvSpPr>
        <p:spPr>
          <a:xfrm>
            <a:off x="0" y="592932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D5A9AA-5253-82DA-6196-77DB41886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1690690"/>
            <a:ext cx="7772400" cy="53518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F2D1FB-8F14-AF8B-FABA-4297EF62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4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86E49-7882-61EE-83B2-E9447FC36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1690690"/>
            <a:ext cx="7772400" cy="53518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13A23-2400-5045-5427-5B526F902910}"/>
              </a:ext>
            </a:extLst>
          </p:cNvPr>
          <p:cNvSpPr/>
          <p:nvPr userDrawn="1"/>
        </p:nvSpPr>
        <p:spPr>
          <a:xfrm>
            <a:off x="0" y="585788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72271"/>
            <a:ext cx="1219016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01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E3D472-A13D-30F2-532D-D9D375140F1B}"/>
              </a:ext>
            </a:extLst>
          </p:cNvPr>
          <p:cNvSpPr/>
          <p:nvPr userDrawn="1"/>
        </p:nvSpPr>
        <p:spPr>
          <a:xfrm>
            <a:off x="0" y="592932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B8FDD7-76A2-832E-9476-97471BA2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653EF4-2A6E-1CE0-7C52-9032DC55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2398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075BC7-685C-F88D-A40D-E4A1B47C56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8160" y="1753944"/>
            <a:ext cx="6900312" cy="47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66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E3D472-A13D-30F2-532D-D9D375140F1B}"/>
              </a:ext>
            </a:extLst>
          </p:cNvPr>
          <p:cNvSpPr/>
          <p:nvPr userDrawn="1"/>
        </p:nvSpPr>
        <p:spPr>
          <a:xfrm>
            <a:off x="0" y="592932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3E20BF-DD3A-A7C7-2BEF-E6D0F425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CE3F72-9E7C-490A-44A7-90645B021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5723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D57EE-8EA1-B101-0378-35F618D671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8332" y="1753944"/>
            <a:ext cx="6030139" cy="41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97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519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5192D-56F0-C343-9BA5-671302623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08A712-1290-E558-7CFB-4F89F3837829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A7555-DFDC-4642-BD71-E32E53E1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6808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A84522-13E6-4352-5D46-639365EFC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1690690"/>
            <a:ext cx="7772400" cy="53518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08A712-1290-E558-7CFB-4F89F3837829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D7A980-3E5E-68E0-98A9-3CAC94E1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271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3627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08A712-1290-E558-7CFB-4F89F3837829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A7555-DFDC-4642-BD71-E32E53E1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F11452-FC9A-931E-8784-F4238A7E7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2398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622E1-4BD8-13F6-3C21-8ADFA47AD6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8160" y="1753944"/>
            <a:ext cx="6900312" cy="47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28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08A712-1290-E558-7CFB-4F89F3837829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A7555-DFDC-4642-BD71-E32E53E1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A4161-81DE-CD3C-496B-88BD12089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5723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571BB-D38C-22A3-D8D2-E0692037F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8332" y="1753944"/>
            <a:ext cx="6030139" cy="41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6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207340-214D-1CFA-6C32-97397D71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96735-8895-CB50-7D3E-EBC9DE69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18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E3D472-A13D-30F2-532D-D9D375140F1B}"/>
              </a:ext>
            </a:extLst>
          </p:cNvPr>
          <p:cNvSpPr/>
          <p:nvPr userDrawn="1"/>
        </p:nvSpPr>
        <p:spPr>
          <a:xfrm>
            <a:off x="0" y="592932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B8FDD7-76A2-832E-9476-97471BA2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653EF4-2A6E-1CE0-7C52-9032DC55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2398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075BC7-685C-F88D-A40D-E4A1B47C56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8160" y="1753944"/>
            <a:ext cx="6900312" cy="47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E3D472-A13D-30F2-532D-D9D375140F1B}"/>
              </a:ext>
            </a:extLst>
          </p:cNvPr>
          <p:cNvSpPr/>
          <p:nvPr userDrawn="1"/>
        </p:nvSpPr>
        <p:spPr>
          <a:xfrm>
            <a:off x="0" y="592932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3E20BF-DD3A-A7C7-2BEF-E6D0F425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CE3F72-9E7C-490A-44A7-90645B021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5723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D57EE-8EA1-B101-0378-35F618D671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8332" y="1753944"/>
            <a:ext cx="6030139" cy="41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5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0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77434E-5AAB-0E85-5D0E-E59E7DCBB336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27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55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D2C399-E411-5559-98A7-02AF4C364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9800" y="1690690"/>
            <a:ext cx="7772400" cy="53518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77434E-5AAB-0E85-5D0E-E59E7DCBB336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27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453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42398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77434E-5AAB-0E85-5D0E-E59E7DCBB336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27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0349D-A558-53A7-73F6-70AAD328B3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8160" y="1753944"/>
            <a:ext cx="6900312" cy="47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73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05723" cy="4351338"/>
          </a:xfrm>
        </p:spPr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77434E-5AAB-0E85-5D0E-E59E7DCBB336}"/>
              </a:ext>
            </a:extLst>
          </p:cNvPr>
          <p:cNvSpPr/>
          <p:nvPr userDrawn="1"/>
        </p:nvSpPr>
        <p:spPr>
          <a:xfrm>
            <a:off x="0" y="600075"/>
            <a:ext cx="12190161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227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0349D-A558-53A7-73F6-70AAD328B3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8332" y="1753944"/>
            <a:ext cx="6030139" cy="41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8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25964E-E4B5-FA40-8A24-AC39BDC6C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1813"/>
          <a:stretch/>
        </p:blipFill>
        <p:spPr>
          <a:xfrm>
            <a:off x="1840" y="1"/>
            <a:ext cx="8956424" cy="684339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A1B0E-698D-5A6C-5D6B-256E022517F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39" y="6586133"/>
            <a:ext cx="1599321" cy="1146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86C31A-DDCA-1205-E4DA-0A5D5B9B5AD5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55997"/>
            <a:ext cx="1172069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424896-0F29-64B3-0C51-29B5859945B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78094" y="6549776"/>
            <a:ext cx="887821" cy="1953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B5D670-0785-27AB-A451-66393A227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191" r="61358"/>
          <a:stretch/>
        </p:blipFill>
        <p:spPr>
          <a:xfrm>
            <a:off x="8958264" y="1"/>
            <a:ext cx="3233736" cy="684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2" r:id="rId2"/>
    <p:sldLayoutId id="2147483813" r:id="rId3"/>
    <p:sldLayoutId id="2147483814" r:id="rId4"/>
    <p:sldLayoutId id="214748370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07E621-0192-4F4E-BC18-0A5C094872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261633-827C-5C55-84A1-908F2211150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39" y="6586133"/>
            <a:ext cx="1599321" cy="1146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FF31BB-8E5B-F48F-F91E-A6010CD271B0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55997"/>
            <a:ext cx="1172069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146E4F5-CAE8-16BC-C434-FFD5AD5714C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78094" y="6549776"/>
            <a:ext cx="887821" cy="1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3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40" r:id="rId2"/>
    <p:sldLayoutId id="2147483742" r:id="rId3"/>
    <p:sldLayoutId id="2147483741" r:id="rId4"/>
    <p:sldLayoutId id="2147483739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AB1881-652A-F548-8F6E-53D94B701C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14E05-B2F6-0320-E5F3-804B35CBEE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39" y="6586133"/>
            <a:ext cx="1599321" cy="1146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18A2DD-B0AC-50DB-C998-954A4F30CC03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55997"/>
            <a:ext cx="1172069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FE55F7-3784-DA8B-879B-C1D38B2072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78094" y="6549776"/>
            <a:ext cx="887821" cy="1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3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8" r:id="rId2"/>
    <p:sldLayoutId id="2147483729" r:id="rId3"/>
    <p:sldLayoutId id="2147483730" r:id="rId4"/>
    <p:sldLayoutId id="214748372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person, sky, air&#10;&#10;Description automatically generated">
            <a:extLst>
              <a:ext uri="{FF2B5EF4-FFF2-40B4-BE49-F238E27FC236}">
                <a16:creationId xmlns:a16="http://schemas.microsoft.com/office/drawing/2014/main" id="{DEC0259C-DC12-1447-B7ED-606BE746A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533" t="15065" r="10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0DDD1EC-133B-B944-98EF-66731B9363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44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44BBD4-BBB9-89F7-6F8A-8BC65EF96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4588"/>
          <a:stretch/>
        </p:blipFill>
        <p:spPr>
          <a:xfrm>
            <a:off x="0" y="0"/>
            <a:ext cx="12192000" cy="654335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FD10E-D06D-978F-D5F6-1A417B56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94760-F523-F4D9-ED19-D8EC00819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8A187F-E7BA-4363-57E6-002DB1B5CB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39" y="6586133"/>
            <a:ext cx="1599321" cy="1146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C55956-7A2A-2A31-0DAC-215C687133DB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55997"/>
            <a:ext cx="1172069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552B4C2-09B7-2AFC-FBD3-D25AE07A30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78094" y="6549776"/>
            <a:ext cx="887821" cy="1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3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9D2CAA-FF69-5F4B-BF1F-9732979F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5E9F6-4663-EF42-9749-CCF0C4AC4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F7DA7-ADB5-9641-9F36-AA4B59D29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4B5B1-8319-7E42-A7E2-B378FFF69C94}" type="datetimeFigureOut">
              <a:rPr lang="en-US" smtClean="0"/>
              <a:t>5/23/25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F05E-B108-0D49-B050-744F04A40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AA932-D51F-B74A-89C2-57F2A21E4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FA3927B5-E579-4A4C-9BBF-DAC8C37E3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112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4D912-EE70-3F4A-786D-ED34ED04FB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39" y="6586133"/>
            <a:ext cx="1599321" cy="1146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A456B5-684F-3B68-8882-7F5745A97589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55997"/>
            <a:ext cx="1172069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E8CC66-1E96-E10D-48F5-B8E3309C950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78094" y="6549776"/>
            <a:ext cx="887821" cy="1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1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6" r:id="rId2"/>
    <p:sldLayoutId id="2147483783" r:id="rId3"/>
    <p:sldLayoutId id="2147483784" r:id="rId4"/>
    <p:sldLayoutId id="21474837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46188-1EB5-A28A-DA16-DCA84DD506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39" y="6586133"/>
            <a:ext cx="1599321" cy="1146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E20AE9-9A34-118D-9BB8-182AB95D3105}"/>
              </a:ext>
            </a:extLst>
          </p:cNvPr>
          <p:cNvCxnSpPr>
            <a:cxnSpLocks/>
          </p:cNvCxnSpPr>
          <p:nvPr userDrawn="1"/>
        </p:nvCxnSpPr>
        <p:spPr>
          <a:xfrm>
            <a:off x="228600" y="6455997"/>
            <a:ext cx="1172069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2077C0-E24B-B1BC-3EC2-D55F31274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78094" y="6549776"/>
            <a:ext cx="887821" cy="1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4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central.i-ready.com/" TargetMode="External"/><Relationship Id="rId5" Type="http://schemas.openxmlformats.org/officeDocument/2006/relationships/slide" Target="slide22.xml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al.i-ready.com/Search?resource=3f20f5ac-5a85-4cc6-9ee5-318850ed491b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al.i-ready.com/Search?resource=3f20f5ac-5a85-4cc6-9ee5-318850ed491b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hyperlink" Target="https://clever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launchpad.classlink.com/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launchpad.classlink.com/%5byourschoolorganizatio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entral.i-ready.com/Search?resource=3f20f5ac-5a85-4cc6-9ee5-318850ed491b" TargetMode="Externa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hyperlink" Target="https://clever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launchpad.classlink.com/%5byourschoolorganization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hyperlink" Target="https://launchpad.classlink.com/" TargetMode="Externa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entral.i-ready.com/Search?resource=3f20f5ac-5a85-4cc6-9ee5-318850ed491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central.i-ready.com/Search?resource=3f20f5ac-5a85-4cc6-9ee5-318850ed491b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ea typeface="Calibri" panose="020F0502020204030204" pitchFamily="34" charset="0"/>
                <a:cs typeface="Calibri" panose="020F0502020204030204" pitchFamily="34" charset="0"/>
              </a:rPr>
              <a:t>Get Ready for </a:t>
            </a:r>
            <a:r>
              <a:rPr lang="en-US" sz="4800" i="1" dirty="0" err="1"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800" i="1" dirty="0">
                <a:ea typeface="Calibri" panose="020F0502020204030204" pitchFamily="34" charset="0"/>
                <a:cs typeface="Calibri" panose="020F0502020204030204" pitchFamily="34" charset="0"/>
              </a:rPr>
              <a:t>-Ready</a:t>
            </a:r>
            <a:r>
              <a:rPr lang="en-US" sz="4800" dirty="0">
                <a:ea typeface="Calibri" panose="020F0502020204030204" pitchFamily="34" charset="0"/>
                <a:cs typeface="Calibri" panose="020F0502020204030204" pitchFamily="34" charset="0"/>
              </a:rPr>
              <a:t> Lessons!</a:t>
            </a:r>
            <a:endParaRPr lang="en-IN" sz="48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B5A056ED-E8AA-1B46-8E75-F2BCA83B19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5903" y="1747957"/>
            <a:ext cx="10360194" cy="105251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+mn-lt"/>
              </a:rPr>
              <a:t>It’s important to prepare your students to successfully engage in online lessons and motivate them to try their best. Use the grade-level presentation prior to </a:t>
            </a:r>
            <a:r>
              <a:rPr lang="en-US" sz="1800" i="1" dirty="0" err="1">
                <a:latin typeface="+mn-lt"/>
              </a:rPr>
              <a:t>i</a:t>
            </a:r>
            <a:r>
              <a:rPr lang="en-US" sz="1800" i="1" dirty="0">
                <a:latin typeface="+mn-lt"/>
              </a:rPr>
              <a:t>-Ready Personalized Instruction </a:t>
            </a:r>
            <a:r>
              <a:rPr lang="en-US" sz="1800" dirty="0">
                <a:latin typeface="+mn-lt"/>
              </a:rPr>
              <a:t>to introduce students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to the </a:t>
            </a:r>
            <a:r>
              <a:rPr lang="en-US" sz="1800" i="1" dirty="0" err="1">
                <a:latin typeface="+mn-lt"/>
              </a:rPr>
              <a:t>i</a:t>
            </a:r>
            <a:r>
              <a:rPr lang="en-US" sz="1800" i="1" dirty="0">
                <a:latin typeface="+mn-lt"/>
              </a:rPr>
              <a:t>-Ready</a:t>
            </a:r>
            <a:r>
              <a:rPr lang="en-US" sz="1800" dirty="0">
                <a:latin typeface="+mn-lt"/>
              </a:rPr>
              <a:t> experience and explain why lessons are important to their learning.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A73079-FC19-634E-BFB2-A1C106F52661}"/>
              </a:ext>
            </a:extLst>
          </p:cNvPr>
          <p:cNvSpPr/>
          <p:nvPr/>
        </p:nvSpPr>
        <p:spPr>
          <a:xfrm>
            <a:off x="910925" y="3004304"/>
            <a:ext cx="2429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Presentations Included: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AF0DF6-B216-254B-947F-60F8709BE5D0}"/>
              </a:ext>
            </a:extLst>
          </p:cNvPr>
          <p:cNvCxnSpPr>
            <a:cxnSpLocks/>
          </p:cNvCxnSpPr>
          <p:nvPr/>
        </p:nvCxnSpPr>
        <p:spPr>
          <a:xfrm>
            <a:off x="3720221" y="3158581"/>
            <a:ext cx="0" cy="21477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FD4F31-71AF-5B4F-9205-50EE507F7294}"/>
              </a:ext>
            </a:extLst>
          </p:cNvPr>
          <p:cNvGrpSpPr/>
          <p:nvPr/>
        </p:nvGrpSpPr>
        <p:grpSpPr>
          <a:xfrm>
            <a:off x="994039" y="3416894"/>
            <a:ext cx="2253079" cy="391376"/>
            <a:chOff x="687693" y="4732908"/>
            <a:chExt cx="2253079" cy="391376"/>
          </a:xfrm>
          <a:solidFill>
            <a:schemeClr val="accent3"/>
          </a:solidFill>
        </p:grpSpPr>
        <p:sp>
          <p:nvSpPr>
            <p:cNvPr id="35" name="Rounded Rectangle 34">
              <a:hlinkClick r:id="" action="ppaction://noaction"/>
              <a:extLst>
                <a:ext uri="{FF2B5EF4-FFF2-40B4-BE49-F238E27FC236}">
                  <a16:creationId xmlns:a16="http://schemas.microsoft.com/office/drawing/2014/main" id="{58A3A45B-5AE8-6F4C-9BE5-980BAB90A348}"/>
                </a:ext>
              </a:extLst>
            </p:cNvPr>
            <p:cNvSpPr/>
            <p:nvPr/>
          </p:nvSpPr>
          <p:spPr>
            <a:xfrm>
              <a:off x="687693" y="4732908"/>
              <a:ext cx="2253079" cy="391376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hlinkClick r:id="rId3" action="ppaction://hlinksldjump"/>
              <a:extLst>
                <a:ext uri="{FF2B5EF4-FFF2-40B4-BE49-F238E27FC236}">
                  <a16:creationId xmlns:a16="http://schemas.microsoft.com/office/drawing/2014/main" id="{7B722D6C-CC33-794B-9018-6C5539E5B480}"/>
                </a:ext>
              </a:extLst>
            </p:cNvPr>
            <p:cNvSpPr txBox="1"/>
            <p:nvPr/>
          </p:nvSpPr>
          <p:spPr>
            <a:xfrm>
              <a:off x="737103" y="4743930"/>
              <a:ext cx="216055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Kindergarten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EDA626-2722-8649-9B12-A7007B20F3C5}"/>
              </a:ext>
            </a:extLst>
          </p:cNvPr>
          <p:cNvGrpSpPr/>
          <p:nvPr/>
        </p:nvGrpSpPr>
        <p:grpSpPr>
          <a:xfrm>
            <a:off x="983714" y="3916251"/>
            <a:ext cx="2253083" cy="391376"/>
            <a:chOff x="687693" y="3716231"/>
            <a:chExt cx="2253083" cy="391376"/>
          </a:xfrm>
          <a:solidFill>
            <a:schemeClr val="accent6"/>
          </a:solidFill>
        </p:grpSpPr>
        <p:sp>
          <p:nvSpPr>
            <p:cNvPr id="38" name="Rounded Rectangle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037F1000-41BD-374D-ACFF-CDF980D540F6}"/>
                </a:ext>
              </a:extLst>
            </p:cNvPr>
            <p:cNvSpPr/>
            <p:nvPr/>
          </p:nvSpPr>
          <p:spPr>
            <a:xfrm>
              <a:off x="687693" y="3716231"/>
              <a:ext cx="2253083" cy="391376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4704AC78-157E-3F49-AFB9-06E37611B27C}"/>
                </a:ext>
              </a:extLst>
            </p:cNvPr>
            <p:cNvSpPr txBox="1"/>
            <p:nvPr/>
          </p:nvSpPr>
          <p:spPr>
            <a:xfrm>
              <a:off x="752353" y="3726213"/>
              <a:ext cx="210220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Grades 1–2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3468ACE8-FC0C-EF40-8873-AAB4359B0B9F}"/>
              </a:ext>
            </a:extLst>
          </p:cNvPr>
          <p:cNvSpPr/>
          <p:nvPr/>
        </p:nvSpPr>
        <p:spPr>
          <a:xfrm>
            <a:off x="4037359" y="3004304"/>
            <a:ext cx="7000071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b="1" dirty="0"/>
              <a:t>Tips: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Review the presentation ahead of time to internalize the slides and note any additional guidance you want to provide. 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Feel free to adjust the presentation for your students. Skip slides when needed.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There may be variations across schools and districts. Review the notes at the bottom of some slides that clarify what features may or may not be available. 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D1C1D"/>
                </a:solidFill>
                <a:effectLst/>
                <a:latin typeface="Slack-Lato"/>
              </a:rPr>
              <a:t>For additional tips and tools, search </a:t>
            </a:r>
            <a:r>
              <a:rPr lang="en-US" sz="1400" b="0" i="1" dirty="0">
                <a:solidFill>
                  <a:srgbClr val="1D1C1D"/>
                </a:solidFill>
                <a:effectLst/>
                <a:latin typeface="Slack-Lato"/>
              </a:rPr>
              <a:t>personalized instruction</a:t>
            </a:r>
            <a:r>
              <a:rPr lang="en-US" sz="1400" b="0" i="0" dirty="0">
                <a:solidFill>
                  <a:srgbClr val="1D1C1D"/>
                </a:solidFill>
                <a:effectLst/>
                <a:latin typeface="Slack-Lato"/>
              </a:rPr>
              <a:t> on </a:t>
            </a:r>
            <a:r>
              <a:rPr lang="en-US" sz="1400" b="0" i="0" u="sng" dirty="0">
                <a:effectLst/>
                <a:latin typeface="Slack-Lato"/>
                <a:hlinkClick r:id="rId6"/>
              </a:rPr>
              <a:t>Central.i-Ready.com</a:t>
            </a:r>
            <a:r>
              <a:rPr lang="en-US" sz="1400" dirty="0"/>
              <a:t>. </a:t>
            </a:r>
          </a:p>
          <a:p>
            <a:pPr lvl="0">
              <a:spcAft>
                <a:spcPts val="600"/>
              </a:spcAft>
            </a:pP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9A01DA3-242C-5953-3B8B-91A4CFA4CE4F}"/>
              </a:ext>
            </a:extLst>
          </p:cNvPr>
          <p:cNvGrpSpPr/>
          <p:nvPr/>
        </p:nvGrpSpPr>
        <p:grpSpPr>
          <a:xfrm>
            <a:off x="963073" y="4415608"/>
            <a:ext cx="2253083" cy="391376"/>
            <a:chOff x="687693" y="3716231"/>
            <a:chExt cx="2253083" cy="391376"/>
          </a:xfrm>
          <a:solidFill>
            <a:schemeClr val="accent2"/>
          </a:solidFill>
        </p:grpSpPr>
        <p:sp>
          <p:nvSpPr>
            <p:cNvPr id="46" name="Rounded Rectangle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0F5990C4-990F-DA02-C4D9-2A16BE53511F}"/>
                </a:ext>
              </a:extLst>
            </p:cNvPr>
            <p:cNvSpPr/>
            <p:nvPr/>
          </p:nvSpPr>
          <p:spPr>
            <a:xfrm>
              <a:off x="687693" y="3716231"/>
              <a:ext cx="2253083" cy="391376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hlinkClick r:id="rId7" action="ppaction://hlinksldjump"/>
              <a:extLst>
                <a:ext uri="{FF2B5EF4-FFF2-40B4-BE49-F238E27FC236}">
                  <a16:creationId xmlns:a16="http://schemas.microsoft.com/office/drawing/2014/main" id="{2E833D0B-633E-BC27-B0B0-C5FBE13FF6D8}"/>
                </a:ext>
              </a:extLst>
            </p:cNvPr>
            <p:cNvSpPr txBox="1"/>
            <p:nvPr/>
          </p:nvSpPr>
          <p:spPr>
            <a:xfrm>
              <a:off x="737104" y="3726213"/>
              <a:ext cx="216055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Grades 3–5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03C0790-A7D3-514E-A05D-0CE8282800FE}"/>
              </a:ext>
            </a:extLst>
          </p:cNvPr>
          <p:cNvSpPr txBox="1"/>
          <p:nvPr/>
        </p:nvSpPr>
        <p:spPr>
          <a:xfrm>
            <a:off x="2123900" y="1264977"/>
            <a:ext cx="319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Personalized Instruction K-5</a:t>
            </a:r>
          </a:p>
        </p:txBody>
      </p:sp>
    </p:spTree>
    <p:extLst>
      <p:ext uri="{BB962C8B-B14F-4D97-AF65-F5344CB8AC3E}">
        <p14:creationId xmlns:p14="http://schemas.microsoft.com/office/powerpoint/2010/main" val="1568006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Dashboard</a:t>
            </a:r>
            <a:endParaRPr lang="en-IN" dirty="0"/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4CDDBA-F66C-BE48-99AB-F23F03A0F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71"/>
          <a:stretch/>
        </p:blipFill>
        <p:spPr>
          <a:xfrm>
            <a:off x="6161946" y="1977191"/>
            <a:ext cx="4853196" cy="302237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F516DA-22BE-6E49-A886-0438816D9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15" y="1820334"/>
            <a:ext cx="4825873" cy="4903178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You can pick Math or Reading.</a:t>
            </a:r>
          </a:p>
          <a:p>
            <a:r>
              <a:rPr lang="en-US" sz="2400" dirty="0"/>
              <a:t>It will tell you what you need to do. </a:t>
            </a:r>
          </a:p>
          <a:p>
            <a:r>
              <a:rPr lang="en-US" sz="2400" dirty="0"/>
              <a:t>On the bottom, you may have some of these different choices: 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To Do 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My Progress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My Stuff 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Learning Games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EE2900A-664D-7B4B-9908-466BAC7A9259}"/>
              </a:ext>
            </a:extLst>
          </p:cNvPr>
          <p:cNvSpPr/>
          <p:nvPr/>
        </p:nvSpPr>
        <p:spPr>
          <a:xfrm>
            <a:off x="6511797" y="1968725"/>
            <a:ext cx="1008811" cy="253776"/>
          </a:xfrm>
          <a:prstGeom prst="roundRect">
            <a:avLst>
              <a:gd name="adj" fmla="val 503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450D68-5EED-C947-B2FC-022A34DED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2" t="85693" r="23671" b="1056"/>
          <a:stretch/>
        </p:blipFill>
        <p:spPr>
          <a:xfrm>
            <a:off x="7847402" y="4606925"/>
            <a:ext cx="1974780" cy="392642"/>
          </a:xfrm>
          <a:prstGeom prst="roundRect">
            <a:avLst>
              <a:gd name="adj" fmla="val 16667"/>
            </a:avLst>
          </a:prstGeom>
          <a:ln w="3810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6D1FFF-EBA0-394C-89F9-8D48C0C30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0" t="84908" r="63099" b="1056"/>
          <a:stretch/>
        </p:blipFill>
        <p:spPr>
          <a:xfrm>
            <a:off x="7872573" y="4580382"/>
            <a:ext cx="384024" cy="40423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F741A0-8A32-0B43-9285-505041093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6" t="86750" r="50174" b="1056"/>
          <a:stretch/>
        </p:blipFill>
        <p:spPr>
          <a:xfrm>
            <a:off x="8343087" y="4572667"/>
            <a:ext cx="462421" cy="41618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4AB086-0650-ED48-AB9C-05141D2BA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7" t="86749" r="39669"/>
          <a:stretch/>
        </p:blipFill>
        <p:spPr>
          <a:xfrm>
            <a:off x="8881415" y="4602993"/>
            <a:ext cx="356447" cy="38162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1593EE-11B1-D94C-8F73-1E6585D96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44" t="85964" r="25411"/>
          <a:stretch/>
        </p:blipFill>
        <p:spPr>
          <a:xfrm>
            <a:off x="9313833" y="4582535"/>
            <a:ext cx="489868" cy="40423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33AF008-1A93-1446-A8F1-BD5A14CCFFF1}"/>
              </a:ext>
            </a:extLst>
          </p:cNvPr>
          <p:cNvSpPr/>
          <p:nvPr/>
        </p:nvSpPr>
        <p:spPr>
          <a:xfrm>
            <a:off x="6875814" y="2328650"/>
            <a:ext cx="3408218" cy="1883517"/>
          </a:xfrm>
          <a:prstGeom prst="roundRect">
            <a:avLst>
              <a:gd name="adj" fmla="val 503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Dashboard</a:t>
            </a:r>
            <a:endParaRPr lang="en-IN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BDADA5-9282-0E4F-92BF-B89D0726C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7"/>
          <a:stretch/>
        </p:blipFill>
        <p:spPr>
          <a:xfrm>
            <a:off x="6165329" y="1965987"/>
            <a:ext cx="4858271" cy="303273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0113863-234B-514A-97D4-3F36A99B2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40" y="1965987"/>
            <a:ext cx="5096577" cy="4525963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The green is your </a:t>
            </a:r>
            <a:br>
              <a:rPr lang="en-US" sz="3200" dirty="0"/>
            </a:br>
            <a:r>
              <a:rPr lang="en-US" sz="3200" dirty="0"/>
              <a:t>lesson path. </a:t>
            </a:r>
          </a:p>
          <a:p>
            <a:pPr lvl="0"/>
            <a:r>
              <a:rPr lang="en-US" sz="3200" dirty="0"/>
              <a:t>The blue are                 Teacher-Assigned Lessons.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772B013-849C-8E4B-83D0-D6235DE06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03" t="86117" r="24973"/>
          <a:stretch/>
        </p:blipFill>
        <p:spPr>
          <a:xfrm>
            <a:off x="9265782" y="4598880"/>
            <a:ext cx="500622" cy="39984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5DD5C0-5635-084F-B4E2-68B00E0B8AF7}"/>
              </a:ext>
            </a:extLst>
          </p:cNvPr>
          <p:cNvSpPr/>
          <p:nvPr/>
        </p:nvSpPr>
        <p:spPr>
          <a:xfrm>
            <a:off x="6889750" y="2315216"/>
            <a:ext cx="1535281" cy="1894833"/>
          </a:xfrm>
          <a:prstGeom prst="roundRect">
            <a:avLst>
              <a:gd name="adj" fmla="val 3646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827ED58-FC2F-294F-86FE-6103E2DEB478}"/>
              </a:ext>
            </a:extLst>
          </p:cNvPr>
          <p:cNvSpPr/>
          <p:nvPr/>
        </p:nvSpPr>
        <p:spPr>
          <a:xfrm>
            <a:off x="8755454" y="2315217"/>
            <a:ext cx="1521278" cy="970734"/>
          </a:xfrm>
          <a:prstGeom prst="roundRect">
            <a:avLst>
              <a:gd name="adj" fmla="val 6855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98513-14B8-4B6B-3656-F33AE09634E5}"/>
              </a:ext>
            </a:extLst>
          </p:cNvPr>
          <p:cNvSpPr txBox="1"/>
          <p:nvPr/>
        </p:nvSpPr>
        <p:spPr>
          <a:xfrm>
            <a:off x="11204340" y="145000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3793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814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Click here to see your  lessons and assignments.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4CDDBA-F66C-BE48-99AB-F23F03A0F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350" y="1974114"/>
            <a:ext cx="4853090" cy="3064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6D1FFF-EBA0-394C-89F9-8D48C0C30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0" t="84908" r="63099" b="1056"/>
          <a:stretch/>
        </p:blipFill>
        <p:spPr>
          <a:xfrm>
            <a:off x="7917447" y="4584384"/>
            <a:ext cx="384024" cy="404237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741A0-8A32-0B43-9285-505041093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6" t="86750" r="50174" b="1056"/>
          <a:stretch/>
        </p:blipFill>
        <p:spPr>
          <a:xfrm>
            <a:off x="8349864" y="4595720"/>
            <a:ext cx="462421" cy="416186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4AB086-0650-ED48-AB9C-05141D2BA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7" t="86749" r="39669"/>
          <a:stretch/>
        </p:blipFill>
        <p:spPr>
          <a:xfrm>
            <a:off x="8860677" y="4595719"/>
            <a:ext cx="356447" cy="416186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1593EE-11B1-D94C-8F73-1E6585D96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44" t="85964" r="25411"/>
          <a:stretch/>
        </p:blipFill>
        <p:spPr>
          <a:xfrm>
            <a:off x="9263464" y="4595194"/>
            <a:ext cx="489868" cy="422572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88EF4-94A1-BE4E-B468-958DE1AD33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40" t="85246" r="65246" b="5580"/>
          <a:stretch/>
        </p:blipFill>
        <p:spPr>
          <a:xfrm>
            <a:off x="4605317" y="643187"/>
            <a:ext cx="706820" cy="769441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6D1FFF-EBA0-394C-89F9-8D48C0C30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0" t="84908" r="63099" b="1056"/>
          <a:stretch/>
        </p:blipFill>
        <p:spPr>
          <a:xfrm>
            <a:off x="7917447" y="4605549"/>
            <a:ext cx="384024" cy="40423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071253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Progress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AE817-CBCE-9A49-9EBE-9A370467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65" t="88305" r="53681" b="5064"/>
          <a:stretch/>
        </p:blipFill>
        <p:spPr>
          <a:xfrm>
            <a:off x="3828905" y="697424"/>
            <a:ext cx="764882" cy="723256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76B211-1428-3E42-B869-E992E40509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9" t="6942" r="15402" b="14092"/>
          <a:stretch/>
        </p:blipFill>
        <p:spPr>
          <a:xfrm>
            <a:off x="6159923" y="1965960"/>
            <a:ext cx="4851400" cy="3074692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8F6EE75-3D14-9C45-B5E3-3DD7A20CE282}"/>
              </a:ext>
            </a:extLst>
          </p:cNvPr>
          <p:cNvSpPr/>
          <p:nvPr/>
        </p:nvSpPr>
        <p:spPr>
          <a:xfrm>
            <a:off x="8087134" y="4587165"/>
            <a:ext cx="522514" cy="45348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743FCA9-3782-BE44-AA19-E752B3007FD2}"/>
              </a:ext>
            </a:extLst>
          </p:cNvPr>
          <p:cNvSpPr/>
          <p:nvPr/>
        </p:nvSpPr>
        <p:spPr>
          <a:xfrm>
            <a:off x="7438571" y="2460782"/>
            <a:ext cx="1171077" cy="18621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3B54836-EC93-5A4D-B4FC-D80529FC959B}"/>
              </a:ext>
            </a:extLst>
          </p:cNvPr>
          <p:cNvSpPr/>
          <p:nvPr/>
        </p:nvSpPr>
        <p:spPr>
          <a:xfrm>
            <a:off x="6934575" y="2646999"/>
            <a:ext cx="989825" cy="1393925"/>
          </a:xfrm>
          <a:prstGeom prst="roundRect">
            <a:avLst>
              <a:gd name="adj" fmla="val 9995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4103096-8EAA-0B40-A55B-CA5DD643F1B5}"/>
              </a:ext>
            </a:extLst>
          </p:cNvPr>
          <p:cNvSpPr/>
          <p:nvPr/>
        </p:nvSpPr>
        <p:spPr>
          <a:xfrm>
            <a:off x="8055361" y="2646999"/>
            <a:ext cx="989825" cy="1393925"/>
          </a:xfrm>
          <a:prstGeom prst="roundRect">
            <a:avLst>
              <a:gd name="adj" fmla="val 11022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E989E02-8B0A-EC44-B01E-0869BA071B05}"/>
              </a:ext>
            </a:extLst>
          </p:cNvPr>
          <p:cNvSpPr/>
          <p:nvPr/>
        </p:nvSpPr>
        <p:spPr>
          <a:xfrm>
            <a:off x="9316631" y="2455702"/>
            <a:ext cx="989825" cy="1581054"/>
          </a:xfrm>
          <a:prstGeom prst="roundRect">
            <a:avLst>
              <a:gd name="adj" fmla="val 12561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21D9019-81DB-7442-8639-0E361504BDD7}"/>
              </a:ext>
            </a:extLst>
          </p:cNvPr>
          <p:cNvSpPr/>
          <p:nvPr/>
        </p:nvSpPr>
        <p:spPr>
          <a:xfrm>
            <a:off x="8017159" y="4129933"/>
            <a:ext cx="1141162" cy="29882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230B146-30CE-D841-9920-46F21B19C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62" y="1886848"/>
            <a:ext cx="4658710" cy="4774096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You will see </a:t>
            </a:r>
            <a:r>
              <a:rPr lang="en-US" sz="2400" b="1" dirty="0"/>
              <a:t>stats</a:t>
            </a:r>
            <a:r>
              <a:rPr lang="en-US" sz="2400" dirty="0"/>
              <a:t>.</a:t>
            </a:r>
          </a:p>
          <a:p>
            <a:pPr lvl="0"/>
            <a:r>
              <a:rPr lang="en-US" sz="2400" b="1" dirty="0"/>
              <a:t>Time-On-Task</a:t>
            </a:r>
            <a:r>
              <a:rPr lang="en-US" sz="2400" dirty="0"/>
              <a:t> tells you how many minutes you’ve spent on lessons.</a:t>
            </a:r>
          </a:p>
          <a:p>
            <a:pPr lvl="0"/>
            <a:r>
              <a:rPr lang="en-US" sz="2400" b="1" dirty="0"/>
              <a:t>Lessons Passed </a:t>
            </a:r>
            <a:r>
              <a:rPr lang="en-US" sz="2400" dirty="0"/>
              <a:t>tells you how many lessons you’ve passed.</a:t>
            </a:r>
          </a:p>
          <a:p>
            <a:pPr lvl="0"/>
            <a:r>
              <a:rPr lang="en-US" sz="2400" b="1" dirty="0"/>
              <a:t>Lesson Streak </a:t>
            </a:r>
            <a:r>
              <a:rPr lang="en-US" sz="2400" dirty="0"/>
              <a:t>tells you how many lessons you’ve passed in a row.</a:t>
            </a:r>
          </a:p>
          <a:p>
            <a:r>
              <a:rPr lang="en-US" sz="2400" dirty="0"/>
              <a:t>Next, we’ll talk about </a:t>
            </a:r>
            <a:br>
              <a:rPr lang="en-US" sz="2400" dirty="0"/>
            </a:br>
            <a:r>
              <a:rPr lang="en-US" sz="2400" b="1" dirty="0"/>
              <a:t>Completed Work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428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Completed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AE817-CBCE-9A49-9EBE-9A370467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65" t="88305" r="53681" b="5064"/>
          <a:stretch/>
        </p:blipFill>
        <p:spPr>
          <a:xfrm>
            <a:off x="3309399" y="697424"/>
            <a:ext cx="764882" cy="723256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46BE7C-B777-EB44-97F3-ED6E4875D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09" t="6930" r="15388" b="14061"/>
          <a:stretch/>
        </p:blipFill>
        <p:spPr>
          <a:xfrm>
            <a:off x="6163732" y="1957022"/>
            <a:ext cx="4851401" cy="307790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F446404-7051-4D49-B30F-C0BBD0239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34" y="1948555"/>
            <a:ext cx="4326466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Shows you your past work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6CFCC25-6D10-4D48-974B-06610C96ADD5}"/>
              </a:ext>
            </a:extLst>
          </p:cNvPr>
          <p:cNvSpPr/>
          <p:nvPr/>
        </p:nvSpPr>
        <p:spPr>
          <a:xfrm>
            <a:off x="6527560" y="2554030"/>
            <a:ext cx="4113584" cy="2065471"/>
          </a:xfrm>
          <a:prstGeom prst="roundRect">
            <a:avLst>
              <a:gd name="adj" fmla="val 6016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Stuff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37AB4-D807-6649-952C-108F444C2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42" t="87627" r="40444" b="4560"/>
          <a:stretch/>
        </p:blipFill>
        <p:spPr>
          <a:xfrm>
            <a:off x="4265500" y="652134"/>
            <a:ext cx="810721" cy="751548"/>
          </a:xfrm>
          <a:prstGeom prst="rect">
            <a:avLst/>
          </a:prstGeom>
          <a:ln w="28575"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A39E83-1121-B64C-B81F-66D5ADDC6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922" y="1811333"/>
            <a:ext cx="4451299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You can pick your background theme and play games with coins here.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557F89-5875-F34A-8F3B-B5AB6806F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0" t="7228" r="15445" b="14186"/>
          <a:stretch/>
        </p:blipFill>
        <p:spPr>
          <a:xfrm>
            <a:off x="6160181" y="1970194"/>
            <a:ext cx="4850883" cy="306423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652BD67-57A3-4842-97C8-1FD4A93D8DE9}"/>
              </a:ext>
            </a:extLst>
          </p:cNvPr>
          <p:cNvSpPr/>
          <p:nvPr/>
        </p:nvSpPr>
        <p:spPr>
          <a:xfrm>
            <a:off x="8858453" y="4625718"/>
            <a:ext cx="392566" cy="41294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2F8D2A7-8529-8449-9522-D0BB84CAD06B}"/>
              </a:ext>
            </a:extLst>
          </p:cNvPr>
          <p:cNvSpPr/>
          <p:nvPr/>
        </p:nvSpPr>
        <p:spPr>
          <a:xfrm>
            <a:off x="7796659" y="2459855"/>
            <a:ext cx="1554773" cy="271103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0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Games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62DCA-27E2-6140-BED7-6AD4F9E9A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31" t="86797" r="28555" b="5580"/>
          <a:stretch/>
        </p:blipFill>
        <p:spPr>
          <a:xfrm>
            <a:off x="3309399" y="590022"/>
            <a:ext cx="860927" cy="778757"/>
          </a:xfrm>
          <a:prstGeom prst="rect">
            <a:avLst/>
          </a:prstGeom>
          <a:ln w="2857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E6EC86-C793-FCE5-12F9-E464CE864011}"/>
              </a:ext>
            </a:extLst>
          </p:cNvPr>
          <p:cNvSpPr txBox="1"/>
          <p:nvPr/>
        </p:nvSpPr>
        <p:spPr>
          <a:xfrm>
            <a:off x="11204340" y="145000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Optional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26D354-AE0E-AA44-A179-A1784899B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33" y="1910817"/>
            <a:ext cx="4800600" cy="4525963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Click the fish icon. These are games to help you with math.</a:t>
            </a:r>
          </a:p>
          <a:p>
            <a:pPr lvl="0"/>
            <a:r>
              <a:rPr lang="en-US" sz="3200" dirty="0"/>
              <a:t>Only play Learning Games  when you finish lessons.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9B2F3D-08AA-874E-81D2-30CDA7194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4" t="6945" r="15456" b="14363"/>
          <a:stretch/>
        </p:blipFill>
        <p:spPr>
          <a:xfrm>
            <a:off x="6166207" y="1976659"/>
            <a:ext cx="4860485" cy="3072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09C364-8F61-8C4A-9AAD-C060D7AB2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44" t="85964" r="25411"/>
          <a:stretch/>
        </p:blipFill>
        <p:spPr>
          <a:xfrm>
            <a:off x="9133840" y="4645283"/>
            <a:ext cx="489868" cy="404238"/>
          </a:xfrm>
          <a:prstGeom prst="roundRect">
            <a:avLst>
              <a:gd name="adj" fmla="val 16667"/>
            </a:avLst>
          </a:prstGeom>
          <a:ln w="38100">
            <a:solidFill>
              <a:srgbClr val="00A349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A3E7C2-4B95-4E54-6579-EF47D3CE8C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66207" y="1976659"/>
            <a:ext cx="4842184" cy="306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Helpful Tips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9C26C-19EA-AB40-8352-F69043FF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11784" y="1838748"/>
            <a:ext cx="2176238" cy="4123879"/>
          </a:xfrm>
          <a:prstGeom prst="rect">
            <a:avLst/>
          </a:prstGeom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D0B2F3-5023-1542-8323-26D86B0B9E86}"/>
              </a:ext>
            </a:extLst>
          </p:cNvPr>
          <p:cNvGrpSpPr/>
          <p:nvPr/>
        </p:nvGrpSpPr>
        <p:grpSpPr>
          <a:xfrm>
            <a:off x="765929" y="1826623"/>
            <a:ext cx="7074840" cy="596900"/>
            <a:chOff x="765929" y="2506847"/>
            <a:chExt cx="7074840" cy="596900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76275D3-320D-A74C-AE1E-F0D51FD5B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494" y="2518972"/>
              <a:ext cx="6391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+mj-lt"/>
                </a:rPr>
                <a:t>Take your time and </a:t>
              </a:r>
              <a:r>
                <a:rPr lang="en-US" altLang="en-US" sz="2800" b="1" dirty="0">
                  <a:latin typeface="+mj-lt"/>
                </a:rPr>
                <a:t>do not rush</a:t>
              </a:r>
              <a:r>
                <a:rPr lang="en-US" altLang="en-US" sz="2800" dirty="0">
                  <a:latin typeface="+mj-lt"/>
                </a:rPr>
                <a:t>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37B26E-CA2F-7842-A430-C2A48013E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65929" y="2506847"/>
              <a:ext cx="596900" cy="5969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ED6368-DA97-9D42-94D6-2D0580E6F78C}"/>
              </a:ext>
            </a:extLst>
          </p:cNvPr>
          <p:cNvGrpSpPr/>
          <p:nvPr/>
        </p:nvGrpSpPr>
        <p:grpSpPr>
          <a:xfrm>
            <a:off x="759579" y="2559456"/>
            <a:ext cx="7376888" cy="584200"/>
            <a:chOff x="759834" y="4668990"/>
            <a:chExt cx="7080935" cy="584200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26991C2-4998-C34D-80B2-95C959991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494" y="4744607"/>
              <a:ext cx="6391275" cy="47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8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latin typeface="+mj-lt"/>
                </a:rPr>
                <a:t>Try your best </a:t>
              </a:r>
              <a:r>
                <a:rPr lang="en-US" altLang="en-US" sz="2800" dirty="0">
                  <a:latin typeface="+mj-lt"/>
                </a:rPr>
                <a:t>and don’t let </a:t>
              </a:r>
              <a:r>
                <a:rPr lang="en-US" sz="2800" dirty="0">
                  <a:latin typeface="+mj-lt"/>
                </a:rPr>
                <a:t>others </a:t>
              </a:r>
              <a:r>
                <a:rPr lang="en-US" altLang="en-US" sz="2800" dirty="0">
                  <a:latin typeface="+mj-lt"/>
                </a:rPr>
                <a:t>help you.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2F2BDA-E29F-254D-BA0D-35A25DD17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59834" y="4668990"/>
              <a:ext cx="584200" cy="584200"/>
            </a:xfrm>
            <a:prstGeom prst="rect">
              <a:avLst/>
            </a:prstGeom>
          </p:spPr>
        </p:pic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7FE50ECC-0A32-EF46-919C-D23D9DA2B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064" y="3281870"/>
            <a:ext cx="74247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j-lt"/>
              </a:rPr>
              <a:t>For Math—</a:t>
            </a:r>
            <a:r>
              <a:rPr lang="en-US" altLang="en-US" sz="2800" b="1" dirty="0">
                <a:latin typeface="+mj-lt"/>
              </a:rPr>
              <a:t>Show your work on paper </a:t>
            </a:r>
            <a:br>
              <a:rPr lang="en-US" altLang="en-US" sz="2800" b="1" dirty="0">
                <a:latin typeface="+mj-lt"/>
              </a:rPr>
            </a:br>
            <a:r>
              <a:rPr lang="en-US" altLang="en-US" sz="2800" dirty="0">
                <a:latin typeface="+mj-lt"/>
              </a:rPr>
              <a:t>for every problem.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0AFF52-C5DB-A34D-844D-3C55ABCCF8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4979" y="3415191"/>
            <a:ext cx="596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3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Helpful Tips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360C77-5178-A049-A837-3788EC38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879" y="1690690"/>
            <a:ext cx="3382948" cy="4427249"/>
          </a:xfrm>
          <a:prstGeom prst="rect">
            <a:avLst/>
          </a:prstGeom>
          <a:effectLst/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16B44B3D-4BDE-8C44-B95F-842915BAC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793" y="3089337"/>
            <a:ext cx="6783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j-lt"/>
              </a:rPr>
              <a:t>Check your work </a:t>
            </a:r>
            <a:r>
              <a:rPr lang="en-US" altLang="en-US" sz="2800" dirty="0">
                <a:latin typeface="+mj-lt"/>
              </a:rPr>
              <a:t>before going to the next question.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60AC73-4E26-444B-B6B4-BF4DFF7166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293" y="3119889"/>
            <a:ext cx="571500" cy="571500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4FB9D9F6-BA3F-C84B-A48E-A0B41BB8B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491" y="1912960"/>
            <a:ext cx="73490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j-lt"/>
              </a:rPr>
              <a:t>For Reading—</a:t>
            </a:r>
            <a:r>
              <a:rPr lang="en-US" altLang="en-US" sz="2800" b="1" dirty="0">
                <a:latin typeface="+mj-lt"/>
              </a:rPr>
              <a:t>Read each passage carefully</a:t>
            </a:r>
            <a:r>
              <a:rPr lang="en-US" altLang="en-US" sz="2800" dirty="0">
                <a:latin typeface="+mj-lt"/>
              </a:rPr>
              <a:t>,</a:t>
            </a:r>
            <a:r>
              <a:rPr lang="en-US" altLang="en-US" sz="2800" b="1" dirty="0">
                <a:latin typeface="+mj-lt"/>
              </a:rPr>
              <a:t> </a:t>
            </a:r>
            <a:br>
              <a:rPr lang="en-US" altLang="en-US" sz="2800" b="1" dirty="0">
                <a:latin typeface="+mj-lt"/>
              </a:rPr>
            </a:br>
            <a:r>
              <a:rPr lang="en-US" altLang="en-US" sz="2800" dirty="0">
                <a:latin typeface="+mj-lt"/>
              </a:rPr>
              <a:t>and </a:t>
            </a:r>
            <a:r>
              <a:rPr lang="en-US" altLang="en-US" sz="2800" b="1" dirty="0">
                <a:latin typeface="+mj-lt"/>
              </a:rPr>
              <a:t>reread the passage </a:t>
            </a:r>
            <a:r>
              <a:rPr lang="en-US" altLang="en-US" sz="2800" dirty="0">
                <a:latin typeface="+mj-lt"/>
              </a:rPr>
              <a:t>when necessary.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956EDD-3295-CF49-ACA1-575CFD4E3B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3293" y="191931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9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Goals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690CB-D0F8-2645-99D9-D1760FBBE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925" y="1577508"/>
            <a:ext cx="4363675" cy="4747516"/>
          </a:xfrm>
          <a:prstGeom prst="rect">
            <a:avLst/>
          </a:prstGeom>
          <a:effectLst/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33180B4-9ADC-AC4E-8D56-8E57A628B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99" y="1801419"/>
            <a:ext cx="6067926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>
                <a:latin typeface="+mj-lt"/>
              </a:rPr>
              <a:t>This year, we have </a:t>
            </a:r>
            <a:r>
              <a:rPr lang="en-US" i="1" dirty="0" err="1">
                <a:latin typeface="+mj-lt"/>
              </a:rPr>
              <a:t>i</a:t>
            </a:r>
            <a:r>
              <a:rPr lang="en-US" i="1" dirty="0">
                <a:latin typeface="+mj-lt"/>
              </a:rPr>
              <a:t>-Ready</a:t>
            </a:r>
            <a:r>
              <a:rPr lang="en-US" dirty="0">
                <a:latin typeface="+mj-lt"/>
              </a:rPr>
              <a:t> goals:</a:t>
            </a:r>
          </a:p>
          <a:p>
            <a:pPr marL="574675" lvl="0" indent="-342900">
              <a:buFont typeface="System Font Regular"/>
              <a:buChar char="-"/>
            </a:pPr>
            <a:r>
              <a:rPr lang="en-US" dirty="0">
                <a:latin typeface="+mj-lt"/>
              </a:rPr>
              <a:t>Class goals</a:t>
            </a:r>
          </a:p>
          <a:p>
            <a:pPr marL="574675" lvl="0" indent="-342900">
              <a:buFont typeface="System Font Regular"/>
              <a:buChar char="-"/>
            </a:pPr>
            <a:r>
              <a:rPr lang="en-US" dirty="0">
                <a:latin typeface="+mj-lt"/>
              </a:rPr>
              <a:t>Individual 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280F36-03C9-60E6-D483-E22CC2131722}"/>
              </a:ext>
            </a:extLst>
          </p:cNvPr>
          <p:cNvSpPr txBox="1"/>
          <p:nvPr/>
        </p:nvSpPr>
        <p:spPr>
          <a:xfrm>
            <a:off x="11204340" y="145000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242636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D6B032-5576-E801-DBE5-CB3DFE163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6" b="11632"/>
          <a:stretch/>
        </p:blipFill>
        <p:spPr>
          <a:xfrm>
            <a:off x="0" y="0"/>
            <a:ext cx="12192000" cy="684180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CA4FC726-D7AB-F443-BA13-597A225EEE32}"/>
              </a:ext>
            </a:extLst>
          </p:cNvPr>
          <p:cNvSpPr txBox="1">
            <a:spLocks/>
          </p:cNvSpPr>
          <p:nvPr/>
        </p:nvSpPr>
        <p:spPr>
          <a:xfrm>
            <a:off x="778007" y="1066153"/>
            <a:ext cx="12190413" cy="13255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dirty="0"/>
              <a:t>Get Ready </a:t>
            </a:r>
            <a:br>
              <a:rPr lang="en-US" sz="7200" dirty="0"/>
            </a:br>
            <a:r>
              <a:rPr lang="en-US" sz="7200" dirty="0"/>
              <a:t>for </a:t>
            </a:r>
            <a:r>
              <a:rPr lang="en-US" sz="7200" i="1" dirty="0" err="1"/>
              <a:t>i</a:t>
            </a:r>
            <a:r>
              <a:rPr lang="en-US" sz="7200" i="1" dirty="0"/>
              <a:t>-Ready</a:t>
            </a:r>
            <a:r>
              <a:rPr lang="en-US" sz="7200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21F71-E17A-FB40-B669-433B4C22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6549" y="5546461"/>
            <a:ext cx="2076103" cy="4557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EF4D14F-7654-D348-B674-DAC78F13F332}"/>
              </a:ext>
            </a:extLst>
          </p:cNvPr>
          <p:cNvSpPr txBox="1">
            <a:spLocks/>
          </p:cNvSpPr>
          <p:nvPr/>
        </p:nvSpPr>
        <p:spPr>
          <a:xfrm>
            <a:off x="778007" y="3148826"/>
            <a:ext cx="2962962" cy="554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/>
              <a:t>Kindergarten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E18F05-DE3D-C045-BCE5-80E14775C931}"/>
              </a:ext>
            </a:extLst>
          </p:cNvPr>
          <p:cNvCxnSpPr>
            <a:cxnSpLocks/>
          </p:cNvCxnSpPr>
          <p:nvPr/>
        </p:nvCxnSpPr>
        <p:spPr>
          <a:xfrm>
            <a:off x="871318" y="2879854"/>
            <a:ext cx="4341482" cy="0"/>
          </a:xfrm>
          <a:prstGeom prst="line">
            <a:avLst/>
          </a:prstGeom>
          <a:ln w="222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2768905-7937-5B46-A7BB-95B48CAB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02" y="466825"/>
            <a:ext cx="5559403" cy="53921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64876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Reflection</a:t>
            </a:r>
            <a:endParaRPr lang="en-IN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7AFAE59-801B-B44F-89FE-5699C498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1" y="1747165"/>
            <a:ext cx="4648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3464" indent="-283464">
              <a:spcBef>
                <a:spcPts val="0"/>
              </a:spcBef>
            </a:pPr>
            <a:r>
              <a:rPr lang="en-US" dirty="0">
                <a:latin typeface="+mj-lt"/>
              </a:rPr>
              <a:t>Why is it important for us to try our best during      </a:t>
            </a:r>
            <a:r>
              <a:rPr lang="en-US" i="1" dirty="0" err="1">
                <a:latin typeface="+mj-lt"/>
              </a:rPr>
              <a:t>i</a:t>
            </a:r>
            <a:r>
              <a:rPr lang="en-US" i="1" dirty="0">
                <a:latin typeface="+mj-lt"/>
              </a:rPr>
              <a:t>-Ready</a:t>
            </a:r>
            <a:r>
              <a:rPr lang="en-US" dirty="0">
                <a:latin typeface="+mj-lt"/>
              </a:rPr>
              <a:t> lessons?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17030-1D86-8241-8DB8-56833066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81260" flipH="1">
            <a:off x="7115877" y="1185460"/>
            <a:ext cx="3118435" cy="6115659"/>
          </a:xfrm>
          <a:prstGeom prst="rect">
            <a:avLst/>
          </a:prstGeom>
          <a:effectLst/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4F0A6F0-249F-AF42-BE96-F45896EB5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93655"/>
            <a:ext cx="4823399" cy="7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283464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What habits can we use? </a:t>
            </a:r>
            <a:endParaRPr lang="en-US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5959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8EC17B-2685-C681-BA95-F06DF4FE7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46" b="11632"/>
          <a:stretch/>
        </p:blipFill>
        <p:spPr>
          <a:xfrm>
            <a:off x="0" y="0"/>
            <a:ext cx="12192000" cy="684180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CA4FC726-D7AB-F443-BA13-597A225EEE32}"/>
              </a:ext>
            </a:extLst>
          </p:cNvPr>
          <p:cNvSpPr txBox="1">
            <a:spLocks/>
          </p:cNvSpPr>
          <p:nvPr/>
        </p:nvSpPr>
        <p:spPr>
          <a:xfrm>
            <a:off x="1" y="396889"/>
            <a:ext cx="12192000" cy="13255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 dirty="0"/>
              <a:t>You Will Rock It!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21F71-E17A-FB40-B669-433B4C22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0511" y="5953863"/>
            <a:ext cx="2076103" cy="455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68905-7937-5B46-A7BB-95B48CAB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726" y="1525230"/>
            <a:ext cx="4338488" cy="4207933"/>
          </a:xfrm>
          <a:prstGeom prst="rect">
            <a:avLst/>
          </a:prstGeom>
          <a:effectLst/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58A4E7EE-F2A4-364C-BD2C-89790C5CA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613" y="1943150"/>
            <a:ext cx="2596119" cy="37900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52226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, person, large, refrigerator&#10;&#10;Description automatically generated">
            <a:extLst>
              <a:ext uri="{FF2B5EF4-FFF2-40B4-BE49-F238E27FC236}">
                <a16:creationId xmlns:a16="http://schemas.microsoft.com/office/drawing/2014/main" id="{379DCC87-F57C-D177-EA80-7EE4CA4C4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CA4FC726-D7AB-F443-BA13-597A225EEE32}"/>
              </a:ext>
            </a:extLst>
          </p:cNvPr>
          <p:cNvSpPr txBox="1">
            <a:spLocks/>
          </p:cNvSpPr>
          <p:nvPr/>
        </p:nvSpPr>
        <p:spPr>
          <a:xfrm>
            <a:off x="778007" y="1066153"/>
            <a:ext cx="12190413" cy="13255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dirty="0"/>
              <a:t>Get Ready </a:t>
            </a:r>
            <a:br>
              <a:rPr lang="en-US" sz="7200" dirty="0"/>
            </a:br>
            <a:r>
              <a:rPr lang="en-US" sz="7200" dirty="0"/>
              <a:t>for </a:t>
            </a:r>
            <a:r>
              <a:rPr lang="en-US" sz="7200" i="1" dirty="0" err="1"/>
              <a:t>i</a:t>
            </a:r>
            <a:r>
              <a:rPr lang="en-US" sz="7200" i="1" dirty="0"/>
              <a:t>-Ready</a:t>
            </a:r>
            <a:r>
              <a:rPr lang="en-US" sz="7200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21F71-E17A-FB40-B669-433B4C22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6549" y="5546461"/>
            <a:ext cx="2076103" cy="4557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EF4D14F-7654-D348-B674-DAC78F13F332}"/>
              </a:ext>
            </a:extLst>
          </p:cNvPr>
          <p:cNvSpPr txBox="1">
            <a:spLocks/>
          </p:cNvSpPr>
          <p:nvPr/>
        </p:nvSpPr>
        <p:spPr>
          <a:xfrm>
            <a:off x="778007" y="3148826"/>
            <a:ext cx="2962962" cy="55437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/>
              <a:t>Grades 1–2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E18F05-DE3D-C045-BCE5-80E14775C931}"/>
              </a:ext>
            </a:extLst>
          </p:cNvPr>
          <p:cNvCxnSpPr>
            <a:cxnSpLocks/>
          </p:cNvCxnSpPr>
          <p:nvPr/>
        </p:nvCxnSpPr>
        <p:spPr>
          <a:xfrm>
            <a:off x="871318" y="2879854"/>
            <a:ext cx="4341482" cy="0"/>
          </a:xfrm>
          <a:prstGeom prst="line">
            <a:avLst/>
          </a:prstGeom>
          <a:ln w="222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2768905-7937-5B46-A7BB-95B48CAB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02" y="466825"/>
            <a:ext cx="5559403" cy="53921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45099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i="1" dirty="0" err="1"/>
              <a:t>i</a:t>
            </a:r>
            <a:r>
              <a:rPr lang="en-US" i="1" dirty="0"/>
              <a:t>-Ready </a:t>
            </a:r>
            <a:r>
              <a:rPr lang="en-US" dirty="0"/>
              <a:t>Online Lessons?</a:t>
            </a:r>
            <a:endParaRPr lang="en-IN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Online lessons will: </a:t>
            </a:r>
          </a:p>
          <a:p>
            <a:pPr marL="285750" indent="-285750"/>
            <a:r>
              <a:rPr lang="en-US" sz="3200" dirty="0"/>
              <a:t>Show what you know and what you’re still learning</a:t>
            </a:r>
          </a:p>
          <a:p>
            <a:pPr marL="285750" lvl="0" indent="-285750"/>
            <a:r>
              <a:rPr lang="en-US" sz="3200" dirty="0"/>
              <a:t>Help you learn what you need</a:t>
            </a:r>
          </a:p>
          <a:p>
            <a:pPr marL="285750" indent="-285750"/>
            <a:r>
              <a:rPr lang="en-US" sz="3200" dirty="0"/>
              <a:t>Let me know how you are doing and </a:t>
            </a:r>
            <a:br>
              <a:rPr lang="en-US" sz="3200" dirty="0"/>
            </a:br>
            <a:r>
              <a:rPr lang="en-US" sz="3200" dirty="0"/>
              <a:t>how I can help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D09A7-C65A-AE49-8981-C0C339D1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956" y="2250850"/>
            <a:ext cx="3751705" cy="42348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08530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irt, room&#10;&#10;Description automatically generated">
            <a:extLst>
              <a:ext uri="{FF2B5EF4-FFF2-40B4-BE49-F238E27FC236}">
                <a16:creationId xmlns:a16="http://schemas.microsoft.com/office/drawing/2014/main" id="{69F3B3F8-379F-1347-9658-12F113F5C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9" y="219819"/>
            <a:ext cx="8850908" cy="66381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7EB658-4DCF-4040-B160-D026351C1D91}"/>
              </a:ext>
            </a:extLst>
          </p:cNvPr>
          <p:cNvSpPr/>
          <p:nvPr/>
        </p:nvSpPr>
        <p:spPr>
          <a:xfrm rot="829050">
            <a:off x="1415759" y="1717134"/>
            <a:ext cx="7745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cs typeface="Calibri" panose="020F0502020204030204" pitchFamily="34" charset="0"/>
              </a:rPr>
              <a:t>Why should you </a:t>
            </a:r>
            <a:br>
              <a:rPr lang="en-US" sz="4400" b="1" dirty="0">
                <a:cs typeface="Calibri" panose="020F0502020204030204" pitchFamily="34" charset="0"/>
              </a:rPr>
            </a:br>
            <a:r>
              <a:rPr lang="en-US" sz="4400" b="1" dirty="0">
                <a:cs typeface="Calibri" panose="020F0502020204030204" pitchFamily="34" charset="0"/>
              </a:rPr>
              <a:t>try your best?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B143E3-9556-FA43-9FBB-3A3E3EBAB7CA}"/>
              </a:ext>
            </a:extLst>
          </p:cNvPr>
          <p:cNvSpPr txBox="1">
            <a:spLocks/>
          </p:cNvSpPr>
          <p:nvPr/>
        </p:nvSpPr>
        <p:spPr>
          <a:xfrm>
            <a:off x="4747890" y="4525103"/>
            <a:ext cx="7052333" cy="19673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You will learn something new.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You will be better prepared for class. 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It will help get you ready for the next grade. 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You can show what you know on the next Diagnostic.</a:t>
            </a:r>
          </a:p>
        </p:txBody>
      </p:sp>
    </p:spTree>
    <p:extLst>
      <p:ext uri="{BB962C8B-B14F-4D97-AF65-F5344CB8AC3E}">
        <p14:creationId xmlns:p14="http://schemas.microsoft.com/office/powerpoint/2010/main" val="3228342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92DAE63-A7E0-EE9D-E016-9C5635B7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Log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CE85-EEFD-2E6B-F9C5-0ACEBA00B4FD}"/>
              </a:ext>
            </a:extLst>
          </p:cNvPr>
          <p:cNvSpPr txBox="1">
            <a:spLocks/>
          </p:cNvSpPr>
          <p:nvPr/>
        </p:nvSpPr>
        <p:spPr>
          <a:xfrm>
            <a:off x="722406" y="2226470"/>
            <a:ext cx="10741460" cy="838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FF0000"/>
                </a:solidFill>
                <a:latin typeface="+mn-lt"/>
              </a:rPr>
              <a:t>Schools have different ways they ask their students to log in to </a:t>
            </a:r>
            <a:r>
              <a:rPr lang="en-US" sz="2100" i="1" dirty="0" err="1">
                <a:solidFill>
                  <a:srgbClr val="FF0000"/>
                </a:solidFill>
                <a:latin typeface="+mn-lt"/>
              </a:rPr>
              <a:t>i</a:t>
            </a:r>
            <a:r>
              <a:rPr lang="en-US" sz="2100" i="1" dirty="0">
                <a:solidFill>
                  <a:srgbClr val="FF0000"/>
                </a:solidFill>
                <a:latin typeface="+mn-lt"/>
              </a:rPr>
              <a:t>-Ready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2100" b="1" dirty="0">
                <a:solidFill>
                  <a:srgbClr val="FF0000"/>
                </a:solidFill>
                <a:latin typeface="+mn-lt"/>
              </a:rPr>
              <a:t>Choose which of the next four slides applies to your students and use that slide in your presentation.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1042C-93BA-808B-BF0F-D8938CE32CDF}"/>
              </a:ext>
            </a:extLst>
          </p:cNvPr>
          <p:cNvSpPr txBox="1"/>
          <p:nvPr/>
        </p:nvSpPr>
        <p:spPr>
          <a:xfrm>
            <a:off x="731323" y="4999474"/>
            <a:ext cx="245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26: Regular Login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E1A8A-2BD5-88B7-F4D7-78B8F4E46561}"/>
              </a:ext>
            </a:extLst>
          </p:cNvPr>
          <p:cNvSpPr txBox="1"/>
          <p:nvPr/>
        </p:nvSpPr>
        <p:spPr>
          <a:xfrm>
            <a:off x="3691266" y="4999474"/>
            <a:ext cx="204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27: K–1 Card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9996A-6D5E-510C-D1ED-5D632E40BB5D}"/>
              </a:ext>
            </a:extLst>
          </p:cNvPr>
          <p:cNvSpPr txBox="1"/>
          <p:nvPr/>
        </p:nvSpPr>
        <p:spPr>
          <a:xfrm>
            <a:off x="6654893" y="4999474"/>
            <a:ext cx="185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28: Clever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E28A7-E343-5CBF-4166-6E9B09DDD28F}"/>
              </a:ext>
            </a:extLst>
          </p:cNvPr>
          <p:cNvSpPr txBox="1"/>
          <p:nvPr/>
        </p:nvSpPr>
        <p:spPr>
          <a:xfrm>
            <a:off x="9187129" y="4999474"/>
            <a:ext cx="212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29: ClassLink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37" y="3568161"/>
            <a:ext cx="2536504" cy="143131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29" y="3560409"/>
            <a:ext cx="2529448" cy="143906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665" y="3602198"/>
            <a:ext cx="2499660" cy="139727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813" y="3602198"/>
            <a:ext cx="2491054" cy="139727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36398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2264E-355E-673C-E8CD-DEBCEB854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12"/>
          <a:stretch/>
        </p:blipFill>
        <p:spPr>
          <a:xfrm>
            <a:off x="6144510" y="1975169"/>
            <a:ext cx="4868995" cy="30240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Log In (Regular Login):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43450-F239-DB44-BA40-54C09C91C0E4}"/>
              </a:ext>
            </a:extLst>
          </p:cNvPr>
          <p:cNvSpPr txBox="1"/>
          <p:nvPr/>
        </p:nvSpPr>
        <p:spPr>
          <a:xfrm>
            <a:off x="5057926" y="5539535"/>
            <a:ext cx="7745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Need more support? </a:t>
            </a:r>
            <a:r>
              <a:rPr lang="en-US" sz="1200" dirty="0">
                <a:hlinkClick r:id="rId3"/>
              </a:rPr>
              <a:t>Click here</a:t>
            </a:r>
            <a:r>
              <a:rPr lang="en-US" sz="1200" dirty="0"/>
              <a:t> to access step-by-step instructions along with visuals of your student’s screen.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3EF5EE-2AF3-4949-B92A-3C109F928C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6446" y="1975710"/>
            <a:ext cx="5137533" cy="4618038"/>
          </a:xfrm>
        </p:spPr>
        <p:txBody>
          <a:bodyPr>
            <a:normAutofit/>
          </a:bodyPr>
          <a:lstStyle/>
          <a:p>
            <a:pPr marL="514350" lvl="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Enter your </a:t>
            </a:r>
            <a:r>
              <a:rPr lang="en-US" sz="2400" b="1" dirty="0">
                <a:latin typeface="+mn-lt"/>
              </a:rPr>
              <a:t>username</a:t>
            </a:r>
            <a:r>
              <a:rPr lang="en-US" sz="2400" dirty="0">
                <a:latin typeface="+mn-lt"/>
              </a:rPr>
              <a:t>.</a:t>
            </a:r>
          </a:p>
          <a:p>
            <a:pPr marL="514350" lvl="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Enter your </a:t>
            </a:r>
            <a:r>
              <a:rPr lang="en-US" sz="2400" b="1" dirty="0">
                <a:latin typeface="+mn-lt"/>
              </a:rPr>
              <a:t>password</a:t>
            </a:r>
            <a:r>
              <a:rPr lang="en-US" sz="2400" dirty="0">
                <a:latin typeface="+mn-lt"/>
              </a:rPr>
              <a:t>.</a:t>
            </a:r>
          </a:p>
          <a:p>
            <a:pPr marL="514350" lvl="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Select your </a:t>
            </a:r>
            <a:r>
              <a:rPr lang="en-US" sz="2400" b="1" dirty="0">
                <a:latin typeface="+mn-lt"/>
              </a:rPr>
              <a:t>state</a:t>
            </a:r>
            <a:r>
              <a:rPr lang="en-US" sz="2400" dirty="0">
                <a:latin typeface="+mn-lt"/>
              </a:rPr>
              <a:t>.</a:t>
            </a:r>
          </a:p>
          <a:p>
            <a:pPr marL="514350" lvl="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Click </a:t>
            </a:r>
            <a:r>
              <a:rPr lang="en-US" sz="2400" b="1" dirty="0">
                <a:latin typeface="+mn-lt"/>
              </a:rPr>
              <a:t>Go</a:t>
            </a:r>
            <a:r>
              <a:rPr lang="en-US" sz="2400" dirty="0">
                <a:latin typeface="+mn-lt"/>
              </a:rPr>
              <a:t>!</a:t>
            </a:r>
          </a:p>
          <a:p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6867E6D-1A0B-104F-A42F-39C9D136AC96}"/>
              </a:ext>
            </a:extLst>
          </p:cNvPr>
          <p:cNvSpPr/>
          <p:nvPr/>
        </p:nvSpPr>
        <p:spPr>
          <a:xfrm>
            <a:off x="7754233" y="3262544"/>
            <a:ext cx="1593046" cy="24378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99C3EC2-93B6-6C4C-8568-CFCC74C3FFEB}"/>
              </a:ext>
            </a:extLst>
          </p:cNvPr>
          <p:cNvSpPr/>
          <p:nvPr/>
        </p:nvSpPr>
        <p:spPr>
          <a:xfrm>
            <a:off x="7754233" y="3492881"/>
            <a:ext cx="1593046" cy="262462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6CEA905-6C39-A049-B73B-F5A9414A167D}"/>
              </a:ext>
            </a:extLst>
          </p:cNvPr>
          <p:cNvSpPr/>
          <p:nvPr/>
        </p:nvSpPr>
        <p:spPr>
          <a:xfrm>
            <a:off x="7754232" y="3935525"/>
            <a:ext cx="1593046" cy="27284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07F18BF-5C3A-0B45-9E90-4435F8781BC6}"/>
              </a:ext>
            </a:extLst>
          </p:cNvPr>
          <p:cNvSpPr/>
          <p:nvPr/>
        </p:nvSpPr>
        <p:spPr>
          <a:xfrm>
            <a:off x="8179386" y="4232907"/>
            <a:ext cx="742738" cy="32270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4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Log In (K–1 Card):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43450-F239-DB44-BA40-54C09C91C0E4}"/>
              </a:ext>
            </a:extLst>
          </p:cNvPr>
          <p:cNvSpPr txBox="1"/>
          <p:nvPr/>
        </p:nvSpPr>
        <p:spPr>
          <a:xfrm>
            <a:off x="5140480" y="5534665"/>
            <a:ext cx="7745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Need more support? </a:t>
            </a:r>
            <a:r>
              <a:rPr lang="en-US" sz="1200" dirty="0">
                <a:hlinkClick r:id="rId3"/>
              </a:rPr>
              <a:t>Click here</a:t>
            </a:r>
            <a:r>
              <a:rPr lang="en-US" sz="1200" dirty="0"/>
              <a:t> to access step-by-step instructions along with visuals of your student’s screen.  </a:t>
            </a:r>
          </a:p>
        </p:txBody>
      </p:sp>
      <p:pic>
        <p:nvPicPr>
          <p:cNvPr id="20" name="Picture 1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1CD24E1-B023-AE4E-8FDE-5CBCA7547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3" t="6037" r="15670" b="14561"/>
          <a:stretch/>
        </p:blipFill>
        <p:spPr>
          <a:xfrm>
            <a:off x="6163813" y="1968530"/>
            <a:ext cx="4849627" cy="304542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A94685-2381-F545-A3BD-B600C13E3A7A}"/>
              </a:ext>
            </a:extLst>
          </p:cNvPr>
          <p:cNvSpPr txBox="1">
            <a:spLocks/>
          </p:cNvSpPr>
          <p:nvPr/>
        </p:nvSpPr>
        <p:spPr bwMode="auto">
          <a:xfrm>
            <a:off x="977003" y="1968530"/>
            <a:ext cx="4365464" cy="44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Click on </a:t>
            </a:r>
            <a:r>
              <a:rPr lang="en-US" sz="2400" b="1" dirty="0"/>
              <a:t>K–1 Card Login</a:t>
            </a:r>
            <a:r>
              <a:rPr lang="en-US" sz="2400" dirty="0"/>
              <a:t>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68E03E2-76EF-DD43-B65E-64B71B17F6BE}"/>
              </a:ext>
            </a:extLst>
          </p:cNvPr>
          <p:cNvSpPr/>
          <p:nvPr/>
        </p:nvSpPr>
        <p:spPr>
          <a:xfrm>
            <a:off x="9774370" y="3190134"/>
            <a:ext cx="753930" cy="467466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screen shot of a computer&#10;&#10;Description automatically generated">
            <a:extLst>
              <a:ext uri="{FF2B5EF4-FFF2-40B4-BE49-F238E27FC236}">
                <a16:creationId xmlns:a16="http://schemas.microsoft.com/office/drawing/2014/main" id="{00467D91-10AB-8F4F-BD77-DA124D5120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20" t="6251" r="15881" b="15171"/>
          <a:stretch/>
        </p:blipFill>
        <p:spPr>
          <a:xfrm>
            <a:off x="6163813" y="1976997"/>
            <a:ext cx="4855500" cy="3038497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797E196-F629-6C46-A7F5-E685A0BF135A}"/>
              </a:ext>
            </a:extLst>
          </p:cNvPr>
          <p:cNvSpPr txBox="1">
            <a:spLocks/>
          </p:cNvSpPr>
          <p:nvPr/>
        </p:nvSpPr>
        <p:spPr bwMode="auto">
          <a:xfrm>
            <a:off x="977003" y="2494871"/>
            <a:ext cx="4614384" cy="52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2"/>
            </a:pPr>
            <a:r>
              <a:rPr lang="en-US" sz="2400" dirty="0"/>
              <a:t>Enter your </a:t>
            </a:r>
            <a:r>
              <a:rPr lang="en-US" sz="2400" b="1" dirty="0"/>
              <a:t>class number</a:t>
            </a:r>
            <a:r>
              <a:rPr lang="en-US" sz="2400" dirty="0"/>
              <a:t>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E00D180-9F36-7B40-86E7-81B0FA520BD1}"/>
              </a:ext>
            </a:extLst>
          </p:cNvPr>
          <p:cNvSpPr/>
          <p:nvPr/>
        </p:nvSpPr>
        <p:spPr>
          <a:xfrm>
            <a:off x="7505646" y="2750911"/>
            <a:ext cx="2585706" cy="50685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1EB543-BE54-8A4B-A53B-AEED55BF7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59" t="6071" r="14129" b="14431"/>
          <a:stretch/>
        </p:blipFill>
        <p:spPr>
          <a:xfrm>
            <a:off x="6163813" y="2037361"/>
            <a:ext cx="4849627" cy="2974833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516831-2271-8C4F-AC40-9E00E26A1EE4}"/>
              </a:ext>
            </a:extLst>
          </p:cNvPr>
          <p:cNvSpPr/>
          <p:nvPr/>
        </p:nvSpPr>
        <p:spPr>
          <a:xfrm>
            <a:off x="7876127" y="4088096"/>
            <a:ext cx="1480457" cy="674536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91972C4-DD88-0E4F-9836-66878C16504D}"/>
              </a:ext>
            </a:extLst>
          </p:cNvPr>
          <p:cNvSpPr txBox="1">
            <a:spLocks/>
          </p:cNvSpPr>
          <p:nvPr/>
        </p:nvSpPr>
        <p:spPr bwMode="auto">
          <a:xfrm>
            <a:off x="977003" y="3007491"/>
            <a:ext cx="3244787" cy="52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3"/>
            </a:pPr>
            <a:r>
              <a:rPr lang="en-US" sz="2400" dirty="0"/>
              <a:t>Find your </a:t>
            </a:r>
            <a:r>
              <a:rPr lang="en-US" sz="2400" b="1" dirty="0"/>
              <a:t>name</a:t>
            </a:r>
            <a:r>
              <a:rPr lang="en-US" sz="2400" dirty="0"/>
              <a:t>.</a:t>
            </a:r>
          </a:p>
        </p:txBody>
      </p:sp>
      <p:pic>
        <p:nvPicPr>
          <p:cNvPr id="29" name="Picture 28" descr="A screen shot of a computer&#10;&#10;Description automatically generated">
            <a:extLst>
              <a:ext uri="{FF2B5EF4-FFF2-40B4-BE49-F238E27FC236}">
                <a16:creationId xmlns:a16="http://schemas.microsoft.com/office/drawing/2014/main" id="{09D7CB75-5454-B844-9341-7069CFBD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05" t="5657" r="14172" b="14568"/>
          <a:stretch/>
        </p:blipFill>
        <p:spPr>
          <a:xfrm>
            <a:off x="6157940" y="1968530"/>
            <a:ext cx="4853807" cy="3004308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84575FD-2702-6C48-AF16-E2DC9BAAB2BA}"/>
              </a:ext>
            </a:extLst>
          </p:cNvPr>
          <p:cNvSpPr txBox="1">
            <a:spLocks/>
          </p:cNvSpPr>
          <p:nvPr/>
        </p:nvSpPr>
        <p:spPr bwMode="auto">
          <a:xfrm>
            <a:off x="977003" y="3536390"/>
            <a:ext cx="4695485" cy="67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4"/>
            </a:pPr>
            <a:r>
              <a:rPr lang="en-US" sz="2400" dirty="0"/>
              <a:t>Enter your </a:t>
            </a:r>
            <a:r>
              <a:rPr lang="en-US" sz="2400" b="1" dirty="0"/>
              <a:t>picture code</a:t>
            </a:r>
            <a:r>
              <a:rPr lang="en-US" sz="2400" dirty="0"/>
              <a:t>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86DC333-9CF2-8A4F-9014-2C1E4D33ECC8}"/>
              </a:ext>
            </a:extLst>
          </p:cNvPr>
          <p:cNvSpPr/>
          <p:nvPr/>
        </p:nvSpPr>
        <p:spPr>
          <a:xfrm>
            <a:off x="8074212" y="2998107"/>
            <a:ext cx="1032536" cy="39598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7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/>
      <p:bldP spid="25" grpId="0" animBg="1"/>
      <p:bldP spid="27" grpId="0" animBg="1"/>
      <p:bldP spid="28" grpId="0"/>
      <p:bldP spid="30" grpId="0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Log In (Clever):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23EF6-21C8-634B-AA4C-1C1400BB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5" t="25113" r="28167" b="27009"/>
          <a:stretch/>
        </p:blipFill>
        <p:spPr>
          <a:xfrm>
            <a:off x="2694943" y="722417"/>
            <a:ext cx="610981" cy="6109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5C2010-B7E3-344A-9273-06D149A97850}"/>
              </a:ext>
            </a:extLst>
          </p:cNvPr>
          <p:cNvSpPr txBox="1"/>
          <p:nvPr/>
        </p:nvSpPr>
        <p:spPr>
          <a:xfrm>
            <a:off x="237067" y="6226816"/>
            <a:ext cx="11717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Google™ is a distinctive brand feature of Google, Inc. Microsoft® is a registered trademark of Microsoft Corporation.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E99F4CB-86EE-6F40-B915-6085ADF94244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6897331" y="1941598"/>
            <a:ext cx="4244802" cy="26509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46ED83-9713-8246-8EDF-F0E07385C09E}"/>
              </a:ext>
            </a:extLst>
          </p:cNvPr>
          <p:cNvSpPr txBox="1"/>
          <p:nvPr/>
        </p:nvSpPr>
        <p:spPr>
          <a:xfrm>
            <a:off x="594766" y="1896297"/>
            <a:ext cx="5656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Visit </a:t>
            </a:r>
            <a:r>
              <a:rPr lang="en-US" sz="2000" b="1" dirty="0">
                <a:hlinkClick r:id="rId4"/>
              </a:rPr>
              <a:t>Clever.com</a:t>
            </a:r>
            <a:r>
              <a:rPr lang="en-US" sz="2000" b="1" dirty="0"/>
              <a:t> </a:t>
            </a:r>
            <a:r>
              <a:rPr lang="en-US" sz="2000" dirty="0"/>
              <a:t>and click “Log in as a student.”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0FF7B1-81E8-C44A-B38F-C1AE9C277FA8}"/>
              </a:ext>
            </a:extLst>
          </p:cNvPr>
          <p:cNvSpPr/>
          <p:nvPr/>
        </p:nvSpPr>
        <p:spPr>
          <a:xfrm>
            <a:off x="594766" y="2402505"/>
            <a:ext cx="5656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b="1" dirty="0"/>
              <a:t>If your student has a Clever Badge: </a:t>
            </a:r>
            <a:br>
              <a:rPr lang="en-US" sz="2000" b="1" dirty="0"/>
            </a:br>
            <a:r>
              <a:rPr lang="en-US" sz="2000" b="1" dirty="0"/>
              <a:t>Click “Clever Badge Log In” </a:t>
            </a:r>
            <a:r>
              <a:rPr lang="en-US" sz="2000" dirty="0"/>
              <a:t>to scan their card. </a:t>
            </a:r>
            <a:endParaRPr lang="en-US" sz="15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EEF81C1-2F60-ED45-BDDA-27D37035D8DE}"/>
              </a:ext>
            </a:extLst>
          </p:cNvPr>
          <p:cNvSpPr/>
          <p:nvPr/>
        </p:nvSpPr>
        <p:spPr>
          <a:xfrm>
            <a:off x="9480924" y="2542280"/>
            <a:ext cx="1034676" cy="1328680"/>
          </a:xfrm>
          <a:prstGeom prst="roundRect">
            <a:avLst>
              <a:gd name="adj" fmla="val 7338"/>
            </a:avLst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7EBC49-2FE4-0543-AACF-9B9029410A6B}"/>
              </a:ext>
            </a:extLst>
          </p:cNvPr>
          <p:cNvSpPr/>
          <p:nvPr/>
        </p:nvSpPr>
        <p:spPr>
          <a:xfrm>
            <a:off x="1045871" y="3134762"/>
            <a:ext cx="514326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If your student does NOT have a Clever Badge:</a:t>
            </a:r>
            <a:r>
              <a:rPr lang="en-US" sz="1500" dirty="0"/>
              <a:t> </a:t>
            </a:r>
            <a:r>
              <a:rPr lang="en-US" dirty="0"/>
              <a:t>Type your school name in the box provided. </a:t>
            </a:r>
          </a:p>
          <a:p>
            <a:endParaRPr lang="en-US" sz="1100" b="1" i="1" dirty="0"/>
          </a:p>
          <a:p>
            <a:r>
              <a:rPr lang="en-US" sz="1100" b="1" i="1" dirty="0"/>
              <a:t>Note: </a:t>
            </a:r>
            <a:r>
              <a:rPr lang="en-US" sz="1100" i="1" dirty="0"/>
              <a:t>There may be multiple schools with the same name, so be sure to select the school associated with your student’s district. 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8D98CAD-6A0E-2C41-9BD6-6656B545D8DC}"/>
              </a:ext>
            </a:extLst>
          </p:cNvPr>
          <p:cNvSpPr/>
          <p:nvPr/>
        </p:nvSpPr>
        <p:spPr>
          <a:xfrm>
            <a:off x="7502513" y="2870200"/>
            <a:ext cx="1738854" cy="368398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F82457-B401-9740-92F9-5E4ECF51C090}"/>
              </a:ext>
            </a:extLst>
          </p:cNvPr>
          <p:cNvPicPr/>
          <p:nvPr/>
        </p:nvPicPr>
        <p:blipFill rotWithShape="1">
          <a:blip r:embed="rId5"/>
          <a:srcRect l="11426" t="6368" r="8206" b="13560"/>
          <a:stretch/>
        </p:blipFill>
        <p:spPr>
          <a:xfrm>
            <a:off x="7367524" y="2006698"/>
            <a:ext cx="3267406" cy="24638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761FF43-E291-9B4A-869D-EEB8BCF07118}"/>
              </a:ext>
            </a:extLst>
          </p:cNvPr>
          <p:cNvSpPr/>
          <p:nvPr/>
        </p:nvSpPr>
        <p:spPr>
          <a:xfrm>
            <a:off x="594766" y="4319702"/>
            <a:ext cx="857956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b="1" dirty="0"/>
              <a:t>Click on the Login icon </a:t>
            </a:r>
            <a:br>
              <a:rPr lang="en-US" sz="2000" b="1" dirty="0"/>
            </a:br>
            <a:r>
              <a:rPr lang="en-US" sz="2000" dirty="0"/>
              <a:t>(most districts use Google™ or Microsoft®). </a:t>
            </a:r>
            <a:br>
              <a:rPr lang="en-US" sz="2000" dirty="0"/>
            </a:br>
            <a:r>
              <a:rPr lang="en-US" sz="2000" dirty="0"/>
              <a:t>Enter your student’s username and password. </a:t>
            </a:r>
          </a:p>
          <a:p>
            <a:r>
              <a:rPr lang="en-US" sz="1500" dirty="0"/>
              <a:t> 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63B8A9-B042-684A-B4A0-E8A4B882E6DD}"/>
              </a:ext>
            </a:extLst>
          </p:cNvPr>
          <p:cNvSpPr/>
          <p:nvPr/>
        </p:nvSpPr>
        <p:spPr>
          <a:xfrm>
            <a:off x="7457240" y="2497220"/>
            <a:ext cx="1782807" cy="435045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0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29" grpId="0"/>
      <p:bldP spid="30" grpId="0" animBg="1"/>
      <p:bldP spid="32" grpId="0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How to Log In (ClassLink):</a:t>
            </a:r>
            <a:endParaRPr lang="en-IN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4001C50-6114-F240-AA08-BAF33CC7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0" t="20878" r="23940" b="28568"/>
          <a:stretch/>
        </p:blipFill>
        <p:spPr>
          <a:xfrm>
            <a:off x="2298885" y="706356"/>
            <a:ext cx="643681" cy="6109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2C51EC7-A2AE-3A46-846A-9F42F9B42327}"/>
              </a:ext>
            </a:extLst>
          </p:cNvPr>
          <p:cNvSpPr txBox="1"/>
          <p:nvPr/>
        </p:nvSpPr>
        <p:spPr>
          <a:xfrm>
            <a:off x="272295" y="1819132"/>
            <a:ext cx="86627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Option 1: If you have your student’s school organization URL . . . </a:t>
            </a:r>
          </a:p>
          <a:p>
            <a:pPr lvl="1"/>
            <a:r>
              <a:rPr lang="en-US" sz="1600" b="1" dirty="0"/>
              <a:t>1. Log in using </a:t>
            </a:r>
            <a:r>
              <a:rPr lang="en-US" sz="1600" dirty="0"/>
              <a:t>it. It may look like this: </a:t>
            </a:r>
            <a:r>
              <a:rPr lang="en-US" sz="1600" b="1" dirty="0">
                <a:hlinkClick r:id="rId4"/>
              </a:rPr>
              <a:t>https://launchpad.classlink.com/</a:t>
            </a:r>
            <a:r>
              <a:rPr lang="en-US" sz="1600" b="1" i="1" dirty="0">
                <a:hlinkClick r:id="rId4"/>
              </a:rPr>
              <a:t>[YourSchoolOrganization]</a:t>
            </a:r>
            <a:endParaRPr lang="en-US" sz="1600" b="1" i="1" dirty="0"/>
          </a:p>
          <a:p>
            <a:pPr lvl="1"/>
            <a:endParaRPr lang="en-US" sz="1600" b="1" i="1" dirty="0"/>
          </a:p>
          <a:p>
            <a:pPr lvl="1"/>
            <a:r>
              <a:rPr lang="en-US" sz="1600" b="1" dirty="0"/>
              <a:t>2. Enter </a:t>
            </a:r>
            <a:r>
              <a:rPr lang="en-US" sz="1600" dirty="0"/>
              <a:t>your student’s </a:t>
            </a:r>
            <a:r>
              <a:rPr lang="en-US" sz="1600" b="1" dirty="0"/>
              <a:t>username</a:t>
            </a:r>
            <a:r>
              <a:rPr lang="en-US" sz="1600" dirty="0"/>
              <a:t> and </a:t>
            </a:r>
            <a:r>
              <a:rPr lang="en-US" sz="1600" b="1" dirty="0"/>
              <a:t>password</a:t>
            </a:r>
            <a:r>
              <a:rPr lang="en-US" sz="1600" dirty="0"/>
              <a:t>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7CF4E0-F68B-F64F-9626-18CE7D6878F7}"/>
              </a:ext>
            </a:extLst>
          </p:cNvPr>
          <p:cNvSpPr/>
          <p:nvPr/>
        </p:nvSpPr>
        <p:spPr>
          <a:xfrm>
            <a:off x="270006" y="3172291"/>
            <a:ext cx="4256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Option 2: If you do NOT have your student’s school organization URL . . 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DEBDB31-C605-714F-89C1-00AB89517CD6}"/>
              </a:ext>
            </a:extLst>
          </p:cNvPr>
          <p:cNvPicPr/>
          <p:nvPr/>
        </p:nvPicPr>
        <p:blipFill rotWithShape="1">
          <a:blip r:embed="rId5"/>
          <a:srcRect l="2889" t="6936" r="5656" b="2315"/>
          <a:stretch/>
        </p:blipFill>
        <p:spPr>
          <a:xfrm>
            <a:off x="6900333" y="1948970"/>
            <a:ext cx="4258733" cy="2661130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70954A7-65E4-704E-BD45-CC1B15857704}"/>
              </a:ext>
            </a:extLst>
          </p:cNvPr>
          <p:cNvSpPr/>
          <p:nvPr/>
        </p:nvSpPr>
        <p:spPr>
          <a:xfrm>
            <a:off x="8241030" y="2794213"/>
            <a:ext cx="1827530" cy="5298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1EED0AB8-AB36-3048-9F77-A689C7BEEE9E}"/>
              </a:ext>
            </a:extLst>
          </p:cNvPr>
          <p:cNvSpPr txBox="1"/>
          <p:nvPr/>
        </p:nvSpPr>
        <p:spPr>
          <a:xfrm>
            <a:off x="270006" y="3817897"/>
            <a:ext cx="3447394" cy="4470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Log in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LaunchPad.ClassLink.com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A50C82-AB6C-754F-8D95-E36A9C64283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33" y="1944599"/>
            <a:ext cx="4264155" cy="2665501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CC46B609-7774-1946-8C21-EFE5D3576931}"/>
              </a:ext>
            </a:extLst>
          </p:cNvPr>
          <p:cNvSpPr txBox="1"/>
          <p:nvPr/>
        </p:nvSpPr>
        <p:spPr>
          <a:xfrm>
            <a:off x="270006" y="4209788"/>
            <a:ext cx="5207928" cy="61098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en-US" sz="1400" b="1" dirty="0"/>
              <a:t>2A. Click </a:t>
            </a:r>
            <a:r>
              <a:rPr lang="en-US" sz="1400" dirty="0"/>
              <a:t>on “</a:t>
            </a:r>
            <a:r>
              <a:rPr lang="en-US" sz="1400" b="1" dirty="0"/>
              <a:t>Use </a:t>
            </a:r>
            <a:r>
              <a:rPr lang="en-US" sz="1400" b="1" dirty="0" err="1"/>
              <a:t>QuickCard</a:t>
            </a:r>
            <a:r>
              <a:rPr lang="en-US" sz="1400" dirty="0"/>
              <a:t>” if your student was given a personal </a:t>
            </a:r>
            <a:r>
              <a:rPr lang="en-US" sz="1400" dirty="0" err="1"/>
              <a:t>QuickCard</a:t>
            </a:r>
            <a:r>
              <a:rPr lang="en-US" sz="1400" dirty="0"/>
              <a:t>.</a:t>
            </a:r>
          </a:p>
          <a:p>
            <a:r>
              <a:rPr lang="en-US" sz="1400" dirty="0"/>
              <a:t> 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24237B-042A-CD41-A23A-85269BB66D0C}"/>
              </a:ext>
            </a:extLst>
          </p:cNvPr>
          <p:cNvSpPr txBox="1"/>
          <p:nvPr/>
        </p:nvSpPr>
        <p:spPr>
          <a:xfrm>
            <a:off x="270006" y="5304229"/>
            <a:ext cx="5207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dirty="0"/>
              <a:t>2C. </a:t>
            </a:r>
            <a:r>
              <a:rPr lang="en-US" sz="1400" dirty="0"/>
              <a:t>In addition, </a:t>
            </a:r>
            <a:r>
              <a:rPr lang="en-US" sz="1400" b="1" dirty="0"/>
              <a:t>click</a:t>
            </a:r>
            <a:r>
              <a:rPr lang="en-US" sz="1400" dirty="0"/>
              <a:t> “</a:t>
            </a:r>
            <a:r>
              <a:rPr lang="en-US" sz="1400" b="1" dirty="0"/>
              <a:t>Use My Location</a:t>
            </a:r>
            <a:r>
              <a:rPr lang="en-US" sz="1400" dirty="0"/>
              <a:t>” to allow the browser to access the closest schools based on your location.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08C5E39-1322-2F47-A11A-68BCDA7C6379}"/>
              </a:ext>
            </a:extLst>
          </p:cNvPr>
          <p:cNvSpPr/>
          <p:nvPr/>
        </p:nvSpPr>
        <p:spPr>
          <a:xfrm>
            <a:off x="8498412" y="3029872"/>
            <a:ext cx="1624373" cy="189186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1F78E1-90A0-094F-8C37-9F2215388FA6}"/>
              </a:ext>
            </a:extLst>
          </p:cNvPr>
          <p:cNvSpPr txBox="1"/>
          <p:nvPr/>
        </p:nvSpPr>
        <p:spPr>
          <a:xfrm>
            <a:off x="270006" y="4765620"/>
            <a:ext cx="520792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dirty="0"/>
              <a:t>2B. Search </a:t>
            </a:r>
            <a:r>
              <a:rPr lang="en-US" sz="1400" dirty="0"/>
              <a:t>for your school’s </a:t>
            </a:r>
            <a:r>
              <a:rPr lang="en-US" sz="1400" b="1" dirty="0"/>
              <a:t>login page </a:t>
            </a:r>
            <a:r>
              <a:rPr lang="en-US" sz="1400" dirty="0"/>
              <a:t>by entering the school name in the search bar.  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FB2BC5A-FADC-124F-AA76-189E9835F53C}"/>
              </a:ext>
            </a:extLst>
          </p:cNvPr>
          <p:cNvSpPr/>
          <p:nvPr/>
        </p:nvSpPr>
        <p:spPr>
          <a:xfrm>
            <a:off x="10208511" y="2837746"/>
            <a:ext cx="506056" cy="17533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DA65632-7185-BD44-98D3-B276159AEED3}"/>
              </a:ext>
            </a:extLst>
          </p:cNvPr>
          <p:cNvSpPr/>
          <p:nvPr/>
        </p:nvSpPr>
        <p:spPr>
          <a:xfrm>
            <a:off x="10122785" y="3029872"/>
            <a:ext cx="591781" cy="189186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E2C66A-4196-7A46-AD28-EF255DCF72B8}"/>
              </a:ext>
            </a:extLst>
          </p:cNvPr>
          <p:cNvSpPr txBox="1"/>
          <p:nvPr/>
        </p:nvSpPr>
        <p:spPr>
          <a:xfrm>
            <a:off x="273569" y="5871363"/>
            <a:ext cx="657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dirty="0"/>
              <a:t>3. Enter </a:t>
            </a:r>
            <a:r>
              <a:rPr lang="en-US" sz="1400" dirty="0"/>
              <a:t>your student’s </a:t>
            </a:r>
            <a:r>
              <a:rPr lang="en-US" sz="1400" b="1" dirty="0"/>
              <a:t>username</a:t>
            </a:r>
            <a:r>
              <a:rPr lang="en-US" sz="1400" dirty="0"/>
              <a:t> and </a:t>
            </a:r>
            <a:r>
              <a:rPr lang="en-US" sz="1400" b="1" dirty="0"/>
              <a:t>password</a:t>
            </a:r>
            <a:r>
              <a:rPr lang="en-US" sz="1400" dirty="0"/>
              <a:t> or </a:t>
            </a:r>
            <a:r>
              <a:rPr lang="en-US" sz="1400" b="1" dirty="0"/>
              <a:t>scan</a:t>
            </a:r>
            <a:r>
              <a:rPr lang="en-US" sz="1400" dirty="0"/>
              <a:t> their </a:t>
            </a:r>
            <a:r>
              <a:rPr lang="en-US" sz="1400" b="1" dirty="0" err="1"/>
              <a:t>QuickCard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51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6" grpId="0"/>
      <p:bldP spid="37" grpId="0"/>
      <p:bldP spid="38" grpId="0" animBg="1"/>
      <p:bldP spid="39" grpId="0"/>
      <p:bldP spid="40" grpId="0" animBg="1"/>
      <p:bldP spid="41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Online lessons will: </a:t>
            </a:r>
          </a:p>
          <a:p>
            <a:pPr marL="285750" indent="-285750"/>
            <a:r>
              <a:rPr lang="en-US" sz="3200" dirty="0"/>
              <a:t>Show what you know and what you’re still learning</a:t>
            </a:r>
          </a:p>
          <a:p>
            <a:pPr marL="285750" lvl="0" indent="-285750"/>
            <a:r>
              <a:rPr lang="en-US" sz="3200" dirty="0"/>
              <a:t>Help you learn what you need</a:t>
            </a:r>
          </a:p>
          <a:p>
            <a:pPr marL="285750" indent="-285750"/>
            <a:r>
              <a:rPr lang="en-US" sz="3200" dirty="0"/>
              <a:t>Let me know how you are doing and </a:t>
            </a:r>
            <a:br>
              <a:rPr lang="en-US" sz="3200" dirty="0"/>
            </a:br>
            <a:r>
              <a:rPr lang="en-US" sz="3200" dirty="0"/>
              <a:t>how I can help</a:t>
            </a: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i="1" dirty="0" err="1"/>
              <a:t>i</a:t>
            </a:r>
            <a:r>
              <a:rPr lang="en-US" i="1" dirty="0"/>
              <a:t>-Ready </a:t>
            </a:r>
            <a:r>
              <a:rPr lang="en-US" dirty="0"/>
              <a:t>Online Lessons?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D09A7-C65A-AE49-8981-C0C339D1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81" y="2077019"/>
            <a:ext cx="3751705" cy="42348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3250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Your Dashboard</a:t>
            </a:r>
            <a:endParaRPr lang="en-I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193F9A-C5BC-EC41-AE1E-463482717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5" t="7119" r="15384" b="13966"/>
          <a:stretch/>
        </p:blipFill>
        <p:spPr>
          <a:xfrm>
            <a:off x="6167120" y="1971040"/>
            <a:ext cx="4856480" cy="306098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AF516DA-22BE-6E49-A886-0438816D9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03400"/>
            <a:ext cx="5004381" cy="4699978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You can pick Math or Reading.</a:t>
            </a:r>
          </a:p>
          <a:p>
            <a:r>
              <a:rPr lang="en-US" sz="2400" dirty="0"/>
              <a:t>It will tell you what you need to do. </a:t>
            </a:r>
          </a:p>
          <a:p>
            <a:r>
              <a:rPr lang="en-US" sz="2400" dirty="0"/>
              <a:t>On the bottom, you may have some of these different choices: 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To Do 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My Progress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My Stuff 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Learning Games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EE2900A-664D-7B4B-9908-466BAC7A9259}"/>
              </a:ext>
            </a:extLst>
          </p:cNvPr>
          <p:cNvSpPr/>
          <p:nvPr/>
        </p:nvSpPr>
        <p:spPr>
          <a:xfrm>
            <a:off x="6443537" y="1949450"/>
            <a:ext cx="1074863" cy="288925"/>
          </a:xfrm>
          <a:prstGeom prst="roundRect">
            <a:avLst>
              <a:gd name="adj" fmla="val 503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450D68-5EED-C947-B2FC-022A34DED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2" t="85693" r="23671" b="1056"/>
          <a:stretch/>
        </p:blipFill>
        <p:spPr>
          <a:xfrm>
            <a:off x="7711116" y="4611345"/>
            <a:ext cx="1974780" cy="38162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6D1FFF-EBA0-394C-89F9-8D48C0C30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0" t="84908" r="63099" b="1056"/>
          <a:stretch/>
        </p:blipFill>
        <p:spPr>
          <a:xfrm>
            <a:off x="7711880" y="4611332"/>
            <a:ext cx="384024" cy="381639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F741A0-8A32-0B43-9285-505041093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6" t="86750" r="50174" b="1056"/>
          <a:stretch/>
        </p:blipFill>
        <p:spPr>
          <a:xfrm>
            <a:off x="8183458" y="4630485"/>
            <a:ext cx="462421" cy="351203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4AB086-0650-ED48-AB9C-05141D2BA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7" t="86749" r="39669"/>
          <a:stretch/>
        </p:blipFill>
        <p:spPr>
          <a:xfrm>
            <a:off x="8742958" y="4610647"/>
            <a:ext cx="356447" cy="38162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1593EE-11B1-D94C-8F73-1E6585D96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44" t="85964" r="25411"/>
          <a:stretch/>
        </p:blipFill>
        <p:spPr>
          <a:xfrm>
            <a:off x="9197460" y="4611345"/>
            <a:ext cx="489868" cy="38162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88110D6-F60A-D848-8B17-D3ACAC15107F}"/>
              </a:ext>
            </a:extLst>
          </p:cNvPr>
          <p:cNvSpPr/>
          <p:nvPr/>
        </p:nvSpPr>
        <p:spPr>
          <a:xfrm>
            <a:off x="6781800" y="2386533"/>
            <a:ext cx="3635375" cy="1944462"/>
          </a:xfrm>
          <a:prstGeom prst="roundRect">
            <a:avLst>
              <a:gd name="adj" fmla="val 503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0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Your Dashboard</a:t>
            </a:r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E6EC86-C793-FCE5-12F9-E464CE864011}"/>
              </a:ext>
            </a:extLst>
          </p:cNvPr>
          <p:cNvSpPr txBox="1"/>
          <p:nvPr/>
        </p:nvSpPr>
        <p:spPr>
          <a:xfrm>
            <a:off x="11023600" y="145485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Optional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BB9474-B356-9641-BD1A-27F8DB3B1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0" t="7137" r="15748" b="14434"/>
          <a:stretch/>
        </p:blipFill>
        <p:spPr>
          <a:xfrm>
            <a:off x="6165850" y="1962149"/>
            <a:ext cx="4857750" cy="30702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96DCCD-874C-3B46-9423-6117A3F86D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03" t="86117" r="24973"/>
          <a:stretch/>
        </p:blipFill>
        <p:spPr>
          <a:xfrm>
            <a:off x="9323126" y="4632517"/>
            <a:ext cx="500622" cy="399840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517389D-F8E2-094F-B339-514E0F609215}"/>
              </a:ext>
            </a:extLst>
          </p:cNvPr>
          <p:cNvSpPr/>
          <p:nvPr/>
        </p:nvSpPr>
        <p:spPr>
          <a:xfrm>
            <a:off x="6751664" y="2379250"/>
            <a:ext cx="1601605" cy="1964149"/>
          </a:xfrm>
          <a:prstGeom prst="roundRect">
            <a:avLst>
              <a:gd name="adj" fmla="val 10323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46A3CA0-899D-124E-B8F8-151927431FF4}"/>
              </a:ext>
            </a:extLst>
          </p:cNvPr>
          <p:cNvSpPr/>
          <p:nvPr/>
        </p:nvSpPr>
        <p:spPr>
          <a:xfrm>
            <a:off x="8483589" y="2660317"/>
            <a:ext cx="986162" cy="980349"/>
          </a:xfrm>
          <a:prstGeom prst="roundRect">
            <a:avLst>
              <a:gd name="adj" fmla="val 10161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154B806-ABD5-2D47-8D29-AFC326276D11}"/>
              </a:ext>
            </a:extLst>
          </p:cNvPr>
          <p:cNvSpPr/>
          <p:nvPr/>
        </p:nvSpPr>
        <p:spPr>
          <a:xfrm>
            <a:off x="9485659" y="2660316"/>
            <a:ext cx="941041" cy="980349"/>
          </a:xfrm>
          <a:prstGeom prst="roundRect">
            <a:avLst>
              <a:gd name="adj" fmla="val 13518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8C982B6-7181-1845-ACF3-325DFC98ECF6}"/>
              </a:ext>
            </a:extLst>
          </p:cNvPr>
          <p:cNvSpPr txBox="1">
            <a:spLocks/>
          </p:cNvSpPr>
          <p:nvPr/>
        </p:nvSpPr>
        <p:spPr>
          <a:xfrm>
            <a:off x="488356" y="1910332"/>
            <a:ext cx="52060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3200" dirty="0"/>
              <a:t>The green is your lesson path. </a:t>
            </a:r>
          </a:p>
          <a:p>
            <a:pPr fontAlgn="auto"/>
            <a:r>
              <a:rPr lang="en-US" sz="3200" dirty="0"/>
              <a:t>The blue are Teacher Assigned Lessons.</a:t>
            </a:r>
          </a:p>
          <a:p>
            <a:pPr fontAlgn="auto"/>
            <a:r>
              <a:rPr lang="en-US" sz="3200" dirty="0"/>
              <a:t>You might also see Close Reading lessons.</a:t>
            </a:r>
          </a:p>
        </p:txBody>
      </p:sp>
    </p:spTree>
    <p:extLst>
      <p:ext uri="{BB962C8B-B14F-4D97-AF65-F5344CB8AC3E}">
        <p14:creationId xmlns:p14="http://schemas.microsoft.com/office/powerpoint/2010/main" val="50966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8193F9A-C5BC-EC41-AE1E-463482717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0" t="7343" r="15562" b="13918"/>
          <a:stretch/>
        </p:blipFill>
        <p:spPr>
          <a:xfrm>
            <a:off x="6165346" y="1943352"/>
            <a:ext cx="4848387" cy="307298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/>
              <a:t>To 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D1FFF-EBA0-394C-89F9-8D48C0C30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10" t="84908" r="63099" b="1056"/>
          <a:stretch/>
        </p:blipFill>
        <p:spPr>
          <a:xfrm>
            <a:off x="7917447" y="4584384"/>
            <a:ext cx="384024" cy="404237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741A0-8A32-0B43-9285-505041093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96" t="86750" r="50174" b="1056"/>
          <a:stretch/>
        </p:blipFill>
        <p:spPr>
          <a:xfrm>
            <a:off x="8349864" y="4595720"/>
            <a:ext cx="462421" cy="416186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4AB086-0650-ED48-AB9C-05141D2BA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57" t="86749" r="39669"/>
          <a:stretch/>
        </p:blipFill>
        <p:spPr>
          <a:xfrm>
            <a:off x="8860677" y="4595719"/>
            <a:ext cx="356447" cy="416186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1593EE-11B1-D94C-8F73-1E6585D96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44" t="85964" r="25411"/>
          <a:stretch/>
        </p:blipFill>
        <p:spPr>
          <a:xfrm>
            <a:off x="9263464" y="4595194"/>
            <a:ext cx="489868" cy="422572"/>
          </a:xfrm>
          <a:prstGeom prst="roundRect">
            <a:avLst>
              <a:gd name="adj" fmla="val 16667"/>
            </a:avLst>
          </a:prstGeom>
          <a:noFill/>
          <a:ln w="1905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88EF4-94A1-BE4E-B468-958DE1AD3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40" t="85246" r="65246" b="5580"/>
          <a:stretch/>
        </p:blipFill>
        <p:spPr>
          <a:xfrm>
            <a:off x="4605317" y="643187"/>
            <a:ext cx="706820" cy="769441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D1FFF-EBA0-394C-89F9-8D48C0C30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10" t="84908" r="63099" b="1056"/>
          <a:stretch/>
        </p:blipFill>
        <p:spPr>
          <a:xfrm>
            <a:off x="7917447" y="4605549"/>
            <a:ext cx="384024" cy="404237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4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C6D151-C8FC-937B-2B01-40BD99EFD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14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Click here to see your  lessons and assignments.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3993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My Progress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AE817-CBCE-9A49-9EBE-9A370467A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65" t="88305" r="53681" b="5064"/>
          <a:stretch/>
        </p:blipFill>
        <p:spPr>
          <a:xfrm>
            <a:off x="3828905" y="697424"/>
            <a:ext cx="764882" cy="723256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76B211-1428-3E42-B869-E992E4050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9" t="6942" r="15402" b="14092"/>
          <a:stretch/>
        </p:blipFill>
        <p:spPr>
          <a:xfrm>
            <a:off x="6159923" y="1965960"/>
            <a:ext cx="4851400" cy="3074692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8F6EE75-3D14-9C45-B5E3-3DD7A20CE282}"/>
              </a:ext>
            </a:extLst>
          </p:cNvPr>
          <p:cNvSpPr/>
          <p:nvPr/>
        </p:nvSpPr>
        <p:spPr>
          <a:xfrm>
            <a:off x="8087134" y="4587165"/>
            <a:ext cx="522514" cy="45348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743FCA9-3782-BE44-AA19-E752B3007FD2}"/>
              </a:ext>
            </a:extLst>
          </p:cNvPr>
          <p:cNvSpPr/>
          <p:nvPr/>
        </p:nvSpPr>
        <p:spPr>
          <a:xfrm>
            <a:off x="7438571" y="2460782"/>
            <a:ext cx="1171077" cy="18621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3B54836-EC93-5A4D-B4FC-D80529FC959B}"/>
              </a:ext>
            </a:extLst>
          </p:cNvPr>
          <p:cNvSpPr/>
          <p:nvPr/>
        </p:nvSpPr>
        <p:spPr>
          <a:xfrm>
            <a:off x="6934575" y="2646999"/>
            <a:ext cx="989825" cy="1393925"/>
          </a:xfrm>
          <a:prstGeom prst="roundRect">
            <a:avLst>
              <a:gd name="adj" fmla="val 9995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4103096-8EAA-0B40-A55B-CA5DD643F1B5}"/>
              </a:ext>
            </a:extLst>
          </p:cNvPr>
          <p:cNvSpPr/>
          <p:nvPr/>
        </p:nvSpPr>
        <p:spPr>
          <a:xfrm>
            <a:off x="8114736" y="2646999"/>
            <a:ext cx="989825" cy="1393925"/>
          </a:xfrm>
          <a:prstGeom prst="roundRect">
            <a:avLst>
              <a:gd name="adj" fmla="val 11022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E989E02-8B0A-EC44-B01E-0869BA071B05}"/>
              </a:ext>
            </a:extLst>
          </p:cNvPr>
          <p:cNvSpPr/>
          <p:nvPr/>
        </p:nvSpPr>
        <p:spPr>
          <a:xfrm>
            <a:off x="9316631" y="2455702"/>
            <a:ext cx="989825" cy="1581054"/>
          </a:xfrm>
          <a:prstGeom prst="roundRect">
            <a:avLst>
              <a:gd name="adj" fmla="val 12561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21D9019-81DB-7442-8639-0E361504BDD7}"/>
              </a:ext>
            </a:extLst>
          </p:cNvPr>
          <p:cNvSpPr/>
          <p:nvPr/>
        </p:nvSpPr>
        <p:spPr>
          <a:xfrm>
            <a:off x="8017159" y="4129933"/>
            <a:ext cx="1141162" cy="298827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230B146-30CE-D841-9920-46F21B19C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62" y="1886848"/>
            <a:ext cx="4658710" cy="4774096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You will see </a:t>
            </a:r>
            <a:r>
              <a:rPr lang="en-US" sz="2400" b="1" dirty="0"/>
              <a:t>stats</a:t>
            </a:r>
            <a:r>
              <a:rPr lang="en-US" sz="2400" dirty="0"/>
              <a:t>.</a:t>
            </a:r>
          </a:p>
          <a:p>
            <a:pPr lvl="0"/>
            <a:r>
              <a:rPr lang="en-US" sz="2400" b="1" dirty="0"/>
              <a:t>Time-On-Task</a:t>
            </a:r>
            <a:r>
              <a:rPr lang="en-US" sz="2400" dirty="0"/>
              <a:t> tells you how many minutes you’ve spent on lessons.</a:t>
            </a:r>
          </a:p>
          <a:p>
            <a:pPr lvl="0"/>
            <a:r>
              <a:rPr lang="en-US" sz="2400" b="1" dirty="0"/>
              <a:t>Lessons Passed </a:t>
            </a:r>
            <a:r>
              <a:rPr lang="en-US" sz="2400" dirty="0"/>
              <a:t>tells you how many </a:t>
            </a:r>
            <a:br>
              <a:rPr lang="en-US" sz="2400" dirty="0"/>
            </a:br>
            <a:r>
              <a:rPr lang="en-US" sz="2400" dirty="0"/>
              <a:t>lessons you’ve passed.</a:t>
            </a:r>
          </a:p>
          <a:p>
            <a:pPr lvl="0"/>
            <a:r>
              <a:rPr lang="en-US" sz="2400" b="1" dirty="0"/>
              <a:t>Lesson Streak </a:t>
            </a:r>
            <a:r>
              <a:rPr lang="en-US" sz="2400" dirty="0"/>
              <a:t>tells you how many lessons you’ve passed in a row.</a:t>
            </a:r>
          </a:p>
          <a:p>
            <a:r>
              <a:rPr lang="en-US" sz="2400" dirty="0"/>
              <a:t>Next, we’ll talk about </a:t>
            </a:r>
            <a:r>
              <a:rPr lang="en-US" sz="2400" b="1" dirty="0"/>
              <a:t>Completed Work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84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/>
              <a:t>Completed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AE817-CBCE-9A49-9EBE-9A370467A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65" t="88305" r="53681" b="5064"/>
          <a:stretch/>
        </p:blipFill>
        <p:spPr>
          <a:xfrm>
            <a:off x="3309399" y="697424"/>
            <a:ext cx="764882" cy="723256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46BE7C-B777-EB44-97F3-ED6E4875D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9" t="6930" r="15388" b="14061"/>
          <a:stretch/>
        </p:blipFill>
        <p:spPr>
          <a:xfrm>
            <a:off x="6163732" y="1957022"/>
            <a:ext cx="4851401" cy="30779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446404-7051-4D49-B30F-C0BBD0239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34" y="1948555"/>
            <a:ext cx="416043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Shows you your past lessons and quiz scores, and you may see your Diagnostic score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6CFCC25-6D10-4D48-974B-06610C96ADD5}"/>
              </a:ext>
            </a:extLst>
          </p:cNvPr>
          <p:cNvSpPr/>
          <p:nvPr/>
        </p:nvSpPr>
        <p:spPr>
          <a:xfrm>
            <a:off x="6527560" y="2554030"/>
            <a:ext cx="4113584" cy="2312126"/>
          </a:xfrm>
          <a:prstGeom prst="roundRect">
            <a:avLst>
              <a:gd name="adj" fmla="val 6016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4564" y="365127"/>
            <a:ext cx="10515600" cy="1325563"/>
          </a:xfrm>
        </p:spPr>
        <p:txBody>
          <a:bodyPr/>
          <a:lstStyle/>
          <a:p>
            <a:r>
              <a:rPr lang="en-US" dirty="0"/>
              <a:t>My Stuff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37AB4-D807-6649-952C-108F444C2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2" t="87627" r="40444" b="4560"/>
          <a:stretch/>
        </p:blipFill>
        <p:spPr>
          <a:xfrm>
            <a:off x="4265500" y="652134"/>
            <a:ext cx="810721" cy="751548"/>
          </a:xfrm>
          <a:prstGeom prst="rect">
            <a:avLst/>
          </a:prstGeom>
          <a:ln w="28575"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A39E83-1121-B64C-B81F-66D5ADDC6F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1520" y="1811334"/>
            <a:ext cx="4344701" cy="312642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You can pick your background, change your password, and play games with coins 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557F89-5875-F34A-8F3B-B5AB6806F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8" t="7039" r="15786" b="14016"/>
          <a:stretch/>
        </p:blipFill>
        <p:spPr>
          <a:xfrm>
            <a:off x="6158040" y="1942091"/>
            <a:ext cx="4858922" cy="309924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652BD67-57A3-4842-97C8-1FD4A93D8DE9}"/>
              </a:ext>
            </a:extLst>
          </p:cNvPr>
          <p:cNvSpPr/>
          <p:nvPr/>
        </p:nvSpPr>
        <p:spPr>
          <a:xfrm>
            <a:off x="8903187" y="4628666"/>
            <a:ext cx="392566" cy="41294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2F8D2A7-8529-8449-9522-D0BB84CAD06B}"/>
              </a:ext>
            </a:extLst>
          </p:cNvPr>
          <p:cNvSpPr/>
          <p:nvPr/>
        </p:nvSpPr>
        <p:spPr>
          <a:xfrm>
            <a:off x="7796896" y="2439617"/>
            <a:ext cx="1631216" cy="271103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6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Learning Games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62DCA-27E2-6140-BED7-6AD4F9E9A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31" t="86797" r="28555" b="5580"/>
          <a:stretch/>
        </p:blipFill>
        <p:spPr>
          <a:xfrm>
            <a:off x="3309399" y="590022"/>
            <a:ext cx="860927" cy="778757"/>
          </a:xfrm>
          <a:prstGeom prst="rect">
            <a:avLst/>
          </a:prstGeom>
          <a:ln w="2857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E6EC86-C793-FCE5-12F9-E464CE864011}"/>
              </a:ext>
            </a:extLst>
          </p:cNvPr>
          <p:cNvSpPr txBox="1"/>
          <p:nvPr/>
        </p:nvSpPr>
        <p:spPr>
          <a:xfrm>
            <a:off x="11112977" y="125472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Optional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26D354-AE0E-AA44-A179-A1784899B5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6210" y="1761068"/>
            <a:ext cx="4540057" cy="3945466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Click on the fish icon. These are games to help increase your math fluency.</a:t>
            </a:r>
          </a:p>
          <a:p>
            <a:pPr lvl="0"/>
            <a:r>
              <a:rPr lang="en-US" sz="2400" dirty="0"/>
              <a:t>You should only play Learning Games once you meet your online lesson goals.</a:t>
            </a:r>
          </a:p>
          <a:p>
            <a:pPr lvl="0"/>
            <a:r>
              <a:rPr lang="en-US" sz="2400" dirty="0"/>
              <a:t>Learning Games do not count toward your Time-On-Task.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9B2F3D-08AA-874E-81D2-30CDA7194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71" t="7142" r="15571" b="14113"/>
          <a:stretch/>
        </p:blipFill>
        <p:spPr>
          <a:xfrm>
            <a:off x="6159501" y="1940383"/>
            <a:ext cx="4851399" cy="3083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9C364-8F61-8C4A-9AAD-C060D7AB2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44" t="85964" r="25411"/>
          <a:stretch/>
        </p:blipFill>
        <p:spPr>
          <a:xfrm>
            <a:off x="9111710" y="4581354"/>
            <a:ext cx="489868" cy="404238"/>
          </a:xfrm>
          <a:prstGeom prst="roundRect">
            <a:avLst>
              <a:gd name="adj" fmla="val 16667"/>
            </a:avLst>
          </a:prstGeom>
          <a:ln w="38100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185D5-F31A-EAF3-BA6C-C26E23626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947" y="1964111"/>
            <a:ext cx="4834327" cy="30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altLang="en-US" dirty="0"/>
              <a:t>Helpful Tips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9C26C-19EA-AB40-8352-F69043FF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09963" y="1826623"/>
            <a:ext cx="2176238" cy="4123879"/>
          </a:xfrm>
          <a:prstGeom prst="rect">
            <a:avLst/>
          </a:prstGeom>
          <a:effectLst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D0B2F3-5023-1542-8323-26D86B0B9E86}"/>
              </a:ext>
            </a:extLst>
          </p:cNvPr>
          <p:cNvGrpSpPr/>
          <p:nvPr/>
        </p:nvGrpSpPr>
        <p:grpSpPr>
          <a:xfrm>
            <a:off x="765929" y="1826623"/>
            <a:ext cx="7074840" cy="596900"/>
            <a:chOff x="765929" y="2506847"/>
            <a:chExt cx="7074840" cy="5969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6275D3-320D-A74C-AE1E-F0D51FD5B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494" y="2518972"/>
              <a:ext cx="6391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+mj-lt"/>
                </a:rPr>
                <a:t>Take your time and </a:t>
              </a:r>
              <a:r>
                <a:rPr lang="en-US" altLang="en-US" sz="2800" b="1" dirty="0">
                  <a:latin typeface="+mj-lt"/>
                </a:rPr>
                <a:t>do not rush</a:t>
              </a:r>
              <a:r>
                <a:rPr lang="en-US" altLang="en-US" sz="2800" dirty="0">
                  <a:latin typeface="+mj-lt"/>
                </a:rPr>
                <a:t>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37B26E-CA2F-7842-A430-C2A48013E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65929" y="2506847"/>
              <a:ext cx="596900" cy="5969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ED6368-DA97-9D42-94D6-2D0580E6F78C}"/>
              </a:ext>
            </a:extLst>
          </p:cNvPr>
          <p:cNvGrpSpPr/>
          <p:nvPr/>
        </p:nvGrpSpPr>
        <p:grpSpPr>
          <a:xfrm>
            <a:off x="778629" y="2528998"/>
            <a:ext cx="7537681" cy="584200"/>
            <a:chOff x="778629" y="4638532"/>
            <a:chExt cx="7537681" cy="5842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6991C2-4998-C34D-80B2-95C959991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494" y="4718999"/>
              <a:ext cx="6866816" cy="47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8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latin typeface="+mj-lt"/>
                </a:rPr>
                <a:t>Try your best </a:t>
              </a:r>
              <a:r>
                <a:rPr lang="en-US" altLang="en-US" sz="2800" dirty="0">
                  <a:latin typeface="+mj-lt"/>
                </a:rPr>
                <a:t>and don’t let </a:t>
              </a:r>
              <a:r>
                <a:rPr lang="en-US" sz="2800" dirty="0">
                  <a:latin typeface="+mj-lt"/>
                </a:rPr>
                <a:t>others </a:t>
              </a:r>
              <a:r>
                <a:rPr lang="en-US" altLang="en-US" sz="2800" dirty="0">
                  <a:latin typeface="+mj-lt"/>
                </a:rPr>
                <a:t>help you.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2F2BDA-E29F-254D-BA0D-35A25DD17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78629" y="4638532"/>
              <a:ext cx="584200" cy="584200"/>
            </a:xfrm>
            <a:prstGeom prst="rect">
              <a:avLst/>
            </a:prstGeom>
          </p:spPr>
        </p:pic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7FE50ECC-0A32-EF46-919C-D23D9DA2B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494" y="3328502"/>
            <a:ext cx="8608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j-lt"/>
              </a:rPr>
              <a:t>For Math—</a:t>
            </a:r>
            <a:r>
              <a:rPr lang="en-US" altLang="en-US" sz="2800" b="1" dirty="0">
                <a:latin typeface="+mj-lt"/>
              </a:rPr>
              <a:t>Show your work on paper </a:t>
            </a:r>
            <a:r>
              <a:rPr lang="en-US" altLang="en-US" sz="2800" dirty="0">
                <a:latin typeface="+mj-lt"/>
              </a:rPr>
              <a:t>for every problem.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0AFF52-C5DB-A34D-844D-3C55ABCCF8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8629" y="3291662"/>
            <a:ext cx="596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71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altLang="en-US" dirty="0"/>
              <a:t>Helpful Tips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60C77-5178-A049-A837-3788EC38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962" y="1750684"/>
            <a:ext cx="3382948" cy="4427249"/>
          </a:xfrm>
          <a:prstGeom prst="rect">
            <a:avLst/>
          </a:prstGeom>
          <a:effectLst/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16B44B3D-4BDE-8C44-B95F-842915BAC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793" y="3010202"/>
            <a:ext cx="6783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j-lt"/>
              </a:rPr>
              <a:t>Check your work </a:t>
            </a:r>
            <a:r>
              <a:rPr lang="en-US" altLang="en-US" sz="2800" dirty="0">
                <a:latin typeface="+mj-lt"/>
              </a:rPr>
              <a:t>before going to the next question.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0AC73-4E26-444B-B6B4-BF4DFF7166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293" y="3100709"/>
            <a:ext cx="571500" cy="571500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4FB9D9F6-BA3F-C84B-A48E-A0B41BB8B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491" y="1912960"/>
            <a:ext cx="73490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j-lt"/>
              </a:rPr>
              <a:t>For Reading—</a:t>
            </a:r>
            <a:r>
              <a:rPr lang="en-US" altLang="en-US" sz="2800" b="1" dirty="0">
                <a:latin typeface="+mj-lt"/>
              </a:rPr>
              <a:t>Read each passage carefully</a:t>
            </a:r>
            <a:r>
              <a:rPr lang="en-US" altLang="en-US" sz="2800" dirty="0">
                <a:latin typeface="+mj-lt"/>
              </a:rPr>
              <a:t>,</a:t>
            </a:r>
            <a:r>
              <a:rPr lang="en-US" altLang="en-US" sz="2800" b="1" dirty="0">
                <a:latin typeface="+mj-lt"/>
              </a:rPr>
              <a:t> </a:t>
            </a:r>
            <a:br>
              <a:rPr lang="en-US" altLang="en-US" sz="2800" b="1" dirty="0">
                <a:latin typeface="+mj-lt"/>
              </a:rPr>
            </a:br>
            <a:r>
              <a:rPr lang="en-US" altLang="en-US" sz="2800" dirty="0">
                <a:latin typeface="+mj-lt"/>
              </a:rPr>
              <a:t>and </a:t>
            </a:r>
            <a:r>
              <a:rPr lang="en-US" altLang="en-US" sz="2800" b="1" dirty="0">
                <a:latin typeface="+mj-lt"/>
              </a:rPr>
              <a:t>reread the passage </a:t>
            </a:r>
            <a:r>
              <a:rPr lang="en-US" altLang="en-US" sz="2800" dirty="0">
                <a:latin typeface="+mj-lt"/>
              </a:rPr>
              <a:t>when necessary.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56EDD-3295-CF49-ACA1-575CFD4E3B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3293" y="191931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38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altLang="en-US" dirty="0"/>
              <a:t>Goals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6EC86-C793-FCE5-12F9-E464CE864011}"/>
              </a:ext>
            </a:extLst>
          </p:cNvPr>
          <p:cNvSpPr txBox="1"/>
          <p:nvPr/>
        </p:nvSpPr>
        <p:spPr>
          <a:xfrm>
            <a:off x="902177" y="230192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Optional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690CB-D0F8-2645-99D9-D1760FBBE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925" y="1577508"/>
            <a:ext cx="4363675" cy="4747516"/>
          </a:xfrm>
          <a:prstGeom prst="rect">
            <a:avLst/>
          </a:prstGeom>
          <a:effectLst/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33180B4-9ADC-AC4E-8D56-8E57A628B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99" y="1801419"/>
            <a:ext cx="6067926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>
                <a:latin typeface="+mj-lt"/>
              </a:rPr>
              <a:t>This year, we have </a:t>
            </a:r>
            <a:r>
              <a:rPr lang="en-US" i="1" dirty="0" err="1">
                <a:latin typeface="+mj-lt"/>
              </a:rPr>
              <a:t>i</a:t>
            </a:r>
            <a:r>
              <a:rPr lang="en-US" i="1" dirty="0">
                <a:latin typeface="+mj-lt"/>
              </a:rPr>
              <a:t>-Ready</a:t>
            </a:r>
            <a:r>
              <a:rPr lang="en-US" dirty="0">
                <a:latin typeface="+mj-lt"/>
              </a:rPr>
              <a:t> goals:</a:t>
            </a:r>
          </a:p>
          <a:p>
            <a:pPr marL="574675" lvl="0" indent="-342900">
              <a:buFont typeface="System Font Regular"/>
              <a:buChar char="-"/>
            </a:pPr>
            <a:r>
              <a:rPr lang="en-US" dirty="0">
                <a:latin typeface="+mj-lt"/>
              </a:rPr>
              <a:t>Class goals</a:t>
            </a:r>
          </a:p>
          <a:p>
            <a:pPr marL="574675" lvl="0" indent="-342900">
              <a:buFont typeface="System Font Regular"/>
              <a:buChar char="-"/>
            </a:pPr>
            <a:r>
              <a:rPr lang="en-US" dirty="0">
                <a:latin typeface="+mj-lt"/>
              </a:rPr>
              <a:t>Individual goals</a:t>
            </a:r>
          </a:p>
        </p:txBody>
      </p:sp>
    </p:spTree>
    <p:extLst>
      <p:ext uri="{BB962C8B-B14F-4D97-AF65-F5344CB8AC3E}">
        <p14:creationId xmlns:p14="http://schemas.microsoft.com/office/powerpoint/2010/main" val="1766666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irt, room&#10;&#10;Description automatically generated">
            <a:extLst>
              <a:ext uri="{FF2B5EF4-FFF2-40B4-BE49-F238E27FC236}">
                <a16:creationId xmlns:a16="http://schemas.microsoft.com/office/drawing/2014/main" id="{69F3B3F8-379F-1347-9658-12F113F5C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7" y="200769"/>
            <a:ext cx="8876308" cy="66572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7EB658-4DCF-4040-B160-D026351C1D91}"/>
              </a:ext>
            </a:extLst>
          </p:cNvPr>
          <p:cNvSpPr/>
          <p:nvPr/>
        </p:nvSpPr>
        <p:spPr>
          <a:xfrm rot="911110">
            <a:off x="1602353" y="1615531"/>
            <a:ext cx="7745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cs typeface="Calibri" panose="020F0502020204030204" pitchFamily="34" charset="0"/>
              </a:rPr>
              <a:t>Why should you </a:t>
            </a:r>
            <a:br>
              <a:rPr lang="en-US" sz="4400" b="1" dirty="0">
                <a:cs typeface="Calibri" panose="020F0502020204030204" pitchFamily="34" charset="0"/>
              </a:rPr>
            </a:br>
            <a:r>
              <a:rPr lang="en-US" sz="4400" b="1" dirty="0">
                <a:cs typeface="Calibri" panose="020F0502020204030204" pitchFamily="34" charset="0"/>
              </a:rPr>
              <a:t>try your best?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B143E3-9556-FA43-9FBB-3A3E3EBAB7CA}"/>
              </a:ext>
            </a:extLst>
          </p:cNvPr>
          <p:cNvSpPr txBox="1">
            <a:spLocks/>
          </p:cNvSpPr>
          <p:nvPr/>
        </p:nvSpPr>
        <p:spPr>
          <a:xfrm>
            <a:off x="5008819" y="4791547"/>
            <a:ext cx="7086199" cy="19673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You will learn something new.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You will be better prepared for class. 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You can show what you know on the next Diagnostic.</a:t>
            </a:r>
          </a:p>
        </p:txBody>
      </p:sp>
    </p:spTree>
    <p:extLst>
      <p:ext uri="{BB962C8B-B14F-4D97-AF65-F5344CB8AC3E}">
        <p14:creationId xmlns:p14="http://schemas.microsoft.com/office/powerpoint/2010/main" val="559885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altLang="en-US" dirty="0"/>
              <a:t>Reflection</a:t>
            </a:r>
            <a:endParaRPr lang="en-IN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7AFAE59-801B-B44F-89FE-5699C498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47165"/>
            <a:ext cx="55402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3464" indent="-283464">
              <a:spcBef>
                <a:spcPts val="0"/>
              </a:spcBef>
            </a:pPr>
            <a:r>
              <a:rPr lang="en-US" dirty="0">
                <a:latin typeface="+mj-lt"/>
              </a:rPr>
              <a:t>Why is it important for us to try our best during </a:t>
            </a:r>
            <a:r>
              <a:rPr lang="en-US" i="1" dirty="0" err="1">
                <a:latin typeface="+mj-lt"/>
              </a:rPr>
              <a:t>i</a:t>
            </a:r>
            <a:r>
              <a:rPr lang="en-US" i="1" dirty="0">
                <a:latin typeface="+mj-lt"/>
              </a:rPr>
              <a:t>-Ready</a:t>
            </a:r>
            <a:r>
              <a:rPr lang="en-US" dirty="0">
                <a:latin typeface="+mj-lt"/>
              </a:rPr>
              <a:t> lessons?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17030-1D86-8241-8DB8-56833066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81260" flipH="1">
            <a:off x="7412004" y="1368440"/>
            <a:ext cx="2834941" cy="5559690"/>
          </a:xfrm>
          <a:prstGeom prst="rect">
            <a:avLst/>
          </a:prstGeom>
          <a:effectLst/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4F0A6F0-249F-AF42-BE96-F45896EB5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8" y="3093074"/>
            <a:ext cx="4823399" cy="7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283464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What habits can we use? </a:t>
            </a:r>
            <a:endParaRPr lang="en-US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757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person, large, refrigerator&#10;&#10;Description automatically generated">
            <a:extLst>
              <a:ext uri="{FF2B5EF4-FFF2-40B4-BE49-F238E27FC236}">
                <a16:creationId xmlns:a16="http://schemas.microsoft.com/office/drawing/2014/main" id="{F1D98FC9-BFCA-753B-A950-F073D68AA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21F71-E17A-FB40-B669-433B4C22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146" y="5953863"/>
            <a:ext cx="2076103" cy="45573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1020DBD-D57E-9F44-E261-8460351CF2D0}"/>
              </a:ext>
            </a:extLst>
          </p:cNvPr>
          <p:cNvSpPr txBox="1">
            <a:spLocks/>
          </p:cNvSpPr>
          <p:nvPr/>
        </p:nvSpPr>
        <p:spPr>
          <a:xfrm>
            <a:off x="1" y="396889"/>
            <a:ext cx="12192000" cy="13255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 dirty="0"/>
              <a:t>You Will Rock It!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B12EF-FEB9-7DE1-C106-C11D5FA60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726" y="1525230"/>
            <a:ext cx="4338488" cy="4207933"/>
          </a:xfrm>
          <a:prstGeom prst="rect">
            <a:avLst/>
          </a:prstGeom>
          <a:effectLst/>
        </p:spPr>
      </p:pic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87326131-13CA-A91C-1E03-B72851BB4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613" y="1943150"/>
            <a:ext cx="2596119" cy="37900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74104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C0B97929-BE25-D423-5C41-7B4D49AED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CA4FC726-D7AB-F443-BA13-597A225EEE32}"/>
              </a:ext>
            </a:extLst>
          </p:cNvPr>
          <p:cNvSpPr txBox="1">
            <a:spLocks/>
          </p:cNvSpPr>
          <p:nvPr/>
        </p:nvSpPr>
        <p:spPr>
          <a:xfrm>
            <a:off x="778007" y="1066153"/>
            <a:ext cx="12190413" cy="13255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dirty="0"/>
              <a:t>Get Ready </a:t>
            </a:r>
            <a:br>
              <a:rPr lang="en-US" sz="7200" dirty="0"/>
            </a:br>
            <a:r>
              <a:rPr lang="en-US" sz="7200" dirty="0"/>
              <a:t>for </a:t>
            </a:r>
            <a:r>
              <a:rPr lang="en-US" sz="7200" i="1" dirty="0" err="1"/>
              <a:t>i</a:t>
            </a:r>
            <a:r>
              <a:rPr lang="en-US" sz="7200" i="1" dirty="0"/>
              <a:t>-Ready</a:t>
            </a:r>
            <a:r>
              <a:rPr lang="en-US" sz="7200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21F71-E17A-FB40-B669-433B4C22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6549" y="5546461"/>
            <a:ext cx="2076103" cy="4557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EF4D14F-7654-D348-B674-DAC78F13F332}"/>
              </a:ext>
            </a:extLst>
          </p:cNvPr>
          <p:cNvSpPr txBox="1">
            <a:spLocks/>
          </p:cNvSpPr>
          <p:nvPr/>
        </p:nvSpPr>
        <p:spPr>
          <a:xfrm>
            <a:off x="778007" y="3148826"/>
            <a:ext cx="2962962" cy="55437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/>
              <a:t>Grades 3–5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E18F05-DE3D-C045-BCE5-80E14775C931}"/>
              </a:ext>
            </a:extLst>
          </p:cNvPr>
          <p:cNvCxnSpPr>
            <a:cxnSpLocks/>
          </p:cNvCxnSpPr>
          <p:nvPr/>
        </p:nvCxnSpPr>
        <p:spPr>
          <a:xfrm>
            <a:off x="871318" y="2879854"/>
            <a:ext cx="4341482" cy="0"/>
          </a:xfrm>
          <a:prstGeom prst="line">
            <a:avLst/>
          </a:prstGeom>
          <a:ln w="222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994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i="1" dirty="0" err="1"/>
              <a:t>i</a:t>
            </a:r>
            <a:r>
              <a:rPr lang="en-US" i="1" dirty="0"/>
              <a:t>-Ready </a:t>
            </a:r>
            <a:r>
              <a:rPr lang="en-US" dirty="0"/>
              <a:t>Online Lessons?</a:t>
            </a:r>
            <a:endParaRPr lang="en-IN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Online lessons will: </a:t>
            </a:r>
          </a:p>
          <a:p>
            <a:pPr marL="285750" indent="-285750"/>
            <a:r>
              <a:rPr lang="en-US" sz="3200" dirty="0"/>
              <a:t>Show what you know and what you’re </a:t>
            </a:r>
            <a:br>
              <a:rPr lang="en-US" sz="3200" dirty="0"/>
            </a:br>
            <a:r>
              <a:rPr lang="en-US" sz="3200" dirty="0"/>
              <a:t>still learning</a:t>
            </a:r>
          </a:p>
          <a:p>
            <a:pPr marL="285750" lvl="0" indent="-285750"/>
            <a:r>
              <a:rPr lang="en-US" sz="3200" dirty="0"/>
              <a:t>Help you learn what you need</a:t>
            </a:r>
          </a:p>
          <a:p>
            <a:pPr marL="285750" indent="-285750"/>
            <a:r>
              <a:rPr lang="en-US" sz="3200" dirty="0"/>
              <a:t>Let me know how you are doing </a:t>
            </a:r>
            <a:br>
              <a:rPr lang="en-US" sz="3200" dirty="0"/>
            </a:br>
            <a:r>
              <a:rPr lang="en-US" sz="3200" dirty="0"/>
              <a:t>and how I can help</a:t>
            </a:r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122DF-9640-B34A-8EB0-2F5B71A19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73607" y="2161972"/>
            <a:ext cx="5618393" cy="38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78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B143E3-9556-FA43-9FBB-3A3E3EBAB7CA}"/>
              </a:ext>
            </a:extLst>
          </p:cNvPr>
          <p:cNvSpPr txBox="1">
            <a:spLocks/>
          </p:cNvSpPr>
          <p:nvPr/>
        </p:nvSpPr>
        <p:spPr>
          <a:xfrm>
            <a:off x="4545485" y="4389448"/>
            <a:ext cx="7745975" cy="19673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You will learn something new.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You will be better prepared for class. 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It will help get you ready for the next grade. </a:t>
            </a:r>
          </a:p>
          <a:p>
            <a:pPr fontAlgn="auto">
              <a:spcAft>
                <a:spcPts val="0"/>
              </a:spcAft>
            </a:pPr>
            <a:r>
              <a:rPr lang="en-US" sz="2400" dirty="0"/>
              <a:t>You can show what you know on the next Diagnostic.</a:t>
            </a: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1FC25353-D816-5990-A99C-17FF0F579F7E}"/>
              </a:ext>
            </a:extLst>
          </p:cNvPr>
          <p:cNvSpPr/>
          <p:nvPr/>
        </p:nvSpPr>
        <p:spPr>
          <a:xfrm>
            <a:off x="189699" y="393338"/>
            <a:ext cx="6307353" cy="4080805"/>
          </a:xfrm>
          <a:prstGeom prst="cloudCallout">
            <a:avLst>
              <a:gd name="adj1" fmla="val -37925"/>
              <a:gd name="adj2" fmla="val 83728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7EB658-4DCF-4040-B160-D026351C1D91}"/>
              </a:ext>
            </a:extLst>
          </p:cNvPr>
          <p:cNvSpPr/>
          <p:nvPr/>
        </p:nvSpPr>
        <p:spPr>
          <a:xfrm rot="20793134">
            <a:off x="-527420" y="1591218"/>
            <a:ext cx="7745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cs typeface="Calibri" panose="020F0502020204030204" pitchFamily="34" charset="0"/>
              </a:rPr>
              <a:t>Why should you </a:t>
            </a:r>
            <a:br>
              <a:rPr lang="en-US" sz="4400" b="1" dirty="0">
                <a:cs typeface="Calibri" panose="020F0502020204030204" pitchFamily="34" charset="0"/>
              </a:rPr>
            </a:br>
            <a:r>
              <a:rPr lang="en-US" sz="4400" b="1" dirty="0">
                <a:cs typeface="Calibri" panose="020F0502020204030204" pitchFamily="34" charset="0"/>
              </a:rPr>
              <a:t>try your best?</a:t>
            </a:r>
          </a:p>
        </p:txBody>
      </p:sp>
    </p:spTree>
    <p:extLst>
      <p:ext uri="{BB962C8B-B14F-4D97-AF65-F5344CB8AC3E}">
        <p14:creationId xmlns:p14="http://schemas.microsoft.com/office/powerpoint/2010/main" val="1994179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28F9-C3AF-4CBC-4EA9-5E6DD60C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Log In</a:t>
            </a:r>
            <a:br>
              <a:rPr lang="en-US" dirty="0"/>
            </a:b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634CE85-EEFD-2E6B-F9C5-0ACEBA00B4FD}"/>
              </a:ext>
            </a:extLst>
          </p:cNvPr>
          <p:cNvSpPr txBox="1">
            <a:spLocks/>
          </p:cNvSpPr>
          <p:nvPr/>
        </p:nvSpPr>
        <p:spPr>
          <a:xfrm>
            <a:off x="722406" y="2226470"/>
            <a:ext cx="10741460" cy="838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FF0000"/>
                </a:solidFill>
                <a:latin typeface="+mn-lt"/>
              </a:rPr>
              <a:t>Schools have different ways they ask their students to log in to </a:t>
            </a:r>
            <a:r>
              <a:rPr lang="en-US" sz="2100" i="1" dirty="0" err="1">
                <a:solidFill>
                  <a:srgbClr val="FF0000"/>
                </a:solidFill>
                <a:latin typeface="+mn-lt"/>
              </a:rPr>
              <a:t>i</a:t>
            </a:r>
            <a:r>
              <a:rPr lang="en-US" sz="2100" i="1" dirty="0">
                <a:solidFill>
                  <a:srgbClr val="FF0000"/>
                </a:solidFill>
                <a:latin typeface="+mn-lt"/>
              </a:rPr>
              <a:t>-Ready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2100" b="1" dirty="0">
                <a:solidFill>
                  <a:srgbClr val="FF0000"/>
                </a:solidFill>
                <a:latin typeface="+mn-lt"/>
              </a:rPr>
              <a:t>Choose which of the next three slides applies to your students and use that slide in your presentation.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B1042C-93BA-808B-BF0F-D8938CE32CDF}"/>
              </a:ext>
            </a:extLst>
          </p:cNvPr>
          <p:cNvSpPr txBox="1"/>
          <p:nvPr/>
        </p:nvSpPr>
        <p:spPr>
          <a:xfrm>
            <a:off x="1111917" y="5141731"/>
            <a:ext cx="245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46: Regular Login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79996A-6D5E-510C-D1ED-5D632E40BB5D}"/>
              </a:ext>
            </a:extLst>
          </p:cNvPr>
          <p:cNvSpPr txBox="1"/>
          <p:nvPr/>
        </p:nvSpPr>
        <p:spPr>
          <a:xfrm>
            <a:off x="5054107" y="5141731"/>
            <a:ext cx="185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47: Clever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AE28A7-E343-5CBF-4166-6E9B09DDD28F}"/>
              </a:ext>
            </a:extLst>
          </p:cNvPr>
          <p:cNvSpPr txBox="1"/>
          <p:nvPr/>
        </p:nvSpPr>
        <p:spPr>
          <a:xfrm>
            <a:off x="8770807" y="5126669"/>
            <a:ext cx="212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48: ClassLink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33" y="3458537"/>
            <a:ext cx="2944236" cy="16459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018" y="3433172"/>
            <a:ext cx="2944236" cy="167127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903" y="3443475"/>
            <a:ext cx="2928231" cy="166097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79108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How to Log In (Regular Login):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43450-F239-DB44-BA40-54C09C91C0E4}"/>
              </a:ext>
            </a:extLst>
          </p:cNvPr>
          <p:cNvSpPr txBox="1"/>
          <p:nvPr/>
        </p:nvSpPr>
        <p:spPr>
          <a:xfrm>
            <a:off x="5140480" y="5592515"/>
            <a:ext cx="7745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Need more support? </a:t>
            </a:r>
            <a:r>
              <a:rPr lang="en-US" sz="1200" dirty="0">
                <a:hlinkClick r:id="rId2"/>
              </a:rPr>
              <a:t>Click here</a:t>
            </a:r>
            <a:r>
              <a:rPr lang="en-US" sz="1200" dirty="0"/>
              <a:t> to access step-by-step instructions along with visuals of your student’s screen. 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93EF5EE-2AF3-4949-B92A-3C109F928CB7}"/>
              </a:ext>
            </a:extLst>
          </p:cNvPr>
          <p:cNvSpPr txBox="1">
            <a:spLocks/>
          </p:cNvSpPr>
          <p:nvPr/>
        </p:nvSpPr>
        <p:spPr>
          <a:xfrm>
            <a:off x="838200" y="1972243"/>
            <a:ext cx="5125453" cy="4617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Enter your </a:t>
            </a:r>
            <a:r>
              <a:rPr lang="en-US" sz="2400" b="1" dirty="0">
                <a:latin typeface="+mn-lt"/>
              </a:rPr>
              <a:t>username</a:t>
            </a:r>
            <a:r>
              <a:rPr lang="en-US" sz="2400" dirty="0">
                <a:latin typeface="+mn-lt"/>
              </a:rPr>
              <a:t>.</a:t>
            </a:r>
          </a:p>
          <a:p>
            <a:pPr marL="514350" indent="-514350" fontAlgn="auto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Enter your </a:t>
            </a:r>
            <a:r>
              <a:rPr lang="en-US" sz="2400" b="1" dirty="0">
                <a:latin typeface="+mn-lt"/>
              </a:rPr>
              <a:t>password</a:t>
            </a:r>
            <a:r>
              <a:rPr lang="en-US" sz="2400" dirty="0">
                <a:latin typeface="+mn-lt"/>
              </a:rPr>
              <a:t>.</a:t>
            </a:r>
          </a:p>
          <a:p>
            <a:pPr marL="514350" indent="-514350" fontAlgn="auto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Select your </a:t>
            </a:r>
            <a:r>
              <a:rPr lang="en-US" sz="2400" b="1" dirty="0">
                <a:latin typeface="+mn-lt"/>
              </a:rPr>
              <a:t>state</a:t>
            </a:r>
            <a:r>
              <a:rPr lang="en-US" sz="2400" dirty="0">
                <a:latin typeface="+mn-lt"/>
              </a:rPr>
              <a:t>.</a:t>
            </a:r>
          </a:p>
          <a:p>
            <a:pPr marL="514350" indent="-514350" fontAlgn="auto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Click </a:t>
            </a:r>
            <a:r>
              <a:rPr lang="en-US" sz="2400" b="1" dirty="0">
                <a:latin typeface="+mn-lt"/>
              </a:rPr>
              <a:t>Go</a:t>
            </a:r>
            <a:r>
              <a:rPr lang="en-US" sz="2400" dirty="0">
                <a:latin typeface="+mn-lt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228681-E2AC-A1A0-C85F-5A4DC84B5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12"/>
          <a:stretch/>
        </p:blipFill>
        <p:spPr>
          <a:xfrm>
            <a:off x="6144510" y="1975169"/>
            <a:ext cx="4868995" cy="302405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A35E4B4-CB99-6F2A-B5A2-A5B0F84D5373}"/>
              </a:ext>
            </a:extLst>
          </p:cNvPr>
          <p:cNvSpPr/>
          <p:nvPr/>
        </p:nvSpPr>
        <p:spPr>
          <a:xfrm>
            <a:off x="7842351" y="3256990"/>
            <a:ext cx="1463142" cy="25270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38B498-C817-7FF3-D696-EC60574F54BB}"/>
              </a:ext>
            </a:extLst>
          </p:cNvPr>
          <p:cNvSpPr/>
          <p:nvPr/>
        </p:nvSpPr>
        <p:spPr>
          <a:xfrm>
            <a:off x="7842351" y="3516317"/>
            <a:ext cx="1463142" cy="25270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C4EDBC9-29A1-0772-CEC4-2650978A242D}"/>
              </a:ext>
            </a:extLst>
          </p:cNvPr>
          <p:cNvSpPr/>
          <p:nvPr/>
        </p:nvSpPr>
        <p:spPr>
          <a:xfrm>
            <a:off x="7842351" y="3931531"/>
            <a:ext cx="1463142" cy="25270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293F8D-EF9D-039B-5E7D-54ACE0D934C9}"/>
              </a:ext>
            </a:extLst>
          </p:cNvPr>
          <p:cNvSpPr/>
          <p:nvPr/>
        </p:nvSpPr>
        <p:spPr>
          <a:xfrm>
            <a:off x="8188621" y="4226684"/>
            <a:ext cx="790361" cy="33634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1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How to Log In (Clever):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23EF6-21C8-634B-AA4C-1C1400BB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5" t="25113" r="28167" b="27009"/>
          <a:stretch/>
        </p:blipFill>
        <p:spPr>
          <a:xfrm>
            <a:off x="2694943" y="722417"/>
            <a:ext cx="610981" cy="6109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5C2010-B7E3-344A-9273-06D149A97850}"/>
              </a:ext>
            </a:extLst>
          </p:cNvPr>
          <p:cNvSpPr txBox="1"/>
          <p:nvPr/>
        </p:nvSpPr>
        <p:spPr>
          <a:xfrm>
            <a:off x="237067" y="6226816"/>
            <a:ext cx="11717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Google™ is a distinctive brand feature of Google, Inc. Microsoft® is a registered trademark of Microsoft Corporation.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E99F4CB-86EE-6F40-B915-6085ADF94244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6897331" y="1941598"/>
            <a:ext cx="4244802" cy="26509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46ED83-9713-8246-8EDF-F0E07385C09E}"/>
              </a:ext>
            </a:extLst>
          </p:cNvPr>
          <p:cNvSpPr txBox="1"/>
          <p:nvPr/>
        </p:nvSpPr>
        <p:spPr>
          <a:xfrm>
            <a:off x="594766" y="1896297"/>
            <a:ext cx="5656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Visit </a:t>
            </a:r>
            <a:r>
              <a:rPr lang="en-US" sz="2000" b="1" dirty="0">
                <a:hlinkClick r:id="rId4"/>
              </a:rPr>
              <a:t>Clever.com</a:t>
            </a:r>
            <a:r>
              <a:rPr lang="en-US" sz="2000" b="1" dirty="0"/>
              <a:t> </a:t>
            </a:r>
            <a:r>
              <a:rPr lang="en-US" sz="2000" dirty="0"/>
              <a:t>and click “Log in as a student.”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0FF7B1-81E8-C44A-B38F-C1AE9C277FA8}"/>
              </a:ext>
            </a:extLst>
          </p:cNvPr>
          <p:cNvSpPr/>
          <p:nvPr/>
        </p:nvSpPr>
        <p:spPr>
          <a:xfrm>
            <a:off x="594766" y="2402505"/>
            <a:ext cx="5656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b="1" dirty="0"/>
              <a:t>If your student has a Clever Badge: </a:t>
            </a:r>
            <a:br>
              <a:rPr lang="en-US" sz="2000" b="1" dirty="0"/>
            </a:br>
            <a:r>
              <a:rPr lang="en-US" sz="2000" b="1" dirty="0"/>
              <a:t>Click “Clever Badge Log In” </a:t>
            </a:r>
            <a:r>
              <a:rPr lang="en-US" sz="2000" dirty="0"/>
              <a:t>to scan their card. </a:t>
            </a:r>
            <a:endParaRPr lang="en-US" sz="15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EEF81C1-2F60-ED45-BDDA-27D37035D8DE}"/>
              </a:ext>
            </a:extLst>
          </p:cNvPr>
          <p:cNvSpPr/>
          <p:nvPr/>
        </p:nvSpPr>
        <p:spPr>
          <a:xfrm>
            <a:off x="9480924" y="2542280"/>
            <a:ext cx="1034676" cy="1328680"/>
          </a:xfrm>
          <a:prstGeom prst="roundRect">
            <a:avLst>
              <a:gd name="adj" fmla="val 7338"/>
            </a:avLst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7EBC49-2FE4-0543-AACF-9B9029410A6B}"/>
              </a:ext>
            </a:extLst>
          </p:cNvPr>
          <p:cNvSpPr/>
          <p:nvPr/>
        </p:nvSpPr>
        <p:spPr>
          <a:xfrm>
            <a:off x="1045871" y="3134762"/>
            <a:ext cx="514326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If your student does NOT have a Clever Badge:</a:t>
            </a:r>
            <a:r>
              <a:rPr lang="en-US" sz="1500" dirty="0"/>
              <a:t> </a:t>
            </a:r>
            <a:r>
              <a:rPr lang="en-US" dirty="0"/>
              <a:t>Type your school name in the box provided. </a:t>
            </a:r>
          </a:p>
          <a:p>
            <a:endParaRPr lang="en-US" sz="1100" b="1" i="1" dirty="0"/>
          </a:p>
          <a:p>
            <a:r>
              <a:rPr lang="en-US" sz="1100" b="1" i="1" dirty="0"/>
              <a:t>Note: </a:t>
            </a:r>
            <a:r>
              <a:rPr lang="en-US" sz="1100" i="1" dirty="0"/>
              <a:t>There may be multiple schools with the same name, so be sure to select the school associated with your student’s district. 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8D98CAD-6A0E-2C41-9BD6-6656B545D8DC}"/>
              </a:ext>
            </a:extLst>
          </p:cNvPr>
          <p:cNvSpPr/>
          <p:nvPr/>
        </p:nvSpPr>
        <p:spPr>
          <a:xfrm>
            <a:off x="7502513" y="2870200"/>
            <a:ext cx="1738854" cy="368398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F82457-B401-9740-92F9-5E4ECF51C090}"/>
              </a:ext>
            </a:extLst>
          </p:cNvPr>
          <p:cNvPicPr/>
          <p:nvPr/>
        </p:nvPicPr>
        <p:blipFill rotWithShape="1">
          <a:blip r:embed="rId5"/>
          <a:srcRect l="11426" t="6368" r="8206" b="13560"/>
          <a:stretch/>
        </p:blipFill>
        <p:spPr>
          <a:xfrm>
            <a:off x="7367524" y="2006698"/>
            <a:ext cx="3267406" cy="24638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761FF43-E291-9B4A-869D-EEB8BCF07118}"/>
              </a:ext>
            </a:extLst>
          </p:cNvPr>
          <p:cNvSpPr/>
          <p:nvPr/>
        </p:nvSpPr>
        <p:spPr>
          <a:xfrm>
            <a:off x="594766" y="4319702"/>
            <a:ext cx="857956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b="1" dirty="0"/>
              <a:t>Click on the Login icon </a:t>
            </a:r>
            <a:br>
              <a:rPr lang="en-US" sz="2000" b="1" dirty="0"/>
            </a:br>
            <a:r>
              <a:rPr lang="en-US" sz="2000" dirty="0"/>
              <a:t>(most districts use Google™ or Microsoft®). </a:t>
            </a:r>
            <a:br>
              <a:rPr lang="en-US" sz="2000" dirty="0"/>
            </a:br>
            <a:r>
              <a:rPr lang="en-US" sz="2000" dirty="0"/>
              <a:t>Enter your student’s username and password. </a:t>
            </a:r>
          </a:p>
          <a:p>
            <a:r>
              <a:rPr lang="en-US" sz="1500" dirty="0"/>
              <a:t> 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63B8A9-B042-684A-B4A0-E8A4B882E6DD}"/>
              </a:ext>
            </a:extLst>
          </p:cNvPr>
          <p:cNvSpPr/>
          <p:nvPr/>
        </p:nvSpPr>
        <p:spPr>
          <a:xfrm>
            <a:off x="7457240" y="2509919"/>
            <a:ext cx="1782807" cy="435045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29" grpId="0"/>
      <p:bldP spid="30" grpId="0" animBg="1"/>
      <p:bldP spid="32" grpId="0"/>
      <p:bldP spid="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How to Log In (ClassLink):</a:t>
            </a:r>
            <a:endParaRPr lang="en-IN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4001C50-6114-F240-AA08-BAF33CC79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0" t="20878" r="23940" b="28568"/>
          <a:stretch/>
        </p:blipFill>
        <p:spPr>
          <a:xfrm>
            <a:off x="2298885" y="706356"/>
            <a:ext cx="643681" cy="6109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2C51EC7-A2AE-3A46-846A-9F42F9B42327}"/>
              </a:ext>
            </a:extLst>
          </p:cNvPr>
          <p:cNvSpPr txBox="1"/>
          <p:nvPr/>
        </p:nvSpPr>
        <p:spPr>
          <a:xfrm>
            <a:off x="272295" y="1819132"/>
            <a:ext cx="86627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Option 1: If you have your student’s school organization URL . . . </a:t>
            </a:r>
          </a:p>
          <a:p>
            <a:pPr lvl="1"/>
            <a:r>
              <a:rPr lang="en-US" sz="1600" b="1" dirty="0"/>
              <a:t>1. Log in using </a:t>
            </a:r>
            <a:r>
              <a:rPr lang="en-US" sz="1600" dirty="0"/>
              <a:t>it. It may look like this: </a:t>
            </a:r>
            <a:r>
              <a:rPr lang="en-US" sz="1600" b="1" dirty="0">
                <a:hlinkClick r:id="rId3"/>
              </a:rPr>
              <a:t>https://launchpad.classlink.com/</a:t>
            </a:r>
            <a:r>
              <a:rPr lang="en-US" sz="1600" b="1" i="1" dirty="0">
                <a:hlinkClick r:id="rId3"/>
              </a:rPr>
              <a:t>[YourSchoolOrganization]</a:t>
            </a:r>
            <a:endParaRPr lang="en-US" sz="1600" b="1" i="1" dirty="0"/>
          </a:p>
          <a:p>
            <a:pPr lvl="1"/>
            <a:endParaRPr lang="en-US" sz="1600" b="1" i="1" dirty="0"/>
          </a:p>
          <a:p>
            <a:pPr lvl="1"/>
            <a:r>
              <a:rPr lang="en-US" sz="1600" b="1" dirty="0"/>
              <a:t>2. Enter </a:t>
            </a:r>
            <a:r>
              <a:rPr lang="en-US" sz="1600" dirty="0"/>
              <a:t>your student’s </a:t>
            </a:r>
            <a:r>
              <a:rPr lang="en-US" sz="1600" b="1" dirty="0"/>
              <a:t>username</a:t>
            </a:r>
            <a:r>
              <a:rPr lang="en-US" sz="1600" dirty="0"/>
              <a:t> and </a:t>
            </a:r>
            <a:r>
              <a:rPr lang="en-US" sz="1600" b="1" dirty="0"/>
              <a:t>password</a:t>
            </a:r>
            <a:r>
              <a:rPr lang="en-US" sz="1600" dirty="0"/>
              <a:t>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7CF4E0-F68B-F64F-9626-18CE7D6878F7}"/>
              </a:ext>
            </a:extLst>
          </p:cNvPr>
          <p:cNvSpPr/>
          <p:nvPr/>
        </p:nvSpPr>
        <p:spPr>
          <a:xfrm>
            <a:off x="270006" y="3172291"/>
            <a:ext cx="4256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Option 2: If you do NOT have your student’s school organization URL . . 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DEBDB31-C605-714F-89C1-00AB89517CD6}"/>
              </a:ext>
            </a:extLst>
          </p:cNvPr>
          <p:cNvPicPr/>
          <p:nvPr/>
        </p:nvPicPr>
        <p:blipFill rotWithShape="1">
          <a:blip r:embed="rId4"/>
          <a:srcRect l="2889" t="6936" r="5656" b="2315"/>
          <a:stretch/>
        </p:blipFill>
        <p:spPr>
          <a:xfrm>
            <a:off x="6900333" y="1948970"/>
            <a:ext cx="4258733" cy="2661130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70954A7-65E4-704E-BD45-CC1B15857704}"/>
              </a:ext>
            </a:extLst>
          </p:cNvPr>
          <p:cNvSpPr/>
          <p:nvPr/>
        </p:nvSpPr>
        <p:spPr>
          <a:xfrm>
            <a:off x="8241030" y="2794213"/>
            <a:ext cx="1827530" cy="5298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1EED0AB8-AB36-3048-9F77-A689C7BEEE9E}"/>
              </a:ext>
            </a:extLst>
          </p:cNvPr>
          <p:cNvSpPr txBox="1"/>
          <p:nvPr/>
        </p:nvSpPr>
        <p:spPr>
          <a:xfrm>
            <a:off x="270006" y="3817897"/>
            <a:ext cx="3447394" cy="4470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Log in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LaunchPad.ClassLink.com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A50C82-AB6C-754F-8D95-E36A9C64283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33" y="1944599"/>
            <a:ext cx="4264155" cy="2665501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CC46B609-7774-1946-8C21-EFE5D3576931}"/>
              </a:ext>
            </a:extLst>
          </p:cNvPr>
          <p:cNvSpPr txBox="1"/>
          <p:nvPr/>
        </p:nvSpPr>
        <p:spPr>
          <a:xfrm>
            <a:off x="270006" y="4209788"/>
            <a:ext cx="5207928" cy="61098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en-US" sz="1400" b="1" dirty="0"/>
              <a:t>2A. Click </a:t>
            </a:r>
            <a:r>
              <a:rPr lang="en-US" sz="1400" dirty="0"/>
              <a:t>on “</a:t>
            </a:r>
            <a:r>
              <a:rPr lang="en-US" sz="1400" b="1" dirty="0"/>
              <a:t>Use </a:t>
            </a:r>
            <a:r>
              <a:rPr lang="en-US" sz="1400" b="1" dirty="0" err="1"/>
              <a:t>QuickCard</a:t>
            </a:r>
            <a:r>
              <a:rPr lang="en-US" sz="1400" dirty="0"/>
              <a:t>” if your student was given a personal </a:t>
            </a:r>
            <a:r>
              <a:rPr lang="en-US" sz="1400" dirty="0" err="1"/>
              <a:t>QuickCard</a:t>
            </a:r>
            <a:r>
              <a:rPr lang="en-US" sz="1400" dirty="0"/>
              <a:t>.</a:t>
            </a:r>
          </a:p>
          <a:p>
            <a:r>
              <a:rPr lang="en-US" sz="1400" dirty="0"/>
              <a:t> 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24237B-042A-CD41-A23A-85269BB66D0C}"/>
              </a:ext>
            </a:extLst>
          </p:cNvPr>
          <p:cNvSpPr txBox="1"/>
          <p:nvPr/>
        </p:nvSpPr>
        <p:spPr>
          <a:xfrm>
            <a:off x="270006" y="5304229"/>
            <a:ext cx="5207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dirty="0"/>
              <a:t>2C. </a:t>
            </a:r>
            <a:r>
              <a:rPr lang="en-US" sz="1400" dirty="0"/>
              <a:t>In addition, </a:t>
            </a:r>
            <a:r>
              <a:rPr lang="en-US" sz="1400" b="1" dirty="0"/>
              <a:t>click</a:t>
            </a:r>
            <a:r>
              <a:rPr lang="en-US" sz="1400" dirty="0"/>
              <a:t> “</a:t>
            </a:r>
            <a:r>
              <a:rPr lang="en-US" sz="1400" b="1" dirty="0"/>
              <a:t>Use My Location</a:t>
            </a:r>
            <a:r>
              <a:rPr lang="en-US" sz="1400" dirty="0"/>
              <a:t>” to allow the browser to access the closest schools based on your location. 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08C5E39-1322-2F47-A11A-68BCDA7C6379}"/>
              </a:ext>
            </a:extLst>
          </p:cNvPr>
          <p:cNvSpPr/>
          <p:nvPr/>
        </p:nvSpPr>
        <p:spPr>
          <a:xfrm>
            <a:off x="8498412" y="3029872"/>
            <a:ext cx="1624373" cy="189186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1F78E1-90A0-094F-8C37-9F2215388FA6}"/>
              </a:ext>
            </a:extLst>
          </p:cNvPr>
          <p:cNvSpPr txBox="1"/>
          <p:nvPr/>
        </p:nvSpPr>
        <p:spPr>
          <a:xfrm>
            <a:off x="270006" y="4765620"/>
            <a:ext cx="520792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dirty="0"/>
              <a:t>2B. Search </a:t>
            </a:r>
            <a:r>
              <a:rPr lang="en-US" sz="1400" dirty="0"/>
              <a:t>for your school’s </a:t>
            </a:r>
            <a:r>
              <a:rPr lang="en-US" sz="1400" b="1" dirty="0"/>
              <a:t>login page </a:t>
            </a:r>
            <a:r>
              <a:rPr lang="en-US" sz="1400" dirty="0"/>
              <a:t>by entering the school name in the search bar.  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FB2BC5A-FADC-124F-AA76-189E9835F53C}"/>
              </a:ext>
            </a:extLst>
          </p:cNvPr>
          <p:cNvSpPr/>
          <p:nvPr/>
        </p:nvSpPr>
        <p:spPr>
          <a:xfrm>
            <a:off x="10208511" y="2837746"/>
            <a:ext cx="506056" cy="17533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DA65632-7185-BD44-98D3-B276159AEED3}"/>
              </a:ext>
            </a:extLst>
          </p:cNvPr>
          <p:cNvSpPr/>
          <p:nvPr/>
        </p:nvSpPr>
        <p:spPr>
          <a:xfrm>
            <a:off x="10122785" y="3029872"/>
            <a:ext cx="591781" cy="189186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E2C66A-4196-7A46-AD28-EF255DCF72B8}"/>
              </a:ext>
            </a:extLst>
          </p:cNvPr>
          <p:cNvSpPr txBox="1"/>
          <p:nvPr/>
        </p:nvSpPr>
        <p:spPr>
          <a:xfrm>
            <a:off x="273569" y="5871363"/>
            <a:ext cx="657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dirty="0"/>
              <a:t>3. Enter </a:t>
            </a:r>
            <a:r>
              <a:rPr lang="en-US" sz="1400" dirty="0"/>
              <a:t>your student’s </a:t>
            </a:r>
            <a:r>
              <a:rPr lang="en-US" sz="1400" b="1" dirty="0"/>
              <a:t>username</a:t>
            </a:r>
            <a:r>
              <a:rPr lang="en-US" sz="1400" dirty="0"/>
              <a:t> and </a:t>
            </a:r>
            <a:r>
              <a:rPr lang="en-US" sz="1400" b="1" dirty="0"/>
              <a:t>password</a:t>
            </a:r>
            <a:r>
              <a:rPr lang="en-US" sz="1400" dirty="0"/>
              <a:t> or </a:t>
            </a:r>
            <a:r>
              <a:rPr lang="en-US" sz="1400" b="1" dirty="0"/>
              <a:t>scan</a:t>
            </a:r>
            <a:r>
              <a:rPr lang="en-US" sz="1400" dirty="0"/>
              <a:t> their </a:t>
            </a:r>
            <a:r>
              <a:rPr lang="en-US" sz="1400" b="1" dirty="0" err="1"/>
              <a:t>QuickCard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870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6" grpId="0"/>
      <p:bldP spid="37" grpId="0"/>
      <p:bldP spid="38" grpId="0" animBg="1"/>
      <p:bldP spid="39" grpId="0"/>
      <p:bldP spid="40" grpId="0" animBg="1"/>
      <p:bldP spid="41" grpId="0" animBg="1"/>
      <p:bldP spid="4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Your Dashboard</a:t>
            </a:r>
            <a:endParaRPr lang="en-I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93F9A-C5BC-EC41-AE1E-463482717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1" t="6941" r="15618" b="14283"/>
          <a:stretch/>
        </p:blipFill>
        <p:spPr>
          <a:xfrm>
            <a:off x="6138334" y="1951846"/>
            <a:ext cx="4880656" cy="308582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AF516DA-22BE-6E49-A886-0438816D9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36" y="1828800"/>
            <a:ext cx="4941679" cy="4123267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You can pick Math or Reading.</a:t>
            </a:r>
          </a:p>
          <a:p>
            <a:r>
              <a:rPr lang="en-US" sz="2400" dirty="0"/>
              <a:t>It will tell you what you need to do. </a:t>
            </a:r>
          </a:p>
          <a:p>
            <a:r>
              <a:rPr lang="en-US" sz="2400" dirty="0"/>
              <a:t>On the bottom, you may have some of these different choices: 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To Do 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My Progress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My Stuff </a:t>
            </a:r>
          </a:p>
          <a:p>
            <a:pPr marL="628650" indent="-222250">
              <a:buFont typeface="Courier New" panose="02070309020205020404" pitchFamily="49" charset="0"/>
              <a:buChar char="o"/>
            </a:pPr>
            <a:r>
              <a:rPr lang="en-US" sz="2400" dirty="0"/>
              <a:t>Learning Games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EE2900A-664D-7B4B-9908-466BAC7A9259}"/>
              </a:ext>
            </a:extLst>
          </p:cNvPr>
          <p:cNvSpPr/>
          <p:nvPr/>
        </p:nvSpPr>
        <p:spPr>
          <a:xfrm>
            <a:off x="6366933" y="1916133"/>
            <a:ext cx="1003300" cy="219925"/>
          </a:xfrm>
          <a:prstGeom prst="roundRect">
            <a:avLst>
              <a:gd name="adj" fmla="val 5037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50D68-5EED-C947-B2FC-022A34DED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2" t="85693" r="23671" b="1056"/>
          <a:stretch/>
        </p:blipFill>
        <p:spPr>
          <a:xfrm>
            <a:off x="7669658" y="4638105"/>
            <a:ext cx="1974780" cy="38162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6D1FFF-EBA0-394C-89F9-8D48C0C30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0" t="84908" r="63099" b="1056"/>
          <a:stretch/>
        </p:blipFill>
        <p:spPr>
          <a:xfrm>
            <a:off x="7679325" y="4627239"/>
            <a:ext cx="422750" cy="39814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F741A0-8A32-0B43-9285-505041093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6" t="86750" r="50174" b="1056"/>
          <a:stretch/>
        </p:blipFill>
        <p:spPr>
          <a:xfrm>
            <a:off x="8150468" y="4643758"/>
            <a:ext cx="462421" cy="375974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4AB086-0650-ED48-AB9C-05141D2BA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7" t="86749" r="39669"/>
          <a:stretch/>
        </p:blipFill>
        <p:spPr>
          <a:xfrm>
            <a:off x="8669748" y="4643758"/>
            <a:ext cx="356447" cy="375973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1593EE-11B1-D94C-8F73-1E6585D96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44" t="85964" r="25411"/>
          <a:stretch/>
        </p:blipFill>
        <p:spPr>
          <a:xfrm>
            <a:off x="9084032" y="4627239"/>
            <a:ext cx="560406" cy="39249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/>
            </a:solidFill>
          </a:ln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08428E8-1EBE-0C4B-83E2-1541347F1A81}"/>
              </a:ext>
            </a:extLst>
          </p:cNvPr>
          <p:cNvSpPr/>
          <p:nvPr/>
        </p:nvSpPr>
        <p:spPr>
          <a:xfrm>
            <a:off x="6678268" y="2459435"/>
            <a:ext cx="3756052" cy="1886518"/>
          </a:xfrm>
          <a:prstGeom prst="roundRect">
            <a:avLst>
              <a:gd name="adj" fmla="val 5037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BEDBCB-1C56-4035-ADD1-603F63DE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en-US" dirty="0"/>
              <a:t>How to Log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CE85-EEFD-2E6B-F9C5-0ACEBA00B4FD}"/>
              </a:ext>
            </a:extLst>
          </p:cNvPr>
          <p:cNvSpPr txBox="1">
            <a:spLocks/>
          </p:cNvSpPr>
          <p:nvPr/>
        </p:nvSpPr>
        <p:spPr>
          <a:xfrm>
            <a:off x="722406" y="2226470"/>
            <a:ext cx="10741460" cy="838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FF0000"/>
                </a:solidFill>
                <a:latin typeface="+mn-lt"/>
              </a:rPr>
              <a:t>Schools have different ways they ask their students to log in to </a:t>
            </a:r>
            <a:r>
              <a:rPr lang="en-US" sz="2100" i="1" dirty="0" err="1">
                <a:solidFill>
                  <a:srgbClr val="FF0000"/>
                </a:solidFill>
                <a:latin typeface="+mn-lt"/>
              </a:rPr>
              <a:t>i</a:t>
            </a:r>
            <a:r>
              <a:rPr lang="en-US" sz="2100" i="1" dirty="0">
                <a:solidFill>
                  <a:srgbClr val="FF0000"/>
                </a:solidFill>
                <a:latin typeface="+mn-lt"/>
              </a:rPr>
              <a:t>-Ready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2100" b="1" dirty="0">
                <a:solidFill>
                  <a:srgbClr val="FF0000"/>
                </a:solidFill>
                <a:latin typeface="+mn-lt"/>
              </a:rPr>
              <a:t>Choose which of the next four slides applies to your students and use that slide in your presentation.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1042C-93BA-808B-BF0F-D8938CE32CDF}"/>
              </a:ext>
            </a:extLst>
          </p:cNvPr>
          <p:cNvSpPr txBox="1"/>
          <p:nvPr/>
        </p:nvSpPr>
        <p:spPr>
          <a:xfrm>
            <a:off x="905028" y="4948587"/>
            <a:ext cx="2223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6: Regular Login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3E1A8A-2BD5-88B7-F4D7-78B8F4E46561}"/>
              </a:ext>
            </a:extLst>
          </p:cNvPr>
          <p:cNvSpPr txBox="1"/>
          <p:nvPr/>
        </p:nvSpPr>
        <p:spPr>
          <a:xfrm>
            <a:off x="3817338" y="4932102"/>
            <a:ext cx="185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7: K–1 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9996A-6D5E-510C-D1ED-5D632E40BB5D}"/>
              </a:ext>
            </a:extLst>
          </p:cNvPr>
          <p:cNvSpPr txBox="1"/>
          <p:nvPr/>
        </p:nvSpPr>
        <p:spPr>
          <a:xfrm>
            <a:off x="6546348" y="4932102"/>
            <a:ext cx="185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8: Clever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E28A7-E343-5CBF-4166-6E9B09DDD28F}"/>
              </a:ext>
            </a:extLst>
          </p:cNvPr>
          <p:cNvSpPr txBox="1"/>
          <p:nvPr/>
        </p:nvSpPr>
        <p:spPr>
          <a:xfrm>
            <a:off x="9275358" y="4932102"/>
            <a:ext cx="185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Slide 9: ClassLink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70844-FC63-2B7A-4786-D6EA797340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3208" y="3429000"/>
            <a:ext cx="2476525" cy="13934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7DF2EC-2FE5-2F71-3E4E-A328912561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021" y="3429000"/>
            <a:ext cx="2476525" cy="13942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D3E02-FABE-86F8-856C-AA79BDE513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834" y="3429000"/>
            <a:ext cx="2476525" cy="13927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1EDB54-4C72-211A-910F-5EBADAA5FF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76646" y="3429000"/>
            <a:ext cx="2476525" cy="13925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6809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Your Dashboard</a:t>
            </a:r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E6EC86-C793-FCE5-12F9-E464CE864011}"/>
              </a:ext>
            </a:extLst>
          </p:cNvPr>
          <p:cNvSpPr txBox="1"/>
          <p:nvPr/>
        </p:nvSpPr>
        <p:spPr>
          <a:xfrm>
            <a:off x="11123137" y="195850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Optional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8C982B6-7181-1845-ACF3-325DFC98ECF6}"/>
              </a:ext>
            </a:extLst>
          </p:cNvPr>
          <p:cNvSpPr txBox="1">
            <a:spLocks/>
          </p:cNvSpPr>
          <p:nvPr/>
        </p:nvSpPr>
        <p:spPr>
          <a:xfrm>
            <a:off x="730754" y="1825625"/>
            <a:ext cx="446777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3200" dirty="0"/>
              <a:t>The green is your lesson path. </a:t>
            </a:r>
          </a:p>
          <a:p>
            <a:pPr fontAlgn="auto"/>
            <a:r>
              <a:rPr lang="en-US" sz="3200" dirty="0"/>
              <a:t>The blue are Teacher Assigned Lessons.</a:t>
            </a:r>
          </a:p>
          <a:p>
            <a:pPr fontAlgn="auto"/>
            <a:r>
              <a:rPr lang="en-US" sz="3200" dirty="0"/>
              <a:t>You might also see </a:t>
            </a:r>
            <a:br>
              <a:rPr lang="en-US" sz="3200" dirty="0"/>
            </a:br>
            <a:r>
              <a:rPr lang="en-US" sz="3200" dirty="0"/>
              <a:t>Close Reading lessons.</a:t>
            </a:r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7E40CC71-4194-8CCA-A1BE-CB7CA3B9E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64" y="1952603"/>
            <a:ext cx="4854556" cy="3066561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46A3CA0-899D-124E-B8F8-151927431FF4}"/>
              </a:ext>
            </a:extLst>
          </p:cNvPr>
          <p:cNvSpPr/>
          <p:nvPr/>
        </p:nvSpPr>
        <p:spPr>
          <a:xfrm>
            <a:off x="8591242" y="2315545"/>
            <a:ext cx="1824382" cy="2226728"/>
          </a:xfrm>
          <a:prstGeom prst="roundRect">
            <a:avLst>
              <a:gd name="adj" fmla="val 7849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517389D-F8E2-094F-B339-514E0F609215}"/>
              </a:ext>
            </a:extLst>
          </p:cNvPr>
          <p:cNvSpPr/>
          <p:nvPr/>
        </p:nvSpPr>
        <p:spPr>
          <a:xfrm>
            <a:off x="6685425" y="2315545"/>
            <a:ext cx="1824382" cy="2224436"/>
          </a:xfrm>
          <a:prstGeom prst="roundRect">
            <a:avLst>
              <a:gd name="adj" fmla="val 761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5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7E40CC71-4194-8CCA-A1BE-CB7CA3B9E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"/>
          <a:stretch/>
        </p:blipFill>
        <p:spPr>
          <a:xfrm>
            <a:off x="6149772" y="1964288"/>
            <a:ext cx="4899228" cy="3066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D1FFF-EBA0-394C-89F9-8D48C0C30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10" t="85272" r="63099" b="2260"/>
          <a:stretch/>
        </p:blipFill>
        <p:spPr>
          <a:xfrm>
            <a:off x="7907287" y="4647137"/>
            <a:ext cx="384024" cy="3683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F741A0-8A32-0B43-9285-505041093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96" t="88000" r="50174" b="2139"/>
          <a:stretch/>
        </p:blipFill>
        <p:spPr>
          <a:xfrm>
            <a:off x="8327538" y="4682697"/>
            <a:ext cx="462421" cy="336551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4AB086-0650-ED48-AB9C-05141D2BA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22" t="87225" r="39504" b="1803"/>
          <a:stretch/>
        </p:blipFill>
        <p:spPr>
          <a:xfrm>
            <a:off x="8856444" y="4675716"/>
            <a:ext cx="356447" cy="344611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1593EE-11B1-D94C-8F73-1E6585D965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44" t="88037" r="25411" b="1558"/>
          <a:stretch/>
        </p:blipFill>
        <p:spPr>
          <a:xfrm>
            <a:off x="9277996" y="4706930"/>
            <a:ext cx="489868" cy="313267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/>
              <a:t>To Do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814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Click here to see your  lessons and assignments.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588EF4-94A1-BE4E-B468-958DE1AD33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40" t="85246" r="65246" b="5580"/>
          <a:stretch/>
        </p:blipFill>
        <p:spPr>
          <a:xfrm>
            <a:off x="4605317" y="643187"/>
            <a:ext cx="706820" cy="769441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700122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My Progress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AE817-CBCE-9A49-9EBE-9A370467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65" t="88305" r="53681" b="5064"/>
          <a:stretch/>
        </p:blipFill>
        <p:spPr>
          <a:xfrm>
            <a:off x="3828905" y="697424"/>
            <a:ext cx="764882" cy="723256"/>
          </a:xfrm>
          <a:prstGeom prst="rect">
            <a:avLst/>
          </a:prstGeom>
          <a:ln w="2857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76B211-1428-3E42-B869-E992E40509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7" t="7041" r="15293" b="13659"/>
          <a:stretch/>
        </p:blipFill>
        <p:spPr>
          <a:xfrm>
            <a:off x="6146800" y="1943796"/>
            <a:ext cx="4900083" cy="3078245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8F6EE75-3D14-9C45-B5E3-3DD7A20CE282}"/>
              </a:ext>
            </a:extLst>
          </p:cNvPr>
          <p:cNvSpPr/>
          <p:nvPr/>
        </p:nvSpPr>
        <p:spPr>
          <a:xfrm>
            <a:off x="8295723" y="4568554"/>
            <a:ext cx="522514" cy="45348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743FCA9-3782-BE44-AA19-E752B3007FD2}"/>
              </a:ext>
            </a:extLst>
          </p:cNvPr>
          <p:cNvSpPr/>
          <p:nvPr/>
        </p:nvSpPr>
        <p:spPr>
          <a:xfrm>
            <a:off x="7353301" y="2408473"/>
            <a:ext cx="1212652" cy="18621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3B54836-EC93-5A4D-B4FC-D80529FC959B}"/>
              </a:ext>
            </a:extLst>
          </p:cNvPr>
          <p:cNvSpPr/>
          <p:nvPr/>
        </p:nvSpPr>
        <p:spPr>
          <a:xfrm>
            <a:off x="6883631" y="2611610"/>
            <a:ext cx="1087107" cy="1346826"/>
          </a:xfrm>
          <a:prstGeom prst="roundRect">
            <a:avLst>
              <a:gd name="adj" fmla="val 10826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4103096-8EAA-0B40-A55B-CA5DD643F1B5}"/>
              </a:ext>
            </a:extLst>
          </p:cNvPr>
          <p:cNvSpPr/>
          <p:nvPr/>
        </p:nvSpPr>
        <p:spPr>
          <a:xfrm>
            <a:off x="8052509" y="2611789"/>
            <a:ext cx="1014057" cy="1346826"/>
          </a:xfrm>
          <a:prstGeom prst="roundRect">
            <a:avLst>
              <a:gd name="adj" fmla="val 10718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E989E02-8B0A-EC44-B01E-0869BA071B05}"/>
              </a:ext>
            </a:extLst>
          </p:cNvPr>
          <p:cNvSpPr/>
          <p:nvPr/>
        </p:nvSpPr>
        <p:spPr>
          <a:xfrm>
            <a:off x="9311505" y="2413677"/>
            <a:ext cx="989825" cy="1581054"/>
          </a:xfrm>
          <a:prstGeom prst="roundRect">
            <a:avLst>
              <a:gd name="adj" fmla="val 9396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21D9019-81DB-7442-8639-0E361504BDD7}"/>
              </a:ext>
            </a:extLst>
          </p:cNvPr>
          <p:cNvSpPr/>
          <p:nvPr/>
        </p:nvSpPr>
        <p:spPr>
          <a:xfrm>
            <a:off x="8034866" y="4102100"/>
            <a:ext cx="1079501" cy="27940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230B146-30CE-D841-9920-46F21B19C6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5224" y="1650113"/>
            <a:ext cx="5166023" cy="4842760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You will see </a:t>
            </a:r>
            <a:r>
              <a:rPr lang="en-US" sz="2400" b="1" dirty="0"/>
              <a:t>stats</a:t>
            </a:r>
            <a:r>
              <a:rPr lang="en-US" sz="2400" dirty="0"/>
              <a:t>.</a:t>
            </a:r>
          </a:p>
          <a:p>
            <a:pPr lvl="0"/>
            <a:r>
              <a:rPr lang="en-US" sz="2400" b="1" dirty="0"/>
              <a:t>Time-On-Task</a:t>
            </a:r>
            <a:r>
              <a:rPr lang="en-US" sz="2400" dirty="0"/>
              <a:t> tells you how many minutes you’ve spent on lessons this week.</a:t>
            </a:r>
          </a:p>
          <a:p>
            <a:pPr lvl="0"/>
            <a:r>
              <a:rPr lang="en-US" sz="2400" b="1" dirty="0"/>
              <a:t>Lessons Passed </a:t>
            </a:r>
            <a:r>
              <a:rPr lang="en-US" sz="2400" dirty="0"/>
              <a:t>tells you how many lessons you’ve passed this school year.</a:t>
            </a:r>
          </a:p>
          <a:p>
            <a:pPr lvl="0"/>
            <a:r>
              <a:rPr lang="en-US" sz="2400" b="1" dirty="0"/>
              <a:t>Lesson Streak </a:t>
            </a:r>
            <a:r>
              <a:rPr lang="en-US" sz="2400" dirty="0"/>
              <a:t>tells you how many lessons you’ve passed in a row.</a:t>
            </a:r>
          </a:p>
          <a:p>
            <a:r>
              <a:rPr lang="en-US" sz="2400" dirty="0"/>
              <a:t>Next, we’ll talk about </a:t>
            </a:r>
            <a:r>
              <a:rPr lang="en-US" sz="2400" b="1" dirty="0"/>
              <a:t>Completed Work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71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/>
              <a:t>Completed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AE817-CBCE-9A49-9EBE-9A370467A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65" t="88305" r="53681" b="5064"/>
          <a:stretch/>
        </p:blipFill>
        <p:spPr>
          <a:xfrm>
            <a:off x="3309399" y="697424"/>
            <a:ext cx="764882" cy="723256"/>
          </a:xfrm>
          <a:prstGeom prst="rect">
            <a:avLst/>
          </a:prstGeom>
          <a:ln w="2857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6BE7C-B777-EB44-97F3-ED6E4875D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4" t="7226" r="15454" b="14347"/>
          <a:stretch/>
        </p:blipFill>
        <p:spPr>
          <a:xfrm>
            <a:off x="6165715" y="1936750"/>
            <a:ext cx="4856108" cy="30543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446404-7051-4D49-B30F-C0BBD02395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502" y="1863889"/>
            <a:ext cx="5028898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Shows you your past lessons and quiz scores, and you may see your Diagnostic score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CFCC25-6D10-4D48-974B-06610C96ADD5}"/>
              </a:ext>
            </a:extLst>
          </p:cNvPr>
          <p:cNvSpPr/>
          <p:nvPr/>
        </p:nvSpPr>
        <p:spPr>
          <a:xfrm>
            <a:off x="6746239" y="2484120"/>
            <a:ext cx="3749041" cy="2251055"/>
          </a:xfrm>
          <a:prstGeom prst="roundRect">
            <a:avLst>
              <a:gd name="adj" fmla="val 6429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6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My Stuff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37AB4-D807-6649-952C-108F444C2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2" t="87627" r="40444" b="4560"/>
          <a:stretch/>
        </p:blipFill>
        <p:spPr>
          <a:xfrm>
            <a:off x="4265500" y="652134"/>
            <a:ext cx="810721" cy="751548"/>
          </a:xfrm>
          <a:prstGeom prst="rect">
            <a:avLst/>
          </a:prstGeom>
          <a:ln w="28575"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A39E83-1121-B64C-B81F-66D5ADDC6F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0393" y="1811334"/>
            <a:ext cx="4233041" cy="45259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You can pick your background, change your password, and play games with coins 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557F89-5875-F34A-8F3B-B5AB6806F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7" t="7189" r="15459" b="14511"/>
          <a:stretch/>
        </p:blipFill>
        <p:spPr>
          <a:xfrm>
            <a:off x="6160770" y="1976754"/>
            <a:ext cx="4856480" cy="305752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652BD67-57A3-4842-97C8-1FD4A93D8DE9}"/>
              </a:ext>
            </a:extLst>
          </p:cNvPr>
          <p:cNvSpPr/>
          <p:nvPr/>
        </p:nvSpPr>
        <p:spPr>
          <a:xfrm>
            <a:off x="8621422" y="4621335"/>
            <a:ext cx="392566" cy="41294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2F8D2A7-8529-8449-9522-D0BB84CAD06B}"/>
              </a:ext>
            </a:extLst>
          </p:cNvPr>
          <p:cNvSpPr/>
          <p:nvPr/>
        </p:nvSpPr>
        <p:spPr>
          <a:xfrm>
            <a:off x="8044699" y="2314575"/>
            <a:ext cx="1073901" cy="243292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Learning Games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762DCA-27E2-6140-BED7-6AD4F9E9A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31" t="86797" r="28555" b="5580"/>
          <a:stretch/>
        </p:blipFill>
        <p:spPr>
          <a:xfrm>
            <a:off x="3309399" y="590022"/>
            <a:ext cx="860927" cy="778757"/>
          </a:xfrm>
          <a:prstGeom prst="rect">
            <a:avLst/>
          </a:prstGeom>
          <a:ln w="2857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E6EC86-C793-FCE5-12F9-E464CE864011}"/>
              </a:ext>
            </a:extLst>
          </p:cNvPr>
          <p:cNvSpPr txBox="1"/>
          <p:nvPr/>
        </p:nvSpPr>
        <p:spPr>
          <a:xfrm>
            <a:off x="11204340" y="195850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Optional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26D354-AE0E-AA44-A179-A1784899B5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5200" y="1825625"/>
            <a:ext cx="4902199" cy="452596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Click on the fish icon. These are games to help increase your </a:t>
            </a:r>
            <a:br>
              <a:rPr lang="en-US" sz="2400" dirty="0"/>
            </a:br>
            <a:r>
              <a:rPr lang="en-US" sz="2400" dirty="0"/>
              <a:t>math fluency.</a:t>
            </a:r>
          </a:p>
          <a:p>
            <a:pPr lvl="0"/>
            <a:r>
              <a:rPr lang="en-US" sz="2400" dirty="0"/>
              <a:t>You should only play Learning Games once you meet your online lesson goals.</a:t>
            </a:r>
          </a:p>
          <a:p>
            <a:pPr lvl="0"/>
            <a:r>
              <a:rPr lang="en-US" sz="2400" dirty="0"/>
              <a:t>Learning Games do not count toward your Time-On-Task.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9B2F3D-08AA-874E-81D2-30CDA7194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68" t="6756" r="15730" b="15426"/>
          <a:stretch/>
        </p:blipFill>
        <p:spPr>
          <a:xfrm>
            <a:off x="6165550" y="1955984"/>
            <a:ext cx="4849583" cy="30393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09C364-8F61-8C4A-9AAD-C060D7AB2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44" t="85964" r="25411"/>
          <a:stretch/>
        </p:blipFill>
        <p:spPr>
          <a:xfrm>
            <a:off x="9098255" y="4591095"/>
            <a:ext cx="489868" cy="40423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5C9009-8062-1F8E-E0F8-F5DC3EA4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75947" y="1963969"/>
            <a:ext cx="4834326" cy="30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 algn="ctr"/>
            <a:r>
              <a:rPr lang="en-US" altLang="en-US" dirty="0"/>
              <a:t>Helpful Tips</a:t>
            </a:r>
            <a:endParaRPr lang="en-IN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0B2F3-5023-1542-8323-26D86B0B9E86}"/>
              </a:ext>
            </a:extLst>
          </p:cNvPr>
          <p:cNvGrpSpPr/>
          <p:nvPr/>
        </p:nvGrpSpPr>
        <p:grpSpPr>
          <a:xfrm>
            <a:off x="1600200" y="1881221"/>
            <a:ext cx="7074840" cy="596900"/>
            <a:chOff x="765929" y="2506847"/>
            <a:chExt cx="7074840" cy="5969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6275D3-320D-A74C-AE1E-F0D51FD5B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494" y="2518972"/>
              <a:ext cx="6391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+mj-lt"/>
                </a:rPr>
                <a:t>Take your time and </a:t>
              </a:r>
              <a:r>
                <a:rPr lang="en-US" altLang="en-US" sz="2800" b="1" dirty="0">
                  <a:latin typeface="+mj-lt"/>
                </a:rPr>
                <a:t>do not rush</a:t>
              </a:r>
              <a:r>
                <a:rPr lang="en-US" altLang="en-US" sz="2800" dirty="0">
                  <a:latin typeface="+mj-lt"/>
                </a:rPr>
                <a:t>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37B26E-CA2F-7842-A430-C2A48013E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65929" y="2506847"/>
              <a:ext cx="596900" cy="5969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ED6368-DA97-9D42-94D6-2D0580E6F78C}"/>
              </a:ext>
            </a:extLst>
          </p:cNvPr>
          <p:cNvGrpSpPr/>
          <p:nvPr/>
        </p:nvGrpSpPr>
        <p:grpSpPr>
          <a:xfrm>
            <a:off x="1600200" y="2598465"/>
            <a:ext cx="8522450" cy="584200"/>
            <a:chOff x="765929" y="4820799"/>
            <a:chExt cx="8522450" cy="5842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6991C2-4998-C34D-80B2-95C959991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494" y="4877129"/>
              <a:ext cx="7838885" cy="47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8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latin typeface="+mj-lt"/>
                </a:rPr>
                <a:t>Try your best </a:t>
              </a:r>
              <a:r>
                <a:rPr lang="en-US" altLang="en-US" sz="2800" dirty="0">
                  <a:latin typeface="+mj-lt"/>
                </a:rPr>
                <a:t>and don’t let </a:t>
              </a:r>
              <a:r>
                <a:rPr lang="en-US" sz="2800" dirty="0">
                  <a:latin typeface="+mj-lt"/>
                </a:rPr>
                <a:t>others </a:t>
              </a:r>
              <a:r>
                <a:rPr lang="en-US" altLang="en-US" sz="2800" dirty="0">
                  <a:latin typeface="+mj-lt"/>
                </a:rPr>
                <a:t>help you.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2F2BDA-E29F-254D-BA0D-35A25DD17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65929" y="4820799"/>
              <a:ext cx="584200" cy="584200"/>
            </a:xfrm>
            <a:prstGeom prst="rect">
              <a:avLst/>
            </a:prstGeom>
          </p:spPr>
        </p:pic>
      </p:grpSp>
      <p:sp>
        <p:nvSpPr>
          <p:cNvPr id="22" name="TextBox 12">
            <a:extLst>
              <a:ext uri="{FF2B5EF4-FFF2-40B4-BE49-F238E27FC236}">
                <a16:creationId xmlns:a16="http://schemas.microsoft.com/office/drawing/2014/main" id="{7FE50ECC-0A32-EF46-919C-D23D9DA2B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665" y="3366368"/>
            <a:ext cx="9590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j-lt"/>
              </a:rPr>
              <a:t>For Math—</a:t>
            </a:r>
            <a:r>
              <a:rPr lang="en-US" altLang="en-US" sz="2800" b="1" dirty="0">
                <a:latin typeface="+mj-lt"/>
              </a:rPr>
              <a:t>Show your work on paper </a:t>
            </a:r>
            <a:r>
              <a:rPr lang="en-US" altLang="en-US" sz="2800" dirty="0">
                <a:latin typeface="+mj-lt"/>
              </a:rPr>
              <a:t>for every problem.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C0AFF52-C5DB-A34D-844D-3C55ABCC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87500" y="3365845"/>
            <a:ext cx="596900" cy="596900"/>
          </a:xfrm>
          <a:prstGeom prst="rect">
            <a:avLst/>
          </a:prstGeom>
        </p:spPr>
      </p:pic>
      <p:sp>
        <p:nvSpPr>
          <p:cNvPr id="28" name="TextBox 14">
            <a:extLst>
              <a:ext uri="{FF2B5EF4-FFF2-40B4-BE49-F238E27FC236}">
                <a16:creationId xmlns:a16="http://schemas.microsoft.com/office/drawing/2014/main" id="{16B44B3D-4BDE-8C44-B95F-842915BAC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060" y="4965132"/>
            <a:ext cx="99043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j-lt"/>
              </a:rPr>
              <a:t>Check your work </a:t>
            </a:r>
            <a:r>
              <a:rPr lang="en-US" altLang="en-US" sz="2800" dirty="0">
                <a:latin typeface="+mj-lt"/>
              </a:rPr>
              <a:t>before going to the next question.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660AC73-4E26-444B-B6B4-BF4DFF7166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71429" y="4916852"/>
            <a:ext cx="571500" cy="571500"/>
          </a:xfrm>
          <a:prstGeom prst="rect">
            <a:avLst/>
          </a:prstGeom>
        </p:spPr>
      </p:pic>
      <p:sp>
        <p:nvSpPr>
          <p:cNvPr id="30" name="TextBox 13">
            <a:extLst>
              <a:ext uri="{FF2B5EF4-FFF2-40B4-BE49-F238E27FC236}">
                <a16:creationId xmlns:a16="http://schemas.microsoft.com/office/drawing/2014/main" id="{4FB9D9F6-BA3F-C84B-A48E-A0B41BB8B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765" y="4011025"/>
            <a:ext cx="103574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j-lt"/>
              </a:rPr>
              <a:t>For Reading—</a:t>
            </a:r>
            <a:r>
              <a:rPr lang="en-US" altLang="en-US" sz="2800" b="1" dirty="0">
                <a:latin typeface="+mj-lt"/>
              </a:rPr>
              <a:t>Read each passage carefully</a:t>
            </a:r>
            <a:r>
              <a:rPr lang="en-US" altLang="en-US" sz="2800" dirty="0">
                <a:latin typeface="+mj-lt"/>
              </a:rPr>
              <a:t>,</a:t>
            </a:r>
            <a:r>
              <a:rPr lang="en-US" altLang="en-US" sz="2800" b="1" dirty="0">
                <a:latin typeface="+mj-lt"/>
              </a:rPr>
              <a:t> </a:t>
            </a:r>
            <a:r>
              <a:rPr lang="en-US" altLang="en-US" sz="2800" dirty="0">
                <a:latin typeface="+mj-lt"/>
              </a:rPr>
              <a:t>and </a:t>
            </a:r>
            <a:r>
              <a:rPr lang="en-US" altLang="en-US" sz="2800" b="1" dirty="0">
                <a:latin typeface="+mj-lt"/>
              </a:rPr>
              <a:t>reread </a:t>
            </a:r>
            <a:br>
              <a:rPr lang="en-US" altLang="en-US" sz="2800" b="1" dirty="0">
                <a:latin typeface="+mj-lt"/>
              </a:rPr>
            </a:br>
            <a:r>
              <a:rPr lang="en-US" altLang="en-US" sz="2800" b="1" dirty="0">
                <a:latin typeface="+mj-lt"/>
              </a:rPr>
              <a:t>the passage </a:t>
            </a:r>
            <a:r>
              <a:rPr lang="en-US" altLang="en-US" sz="2800" dirty="0">
                <a:latin typeface="+mj-lt"/>
              </a:rPr>
              <a:t>when necessary.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C956EDD-3295-CF49-ACA1-575CFD4E3B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71429" y="4145925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92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 algn="ctr"/>
            <a:r>
              <a:rPr lang="en-US" altLang="en-US" dirty="0"/>
              <a:t>Goals</a:t>
            </a:r>
            <a:endParaRPr lang="en-IN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33180B4-9ADC-AC4E-8D56-8E57A628B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98" y="1801419"/>
            <a:ext cx="8733009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dirty="0">
                <a:latin typeface="+mj-lt"/>
              </a:rPr>
              <a:t>This year, we have </a:t>
            </a:r>
            <a:r>
              <a:rPr lang="en-US" i="1" dirty="0" err="1">
                <a:latin typeface="+mj-lt"/>
              </a:rPr>
              <a:t>i</a:t>
            </a:r>
            <a:r>
              <a:rPr lang="en-US" i="1" dirty="0">
                <a:latin typeface="+mj-lt"/>
              </a:rPr>
              <a:t>-Ready</a:t>
            </a:r>
            <a:r>
              <a:rPr lang="en-US" dirty="0">
                <a:latin typeface="+mj-lt"/>
              </a:rPr>
              <a:t> goals:</a:t>
            </a:r>
          </a:p>
          <a:p>
            <a:pPr marL="574675" lvl="0" indent="-342900">
              <a:buFont typeface="System Font Regular"/>
              <a:buChar char="-"/>
            </a:pPr>
            <a:r>
              <a:rPr lang="en-US" dirty="0">
                <a:latin typeface="+mj-lt"/>
              </a:rPr>
              <a:t>Class goals</a:t>
            </a:r>
          </a:p>
          <a:p>
            <a:pPr marL="574675" lvl="0" indent="-342900">
              <a:buFont typeface="System Font Regular"/>
              <a:buChar char="-"/>
            </a:pPr>
            <a:r>
              <a:rPr lang="en-US" dirty="0">
                <a:latin typeface="+mj-lt"/>
              </a:rPr>
              <a:t>Individual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6EC86-C793-FCE5-12F9-E464CE864011}"/>
              </a:ext>
            </a:extLst>
          </p:cNvPr>
          <p:cNvSpPr txBox="1"/>
          <p:nvPr/>
        </p:nvSpPr>
        <p:spPr>
          <a:xfrm>
            <a:off x="11204340" y="195850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4230371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 algn="ctr"/>
            <a:r>
              <a:rPr lang="en-US" altLang="en-US" dirty="0"/>
              <a:t>Reflection</a:t>
            </a: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AFAE59-801B-B44F-89FE-5699C498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15" y="1912585"/>
            <a:ext cx="11209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3464" indent="-283464">
              <a:spcBef>
                <a:spcPts val="0"/>
              </a:spcBef>
            </a:pPr>
            <a:r>
              <a:rPr lang="en-US" dirty="0">
                <a:latin typeface="+mj-lt"/>
              </a:rPr>
              <a:t>Why is it important for us to try our best during </a:t>
            </a:r>
            <a:r>
              <a:rPr lang="en-US" i="1" dirty="0" err="1">
                <a:latin typeface="+mj-lt"/>
              </a:rPr>
              <a:t>i</a:t>
            </a:r>
            <a:r>
              <a:rPr lang="en-US" i="1" dirty="0">
                <a:latin typeface="+mj-lt"/>
              </a:rPr>
              <a:t>-Ready</a:t>
            </a:r>
            <a:r>
              <a:rPr lang="en-US" dirty="0">
                <a:latin typeface="+mj-lt"/>
              </a:rPr>
              <a:t> lessons?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4F0A6F0-249F-AF42-BE96-F45896EB5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15" y="2465365"/>
            <a:ext cx="4823399" cy="7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283464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What habits can we use? </a:t>
            </a:r>
            <a:endParaRPr lang="en-US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479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B4820-02A0-BDF8-2FB0-C5BEF2956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12"/>
          <a:stretch/>
        </p:blipFill>
        <p:spPr>
          <a:xfrm>
            <a:off x="3406133" y="1939406"/>
            <a:ext cx="5493760" cy="3412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Log In (Regular Login):</a:t>
            </a:r>
            <a:endParaRPr lang="en-IN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C3E007-23B0-F97A-8B47-99B95955FAAF}"/>
              </a:ext>
            </a:extLst>
          </p:cNvPr>
          <p:cNvSpPr/>
          <p:nvPr/>
        </p:nvSpPr>
        <p:spPr>
          <a:xfrm>
            <a:off x="5267812" y="3421883"/>
            <a:ext cx="1770402" cy="25270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B8BCCB-D3FF-DD54-42ED-FC0325843CDF}"/>
              </a:ext>
            </a:extLst>
          </p:cNvPr>
          <p:cNvSpPr/>
          <p:nvPr/>
        </p:nvSpPr>
        <p:spPr>
          <a:xfrm>
            <a:off x="5267812" y="3681210"/>
            <a:ext cx="1770402" cy="25270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A371B6-1BA4-3162-3628-3E550CAC74CD}"/>
              </a:ext>
            </a:extLst>
          </p:cNvPr>
          <p:cNvSpPr/>
          <p:nvPr/>
        </p:nvSpPr>
        <p:spPr>
          <a:xfrm>
            <a:off x="5267812" y="4178869"/>
            <a:ext cx="1770402" cy="25270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2F7B54-655A-4BBB-D812-1681F2FF283F}"/>
              </a:ext>
            </a:extLst>
          </p:cNvPr>
          <p:cNvSpPr/>
          <p:nvPr/>
        </p:nvSpPr>
        <p:spPr>
          <a:xfrm>
            <a:off x="5647249" y="4504002"/>
            <a:ext cx="956337" cy="33634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4E26F-2FFB-AF10-1964-3E493518F776}"/>
              </a:ext>
            </a:extLst>
          </p:cNvPr>
          <p:cNvSpPr txBox="1"/>
          <p:nvPr/>
        </p:nvSpPr>
        <p:spPr>
          <a:xfrm>
            <a:off x="2921686" y="6090874"/>
            <a:ext cx="634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Need more support? </a:t>
            </a:r>
            <a:r>
              <a:rPr lang="en-US" sz="1200" dirty="0"/>
              <a:t>Access </a:t>
            </a:r>
            <a:r>
              <a:rPr lang="en-US" sz="1200" dirty="0">
                <a:hlinkClick r:id="rId4"/>
              </a:rPr>
              <a:t>step-by-step instructions</a:t>
            </a:r>
            <a:r>
              <a:rPr lang="en-US" sz="1200" dirty="0"/>
              <a:t> along with visuals of your student’s screen.  </a:t>
            </a:r>
          </a:p>
        </p:txBody>
      </p:sp>
    </p:spTree>
    <p:extLst>
      <p:ext uri="{BB962C8B-B14F-4D97-AF65-F5344CB8AC3E}">
        <p14:creationId xmlns:p14="http://schemas.microsoft.com/office/powerpoint/2010/main" val="42354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How to Log In (K–1 Card):</a:t>
            </a:r>
          </a:p>
        </p:txBody>
      </p:sp>
      <p:pic>
        <p:nvPicPr>
          <p:cNvPr id="5" name="1. login">
            <a:extLst>
              <a:ext uri="{FF2B5EF4-FFF2-40B4-BE49-F238E27FC236}">
                <a16:creationId xmlns:a16="http://schemas.microsoft.com/office/drawing/2014/main" id="{F4470A31-E831-3A64-2058-51CDBD667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12"/>
          <a:stretch/>
        </p:blipFill>
        <p:spPr>
          <a:xfrm>
            <a:off x="3406133" y="1931911"/>
            <a:ext cx="5493760" cy="3412083"/>
          </a:xfrm>
          <a:prstGeom prst="rect">
            <a:avLst/>
          </a:prstGeom>
        </p:spPr>
      </p:pic>
      <p:sp>
        <p:nvSpPr>
          <p:cNvPr id="6" name="1. login outline">
            <a:extLst>
              <a:ext uri="{FF2B5EF4-FFF2-40B4-BE49-F238E27FC236}">
                <a16:creationId xmlns:a16="http://schemas.microsoft.com/office/drawing/2014/main" id="{B5CD9C58-A884-C11D-725D-133028E2672D}"/>
              </a:ext>
            </a:extLst>
          </p:cNvPr>
          <p:cNvSpPr/>
          <p:nvPr/>
        </p:nvSpPr>
        <p:spPr>
          <a:xfrm>
            <a:off x="7570896" y="3451485"/>
            <a:ext cx="952692" cy="677127"/>
          </a:xfrm>
          <a:prstGeom prst="roundRect">
            <a:avLst/>
          </a:prstGeom>
          <a:noFill/>
          <a:ln w="28575">
            <a:solidFill>
              <a:srgbClr val="963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2. class no.">
            <a:extLst>
              <a:ext uri="{FF2B5EF4-FFF2-40B4-BE49-F238E27FC236}">
                <a16:creationId xmlns:a16="http://schemas.microsoft.com/office/drawing/2014/main" id="{FF7B71F0-0106-891A-F4CD-A4D85260E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820" y="1916865"/>
            <a:ext cx="5486400" cy="3429000"/>
          </a:xfrm>
          <a:prstGeom prst="rect">
            <a:avLst/>
          </a:prstGeom>
        </p:spPr>
      </p:pic>
      <p:sp>
        <p:nvSpPr>
          <p:cNvPr id="8" name="2. class no. outline">
            <a:extLst>
              <a:ext uri="{FF2B5EF4-FFF2-40B4-BE49-F238E27FC236}">
                <a16:creationId xmlns:a16="http://schemas.microsoft.com/office/drawing/2014/main" id="{82455CCA-9773-32AC-985E-6C0AEE54D09D}"/>
              </a:ext>
            </a:extLst>
          </p:cNvPr>
          <p:cNvSpPr/>
          <p:nvPr/>
        </p:nvSpPr>
        <p:spPr>
          <a:xfrm>
            <a:off x="5214991" y="2981635"/>
            <a:ext cx="2028750" cy="400055"/>
          </a:xfrm>
          <a:prstGeom prst="roundRect">
            <a:avLst/>
          </a:prstGeom>
          <a:noFill/>
          <a:ln w="28575">
            <a:solidFill>
              <a:srgbClr val="963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3. name">
            <a:extLst>
              <a:ext uri="{FF2B5EF4-FFF2-40B4-BE49-F238E27FC236}">
                <a16:creationId xmlns:a16="http://schemas.microsoft.com/office/drawing/2014/main" id="{A50ACD88-4F69-C31D-1938-2B439836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820" y="1916865"/>
            <a:ext cx="5486400" cy="3429000"/>
          </a:xfrm>
          <a:prstGeom prst="rect">
            <a:avLst/>
          </a:prstGeom>
        </p:spPr>
      </p:pic>
      <p:sp>
        <p:nvSpPr>
          <p:cNvPr id="10" name="3. name outline">
            <a:extLst>
              <a:ext uri="{FF2B5EF4-FFF2-40B4-BE49-F238E27FC236}">
                <a16:creationId xmlns:a16="http://schemas.microsoft.com/office/drawing/2014/main" id="{89A09649-A4BC-D07C-2186-96482A049D48}"/>
              </a:ext>
            </a:extLst>
          </p:cNvPr>
          <p:cNvSpPr/>
          <p:nvPr/>
        </p:nvSpPr>
        <p:spPr>
          <a:xfrm>
            <a:off x="4258140" y="3122392"/>
            <a:ext cx="1345870" cy="613215"/>
          </a:xfrm>
          <a:prstGeom prst="roundRect">
            <a:avLst/>
          </a:prstGeom>
          <a:noFill/>
          <a:ln w="28575">
            <a:solidFill>
              <a:srgbClr val="963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4. picture code">
            <a:extLst>
              <a:ext uri="{FF2B5EF4-FFF2-40B4-BE49-F238E27FC236}">
                <a16:creationId xmlns:a16="http://schemas.microsoft.com/office/drawing/2014/main" id="{CB7AC35C-D948-9759-B531-2DAC60504D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409757" y="1934353"/>
            <a:ext cx="5479409" cy="3424630"/>
          </a:xfrm>
          <a:prstGeom prst="rect">
            <a:avLst/>
          </a:prstGeom>
        </p:spPr>
      </p:pic>
      <p:sp>
        <p:nvSpPr>
          <p:cNvPr id="12" name="4. picture code outline">
            <a:extLst>
              <a:ext uri="{FF2B5EF4-FFF2-40B4-BE49-F238E27FC236}">
                <a16:creationId xmlns:a16="http://schemas.microsoft.com/office/drawing/2014/main" id="{EDA9CF09-E8A4-DCA9-2B5F-D01AA8F660F8}"/>
              </a:ext>
            </a:extLst>
          </p:cNvPr>
          <p:cNvSpPr/>
          <p:nvPr/>
        </p:nvSpPr>
        <p:spPr>
          <a:xfrm>
            <a:off x="5644943" y="3140496"/>
            <a:ext cx="993142" cy="435578"/>
          </a:xfrm>
          <a:prstGeom prst="roundRect">
            <a:avLst/>
          </a:prstGeom>
          <a:noFill/>
          <a:ln w="28575">
            <a:solidFill>
              <a:srgbClr val="963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5D01C-8ABD-739C-B4ED-92C1793C6AAF}"/>
              </a:ext>
            </a:extLst>
          </p:cNvPr>
          <p:cNvSpPr txBox="1"/>
          <p:nvPr/>
        </p:nvSpPr>
        <p:spPr>
          <a:xfrm>
            <a:off x="2921686" y="6090874"/>
            <a:ext cx="634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Need more support? </a:t>
            </a:r>
            <a:r>
              <a:rPr lang="en-US" sz="1200" dirty="0"/>
              <a:t>Access </a:t>
            </a:r>
            <a:r>
              <a:rPr lang="en-US" sz="1200" dirty="0">
                <a:hlinkClick r:id="rId7"/>
              </a:rPr>
              <a:t>step-by-step instructions</a:t>
            </a:r>
            <a:r>
              <a:rPr lang="en-US" sz="1200" dirty="0"/>
              <a:t> along with visuals of your student’s screen.  </a:t>
            </a:r>
          </a:p>
        </p:txBody>
      </p:sp>
    </p:spTree>
    <p:extLst>
      <p:ext uri="{BB962C8B-B14F-4D97-AF65-F5344CB8AC3E}">
        <p14:creationId xmlns:p14="http://schemas.microsoft.com/office/powerpoint/2010/main" val="36632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lack rectangle">
            <a:extLst>
              <a:ext uri="{FF2B5EF4-FFF2-40B4-BE49-F238E27FC236}">
                <a16:creationId xmlns:a16="http://schemas.microsoft.com/office/drawing/2014/main" id="{9D8DBFAC-0460-5BB2-F1F2-97943F5E68C5}"/>
              </a:ext>
            </a:extLst>
          </p:cNvPr>
          <p:cNvSpPr/>
          <p:nvPr/>
        </p:nvSpPr>
        <p:spPr>
          <a:xfrm>
            <a:off x="3395272" y="1932462"/>
            <a:ext cx="5478905" cy="344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E957D8-3B96-2686-81F2-555534C28B08}"/>
              </a:ext>
            </a:extLst>
          </p:cNvPr>
          <p:cNvPicPr/>
          <p:nvPr/>
        </p:nvPicPr>
        <p:blipFill rotWithShape="1">
          <a:blip r:embed="rId3"/>
          <a:srcRect b="2351"/>
          <a:stretch/>
        </p:blipFill>
        <p:spPr>
          <a:xfrm>
            <a:off x="3563774" y="1932462"/>
            <a:ext cx="5141900" cy="3441512"/>
          </a:xfrm>
          <a:prstGeom prst="rect">
            <a:avLst/>
          </a:prstGeom>
        </p:spPr>
      </p:pic>
      <p:sp>
        <p:nvSpPr>
          <p:cNvPr id="18" name="1. clever badge outline">
            <a:extLst>
              <a:ext uri="{FF2B5EF4-FFF2-40B4-BE49-F238E27FC236}">
                <a16:creationId xmlns:a16="http://schemas.microsoft.com/office/drawing/2014/main" id="{5B5FBE1F-878F-D12B-44B8-70E81D967193}"/>
              </a:ext>
            </a:extLst>
          </p:cNvPr>
          <p:cNvSpPr/>
          <p:nvPr/>
        </p:nvSpPr>
        <p:spPr>
          <a:xfrm>
            <a:off x="6690145" y="2736538"/>
            <a:ext cx="1239739" cy="1728849"/>
          </a:xfrm>
          <a:prstGeom prst="roundRect">
            <a:avLst>
              <a:gd name="adj" fmla="val 6389"/>
            </a:avLst>
          </a:prstGeom>
          <a:noFill/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2. type school outline">
            <a:extLst>
              <a:ext uri="{FF2B5EF4-FFF2-40B4-BE49-F238E27FC236}">
                <a16:creationId xmlns:a16="http://schemas.microsoft.com/office/drawing/2014/main" id="{BCF1C967-ADD6-51E2-CDBE-50479F5EB5F5}"/>
              </a:ext>
            </a:extLst>
          </p:cNvPr>
          <p:cNvSpPr/>
          <p:nvPr/>
        </p:nvSpPr>
        <p:spPr>
          <a:xfrm>
            <a:off x="4267519" y="3209742"/>
            <a:ext cx="2128513" cy="438516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3. miami dade screen">
            <a:extLst>
              <a:ext uri="{FF2B5EF4-FFF2-40B4-BE49-F238E27FC236}">
                <a16:creationId xmlns:a16="http://schemas.microsoft.com/office/drawing/2014/main" id="{C953757E-8F75-56F5-6462-FC9F8E8D9B95}"/>
              </a:ext>
            </a:extLst>
          </p:cNvPr>
          <p:cNvPicPr/>
          <p:nvPr/>
        </p:nvPicPr>
        <p:blipFill rotWithShape="1">
          <a:blip r:embed="rId4"/>
          <a:srcRect l="11426" t="6368" r="8206" b="13560"/>
          <a:stretch/>
        </p:blipFill>
        <p:spPr>
          <a:xfrm>
            <a:off x="4186333" y="2167332"/>
            <a:ext cx="3896782" cy="2826941"/>
          </a:xfrm>
          <a:prstGeom prst="rect">
            <a:avLst/>
          </a:prstGeom>
        </p:spPr>
      </p:pic>
      <p:sp>
        <p:nvSpPr>
          <p:cNvPr id="21" name="4 miami dade outline">
            <a:extLst>
              <a:ext uri="{FF2B5EF4-FFF2-40B4-BE49-F238E27FC236}">
                <a16:creationId xmlns:a16="http://schemas.microsoft.com/office/drawing/2014/main" id="{95908862-48FD-8334-10E0-417F85519674}"/>
              </a:ext>
            </a:extLst>
          </p:cNvPr>
          <p:cNvSpPr/>
          <p:nvPr/>
        </p:nvSpPr>
        <p:spPr>
          <a:xfrm>
            <a:off x="4267519" y="2737030"/>
            <a:ext cx="2187260" cy="48886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6CB68-64CD-BF4F-B07F-C16F1B01260B}"/>
              </a:ext>
            </a:extLst>
          </p:cNvPr>
          <p:cNvSpPr txBox="1"/>
          <p:nvPr/>
        </p:nvSpPr>
        <p:spPr>
          <a:xfrm>
            <a:off x="3583108" y="6044910"/>
            <a:ext cx="5025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Google™ is a distinctive brand feature of Google, Inc. Microsoft® is a registered trademark of Microsoft Corporation. 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751E6472-7F4E-DD58-B45F-FA0A2E68A2B6}"/>
              </a:ext>
            </a:extLst>
          </p:cNvPr>
          <p:cNvSpPr txBox="1">
            <a:spLocks/>
          </p:cNvSpPr>
          <p:nvPr/>
        </p:nvSpPr>
        <p:spPr>
          <a:xfrm>
            <a:off x="382249" y="372271"/>
            <a:ext cx="1180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How to Log In (Clever):</a:t>
            </a:r>
          </a:p>
        </p:txBody>
      </p:sp>
      <p:pic>
        <p:nvPicPr>
          <p:cNvPr id="24" name="C icon">
            <a:extLst>
              <a:ext uri="{FF2B5EF4-FFF2-40B4-BE49-F238E27FC236}">
                <a16:creationId xmlns:a16="http://schemas.microsoft.com/office/drawing/2014/main" id="{B1CA312F-A2BD-DE5A-854B-61052863E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55" t="25113" r="28167" b="27009"/>
          <a:stretch/>
        </p:blipFill>
        <p:spPr>
          <a:xfrm>
            <a:off x="2972127" y="705368"/>
            <a:ext cx="610981" cy="6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 Launchpad">
            <a:extLst>
              <a:ext uri="{FF2B5EF4-FFF2-40B4-BE49-F238E27FC236}">
                <a16:creationId xmlns:a16="http://schemas.microsoft.com/office/drawing/2014/main" id="{BA32F62E-9FAC-94B3-369B-F2AA83A86F07}"/>
              </a:ext>
            </a:extLst>
          </p:cNvPr>
          <p:cNvPicPr/>
          <p:nvPr/>
        </p:nvPicPr>
        <p:blipFill rotWithShape="1">
          <a:blip r:embed="rId3"/>
          <a:srcRect l="2889" t="9602" r="5656" b="5838"/>
          <a:stretch/>
        </p:blipFill>
        <p:spPr>
          <a:xfrm>
            <a:off x="3400491" y="1943050"/>
            <a:ext cx="5475685" cy="3416041"/>
          </a:xfrm>
          <a:prstGeom prst="rect">
            <a:avLst/>
          </a:prstGeom>
        </p:spPr>
      </p:pic>
      <p:sp>
        <p:nvSpPr>
          <p:cNvPr id="7" name="1. outline">
            <a:extLst>
              <a:ext uri="{FF2B5EF4-FFF2-40B4-BE49-F238E27FC236}">
                <a16:creationId xmlns:a16="http://schemas.microsoft.com/office/drawing/2014/main" id="{2F52CC2A-7EA7-B87B-3F7C-3361DB75CD90}"/>
              </a:ext>
            </a:extLst>
          </p:cNvPr>
          <p:cNvSpPr/>
          <p:nvPr/>
        </p:nvSpPr>
        <p:spPr>
          <a:xfrm>
            <a:off x="5121806" y="2969549"/>
            <a:ext cx="2140928" cy="777992"/>
          </a:xfrm>
          <a:prstGeom prst="roundRect">
            <a:avLst>
              <a:gd name="adj" fmla="val 7278"/>
            </a:avLst>
          </a:prstGeom>
          <a:noFill/>
          <a:ln w="28575">
            <a:solidFill>
              <a:srgbClr val="963E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2. classlink screen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EDD3C0-A948-0CEF-95F4-ADD76C11759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91" y="1942302"/>
            <a:ext cx="5475685" cy="3444173"/>
          </a:xfrm>
          <a:prstGeom prst="rect">
            <a:avLst/>
          </a:prstGeom>
        </p:spPr>
      </p:pic>
      <p:sp>
        <p:nvSpPr>
          <p:cNvPr id="9" name="3. quick card">
            <a:extLst>
              <a:ext uri="{FF2B5EF4-FFF2-40B4-BE49-F238E27FC236}">
                <a16:creationId xmlns:a16="http://schemas.microsoft.com/office/drawing/2014/main" id="{5F19BABA-89DA-D219-796D-E7A4EF621A6C}"/>
              </a:ext>
            </a:extLst>
          </p:cNvPr>
          <p:cNvSpPr/>
          <p:nvPr/>
        </p:nvSpPr>
        <p:spPr>
          <a:xfrm>
            <a:off x="7612310" y="3090384"/>
            <a:ext cx="711962" cy="230410"/>
          </a:xfrm>
          <a:prstGeom prst="roundRect">
            <a:avLst/>
          </a:prstGeom>
          <a:noFill/>
          <a:ln w="19050">
            <a:solidFill>
              <a:srgbClr val="963E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. school name">
            <a:extLst>
              <a:ext uri="{FF2B5EF4-FFF2-40B4-BE49-F238E27FC236}">
                <a16:creationId xmlns:a16="http://schemas.microsoft.com/office/drawing/2014/main" id="{83E791AC-F671-40AA-2670-D595E9C27889}"/>
              </a:ext>
            </a:extLst>
          </p:cNvPr>
          <p:cNvSpPr/>
          <p:nvPr/>
        </p:nvSpPr>
        <p:spPr>
          <a:xfrm>
            <a:off x="5405973" y="3316296"/>
            <a:ext cx="1969689" cy="276989"/>
          </a:xfrm>
          <a:prstGeom prst="roundRect">
            <a:avLst/>
          </a:prstGeom>
          <a:noFill/>
          <a:ln w="19050">
            <a:solidFill>
              <a:srgbClr val="963E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. Location outline">
            <a:extLst>
              <a:ext uri="{FF2B5EF4-FFF2-40B4-BE49-F238E27FC236}">
                <a16:creationId xmlns:a16="http://schemas.microsoft.com/office/drawing/2014/main" id="{7585035B-C0E7-BE78-17BE-26A900E61251}"/>
              </a:ext>
            </a:extLst>
          </p:cNvPr>
          <p:cNvSpPr/>
          <p:nvPr/>
        </p:nvSpPr>
        <p:spPr>
          <a:xfrm>
            <a:off x="7620261" y="3369456"/>
            <a:ext cx="711962" cy="147859"/>
          </a:xfrm>
          <a:prstGeom prst="roundRect">
            <a:avLst/>
          </a:prstGeom>
          <a:noFill/>
          <a:ln w="19050">
            <a:solidFill>
              <a:srgbClr val="963E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2D1DD-6F51-A6DC-9BAF-8B3A2ED7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372271"/>
            <a:ext cx="11485622" cy="1325563"/>
          </a:xfrm>
        </p:spPr>
        <p:txBody>
          <a:bodyPr/>
          <a:lstStyle/>
          <a:p>
            <a:r>
              <a:rPr lang="en-US" sz="4400" b="1" dirty="0"/>
              <a:t>How to Log In (</a:t>
            </a:r>
            <a:r>
              <a:rPr lang="en-US" sz="4400" b="1" dirty="0" err="1"/>
              <a:t>ClassLink</a:t>
            </a:r>
            <a:r>
              <a:rPr lang="en-US" sz="4400" b="1" dirty="0"/>
              <a:t>):</a:t>
            </a:r>
            <a:endParaRPr lang="en-US" dirty="0"/>
          </a:p>
        </p:txBody>
      </p:sp>
      <p:pic>
        <p:nvPicPr>
          <p:cNvPr id="13" name="classlink icon" descr="A close up of a logo&#10;&#10;Description automatically generated">
            <a:extLst>
              <a:ext uri="{FF2B5EF4-FFF2-40B4-BE49-F238E27FC236}">
                <a16:creationId xmlns:a16="http://schemas.microsoft.com/office/drawing/2014/main" id="{8C6F4A2C-C646-F510-732B-987818F9B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00" t="20878" r="23940" b="28568"/>
          <a:stretch/>
        </p:blipFill>
        <p:spPr>
          <a:xfrm>
            <a:off x="2803808" y="722417"/>
            <a:ext cx="643681" cy="6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Kindergarten">
  <a:themeElements>
    <a:clrScheme name="PL and ES">
      <a:dk1>
        <a:srgbClr val="000000"/>
      </a:dk1>
      <a:lt1>
        <a:srgbClr val="FFFFFF"/>
      </a:lt1>
      <a:dk2>
        <a:srgbClr val="DCD8D6"/>
      </a:dk2>
      <a:lt2>
        <a:srgbClr val="EEEBEA"/>
      </a:lt2>
      <a:accent1>
        <a:srgbClr val="71BF44"/>
      </a:accent1>
      <a:accent2>
        <a:srgbClr val="00A5AD"/>
      </a:accent2>
      <a:accent3>
        <a:srgbClr val="F37524"/>
      </a:accent3>
      <a:accent4>
        <a:srgbClr val="2F5CA5"/>
      </a:accent4>
      <a:accent5>
        <a:srgbClr val="008379"/>
      </a:accent5>
      <a:accent6>
        <a:srgbClr val="683279"/>
      </a:accent6>
      <a:hlink>
        <a:srgbClr val="005CB9"/>
      </a:hlink>
      <a:folHlink>
        <a:srgbClr val="CD38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2.xml><?xml version="1.0" encoding="utf-8"?>
<a:theme xmlns:a="http://schemas.openxmlformats.org/drawingml/2006/main" name="Grades 1–2">
  <a:themeElements>
    <a:clrScheme name="PL and ES">
      <a:dk1>
        <a:srgbClr val="000000"/>
      </a:dk1>
      <a:lt1>
        <a:srgbClr val="FFFFFF"/>
      </a:lt1>
      <a:dk2>
        <a:srgbClr val="DCD8D6"/>
      </a:dk2>
      <a:lt2>
        <a:srgbClr val="EEEBEA"/>
      </a:lt2>
      <a:accent1>
        <a:srgbClr val="71BF44"/>
      </a:accent1>
      <a:accent2>
        <a:srgbClr val="00A5AD"/>
      </a:accent2>
      <a:accent3>
        <a:srgbClr val="F37524"/>
      </a:accent3>
      <a:accent4>
        <a:srgbClr val="2F5CA5"/>
      </a:accent4>
      <a:accent5>
        <a:srgbClr val="008379"/>
      </a:accent5>
      <a:accent6>
        <a:srgbClr val="683279"/>
      </a:accent6>
      <a:hlink>
        <a:srgbClr val="005CB9"/>
      </a:hlink>
      <a:folHlink>
        <a:srgbClr val="CD38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3.xml><?xml version="1.0" encoding="utf-8"?>
<a:theme xmlns:a="http://schemas.openxmlformats.org/drawingml/2006/main" name="Grades 3-5">
  <a:themeElements>
    <a:clrScheme name="PL and ES">
      <a:dk1>
        <a:srgbClr val="000000"/>
      </a:dk1>
      <a:lt1>
        <a:srgbClr val="FFFFFF"/>
      </a:lt1>
      <a:dk2>
        <a:srgbClr val="DCD8D6"/>
      </a:dk2>
      <a:lt2>
        <a:srgbClr val="EEEBEA"/>
      </a:lt2>
      <a:accent1>
        <a:srgbClr val="71BF44"/>
      </a:accent1>
      <a:accent2>
        <a:srgbClr val="00A5AD"/>
      </a:accent2>
      <a:accent3>
        <a:srgbClr val="F37524"/>
      </a:accent3>
      <a:accent4>
        <a:srgbClr val="2F5CA5"/>
      </a:accent4>
      <a:accent5>
        <a:srgbClr val="008379"/>
      </a:accent5>
      <a:accent6>
        <a:srgbClr val="683279"/>
      </a:accent6>
      <a:hlink>
        <a:srgbClr val="005CB9"/>
      </a:hlink>
      <a:folHlink>
        <a:srgbClr val="CD38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4.xml><?xml version="1.0" encoding="utf-8"?>
<a:theme xmlns:a="http://schemas.openxmlformats.org/drawingml/2006/main" name="Grades 6-8 Intro">
  <a:themeElements>
    <a:clrScheme name="PL and ES">
      <a:dk1>
        <a:srgbClr val="000000"/>
      </a:dk1>
      <a:lt1>
        <a:srgbClr val="FFFFFF"/>
      </a:lt1>
      <a:dk2>
        <a:srgbClr val="DCD8D6"/>
      </a:dk2>
      <a:lt2>
        <a:srgbClr val="EEEBEA"/>
      </a:lt2>
      <a:accent1>
        <a:srgbClr val="71BF44"/>
      </a:accent1>
      <a:accent2>
        <a:srgbClr val="00A5AD"/>
      </a:accent2>
      <a:accent3>
        <a:srgbClr val="F37524"/>
      </a:accent3>
      <a:accent4>
        <a:srgbClr val="2F5CA5"/>
      </a:accent4>
      <a:accent5>
        <a:srgbClr val="008379"/>
      </a:accent5>
      <a:accent6>
        <a:srgbClr val="683279"/>
      </a:accent6>
      <a:hlink>
        <a:srgbClr val="005CB9"/>
      </a:hlink>
      <a:folHlink>
        <a:srgbClr val="CD38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5.xml><?xml version="1.0" encoding="utf-8"?>
<a:theme xmlns:a="http://schemas.openxmlformats.org/drawingml/2006/main" name="Grades 6-8 slides">
  <a:themeElements>
    <a:clrScheme name="PL and ES">
      <a:dk1>
        <a:srgbClr val="000000"/>
      </a:dk1>
      <a:lt1>
        <a:srgbClr val="FFFFFF"/>
      </a:lt1>
      <a:dk2>
        <a:srgbClr val="DCD8D6"/>
      </a:dk2>
      <a:lt2>
        <a:srgbClr val="EEEBEA"/>
      </a:lt2>
      <a:accent1>
        <a:srgbClr val="71BF44"/>
      </a:accent1>
      <a:accent2>
        <a:srgbClr val="00A5AD"/>
      </a:accent2>
      <a:accent3>
        <a:srgbClr val="F37524"/>
      </a:accent3>
      <a:accent4>
        <a:srgbClr val="2F5CA5"/>
      </a:accent4>
      <a:accent5>
        <a:srgbClr val="008379"/>
      </a:accent5>
      <a:accent6>
        <a:srgbClr val="683279"/>
      </a:accent6>
      <a:hlink>
        <a:srgbClr val="005CB9"/>
      </a:hlink>
      <a:folHlink>
        <a:srgbClr val="CD385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mbedded Support">
  <a:themeElements>
    <a:clrScheme name="PL and ES">
      <a:dk1>
        <a:srgbClr val="000000"/>
      </a:dk1>
      <a:lt1>
        <a:srgbClr val="FFFFFF"/>
      </a:lt1>
      <a:dk2>
        <a:srgbClr val="DCD8D6"/>
      </a:dk2>
      <a:lt2>
        <a:srgbClr val="EEEBEA"/>
      </a:lt2>
      <a:accent1>
        <a:srgbClr val="71BF44"/>
      </a:accent1>
      <a:accent2>
        <a:srgbClr val="00A5AD"/>
      </a:accent2>
      <a:accent3>
        <a:srgbClr val="F37524"/>
      </a:accent3>
      <a:accent4>
        <a:srgbClr val="2F5CA5"/>
      </a:accent4>
      <a:accent5>
        <a:srgbClr val="008379"/>
      </a:accent5>
      <a:accent6>
        <a:srgbClr val="683279"/>
      </a:accent6>
      <a:hlink>
        <a:srgbClr val="005CB9"/>
      </a:hlink>
      <a:folHlink>
        <a:srgbClr val="CD385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nstruction Screen">
  <a:themeElements>
    <a:clrScheme name="PL and ES">
      <a:dk1>
        <a:srgbClr val="000000"/>
      </a:dk1>
      <a:lt1>
        <a:srgbClr val="FFFFFF"/>
      </a:lt1>
      <a:dk2>
        <a:srgbClr val="DCD8D6"/>
      </a:dk2>
      <a:lt2>
        <a:srgbClr val="EEEBEA"/>
      </a:lt2>
      <a:accent1>
        <a:srgbClr val="71BF44"/>
      </a:accent1>
      <a:accent2>
        <a:srgbClr val="00A5AD"/>
      </a:accent2>
      <a:accent3>
        <a:srgbClr val="F37524"/>
      </a:accent3>
      <a:accent4>
        <a:srgbClr val="2F5CA5"/>
      </a:accent4>
      <a:accent5>
        <a:srgbClr val="008379"/>
      </a:accent5>
      <a:accent6>
        <a:srgbClr val="683279"/>
      </a:accent6>
      <a:hlink>
        <a:srgbClr val="005CB9"/>
      </a:hlink>
      <a:folHlink>
        <a:srgbClr val="CD38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9014F72-E10C-DB46-AEF1-30947E68EDFA}">
  <we:reference id="wa104381702" version="1.5.0.0" store="en-US" storeType="OMEX"/>
  <we:alternateReferences>
    <we:reference id="wa104381702" version="1.5.0.0" store="WA1043817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B065FBBE72E341B8531FCB3A8C9C2A" ma:contentTypeVersion="12" ma:contentTypeDescription="Create a new document." ma:contentTypeScope="" ma:versionID="9043dd82c32f8f030a6520df292ab353">
  <xsd:schema xmlns:xsd="http://www.w3.org/2001/XMLSchema" xmlns:xs="http://www.w3.org/2001/XMLSchema" xmlns:p="http://schemas.microsoft.com/office/2006/metadata/properties" xmlns:ns2="fa0f1263-cb58-4bd3-bf6d-d75cfd3369df" xmlns:ns3="53008719-14ac-48ff-85cc-b90ba0c4df5a" targetNamespace="http://schemas.microsoft.com/office/2006/metadata/properties" ma:root="true" ma:fieldsID="44d8aed4de0967ff5dca86b3cc7878d5" ns2:_="" ns3:_="">
    <xsd:import namespace="fa0f1263-cb58-4bd3-bf6d-d75cfd3369df"/>
    <xsd:import namespace="53008719-14ac-48ff-85cc-b90ba0c4df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f1263-cb58-4bd3-bf6d-d75cfd3369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ddc6715-9392-4c7b-b038-9c308e5b14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08719-14ac-48ff-85cc-b90ba0c4df5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851414b-69da-4b93-981e-8289617b7987}" ma:internalName="TaxCatchAll" ma:showField="CatchAllData" ma:web="53008719-14ac-48ff-85cc-b90ba0c4d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008719-14ac-48ff-85cc-b90ba0c4df5a" xsi:nil="true"/>
    <lcf76f155ced4ddcb4097134ff3c332f xmlns="fa0f1263-cb58-4bd3-bf6d-d75cfd3369d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751067-80A2-42EC-8529-96FAA76E8F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6D385B-88F2-4106-8E59-9774585B24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0f1263-cb58-4bd3-bf6d-d75cfd3369df"/>
    <ds:schemaRef ds:uri="53008719-14ac-48ff-85cc-b90ba0c4df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1D41AD-DAC2-4E64-87A1-17FEFA9356AA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fa0f1263-cb58-4bd3-bf6d-d75cfd3369df"/>
    <ds:schemaRef ds:uri="53008719-14ac-48ff-85cc-b90ba0c4df5a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42355</TotalTime>
  <Words>2529</Words>
  <Application>Microsoft Macintosh PowerPoint</Application>
  <PresentationFormat>Widescreen</PresentationFormat>
  <Paragraphs>316</Paragraphs>
  <Slides>58</Slides>
  <Notes>23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.AppleSystemUIFont</vt:lpstr>
      <vt:lpstr>Arial</vt:lpstr>
      <vt:lpstr>Calibri</vt:lpstr>
      <vt:lpstr>Calibri Light</vt:lpstr>
      <vt:lpstr>Courier New</vt:lpstr>
      <vt:lpstr>Slack-Lato</vt:lpstr>
      <vt:lpstr>System Font Regular</vt:lpstr>
      <vt:lpstr>Kindergarten</vt:lpstr>
      <vt:lpstr>Grades 1–2</vt:lpstr>
      <vt:lpstr>Grades 3-5</vt:lpstr>
      <vt:lpstr>Grades 6-8 Intro</vt:lpstr>
      <vt:lpstr>Grades 6-8 slides</vt:lpstr>
      <vt:lpstr>Embedded Support</vt:lpstr>
      <vt:lpstr>Instruction Screen</vt:lpstr>
      <vt:lpstr>Get Ready for i-Ready Lessons!</vt:lpstr>
      <vt:lpstr>PowerPoint Presentation</vt:lpstr>
      <vt:lpstr>Why i-Ready Online Lessons?</vt:lpstr>
      <vt:lpstr>PowerPoint Presentation</vt:lpstr>
      <vt:lpstr>How to Log In</vt:lpstr>
      <vt:lpstr>How to Log In (Regular Login):</vt:lpstr>
      <vt:lpstr>How to Log In (K–1 Card):</vt:lpstr>
      <vt:lpstr>PowerPoint Presentation</vt:lpstr>
      <vt:lpstr>How to Log In (ClassLink):</vt:lpstr>
      <vt:lpstr>Your Dashboard</vt:lpstr>
      <vt:lpstr>Your Dashboard</vt:lpstr>
      <vt:lpstr>To Do</vt:lpstr>
      <vt:lpstr>My Progress</vt:lpstr>
      <vt:lpstr>Completed Work</vt:lpstr>
      <vt:lpstr>My Stuff</vt:lpstr>
      <vt:lpstr>Learning Games</vt:lpstr>
      <vt:lpstr>Helpful Tips</vt:lpstr>
      <vt:lpstr>Helpful Tips</vt:lpstr>
      <vt:lpstr>Goals</vt:lpstr>
      <vt:lpstr>Reflection</vt:lpstr>
      <vt:lpstr>PowerPoint Presentation</vt:lpstr>
      <vt:lpstr>PowerPoint Presentation</vt:lpstr>
      <vt:lpstr>Why i-Ready Online Lessons?</vt:lpstr>
      <vt:lpstr>PowerPoint Presentation</vt:lpstr>
      <vt:lpstr>How to Log In</vt:lpstr>
      <vt:lpstr>How to Log In (Regular Login):</vt:lpstr>
      <vt:lpstr>How to Log In (K–1 Card):</vt:lpstr>
      <vt:lpstr>How to Log In (Clever):</vt:lpstr>
      <vt:lpstr>How to Log In (ClassLink):</vt:lpstr>
      <vt:lpstr>Your Dashboard</vt:lpstr>
      <vt:lpstr>Your Dashboard</vt:lpstr>
      <vt:lpstr>To Do</vt:lpstr>
      <vt:lpstr>My Progress</vt:lpstr>
      <vt:lpstr>Completed Work</vt:lpstr>
      <vt:lpstr>My Stuff</vt:lpstr>
      <vt:lpstr>Learning Games</vt:lpstr>
      <vt:lpstr>Helpful Tips</vt:lpstr>
      <vt:lpstr>Helpful Tips</vt:lpstr>
      <vt:lpstr>Goals</vt:lpstr>
      <vt:lpstr>Reflection</vt:lpstr>
      <vt:lpstr>PowerPoint Presentation</vt:lpstr>
      <vt:lpstr>PowerPoint Presentation</vt:lpstr>
      <vt:lpstr>Why i-Ready Online Lessons?</vt:lpstr>
      <vt:lpstr>PowerPoint Presentation</vt:lpstr>
      <vt:lpstr>How to Log In </vt:lpstr>
      <vt:lpstr>How to Log In (Regular Login):</vt:lpstr>
      <vt:lpstr>How to Log In (Clever):</vt:lpstr>
      <vt:lpstr>How to Log In (ClassLink):</vt:lpstr>
      <vt:lpstr>Your Dashboard</vt:lpstr>
      <vt:lpstr>Your Dashboard</vt:lpstr>
      <vt:lpstr>To Do</vt:lpstr>
      <vt:lpstr>My Progress</vt:lpstr>
      <vt:lpstr>Completed Work</vt:lpstr>
      <vt:lpstr>My Stuff</vt:lpstr>
      <vt:lpstr>Learning Games</vt:lpstr>
      <vt:lpstr>Helpful Tips</vt:lpstr>
      <vt:lpstr>Goals</vt:lpstr>
      <vt:lpstr>Reflection</vt:lpstr>
    </vt:vector>
  </TitlesOfParts>
  <Manager/>
  <Company>Curriculum Associates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Ready for i-Ready Lessons! Personalized Instruction K-5</dc:title>
  <dc:subject/>
  <dc:creator>Curriculum Associates LLC</dc:creator>
  <cp:keywords/>
  <dc:description/>
  <cp:lastModifiedBy>Bhupathi Lingoti</cp:lastModifiedBy>
  <cp:revision>1688</cp:revision>
  <dcterms:created xsi:type="dcterms:W3CDTF">2016-11-16T18:50:32Z</dcterms:created>
  <dcterms:modified xsi:type="dcterms:W3CDTF">2025-05-23T10:44:35Z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0x01010085B065FBBE72E341B8531FCB3A8C9C2A</vt:lpwstr>
  </property>
  <property fmtid="{D5CDD505-2E9C-101B-9397-08002B2CF9AE}" pid="3" name="MediaServiceImageTags">
    <vt:lpwstr/>
  </property>
</Properties>
</file>