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21" r:id="rId13"/>
    <p:sldId id="317" r:id="rId14"/>
    <p:sldId id="339" r:id="rId15"/>
    <p:sldId id="322" r:id="rId16"/>
    <p:sldId id="328" r:id="rId17"/>
    <p:sldId id="340" r:id="rId18"/>
    <p:sldId id="323" r:id="rId19"/>
    <p:sldId id="302" r:id="rId20"/>
    <p:sldId id="303" r:id="rId21"/>
    <p:sldId id="333" r:id="rId22"/>
    <p:sldId id="341" r:id="rId23"/>
    <p:sldId id="307" r:id="rId24"/>
    <p:sldId id="336" r:id="rId25"/>
    <p:sldId id="338" r:id="rId26"/>
    <p:sldId id="335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88115D-FA37-3057-BBF7-3B2480AA855E}" v="1" dt="2024-04-11T15:34:48.4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14" autoAdjust="0"/>
    <p:restoredTop sz="86414"/>
  </p:normalViewPr>
  <p:slideViewPr>
    <p:cSldViewPr snapToGrid="0">
      <p:cViewPr varScale="1">
        <p:scale>
          <a:sx n="152" d="100"/>
          <a:sy n="152" d="100"/>
        </p:scale>
        <p:origin x="1456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E488115D-FA37-3057-BBF7-3B2480AA855E}"/>
    <pc:docChg chg="modSld">
      <pc:chgData name="Sarah Zelinke" userId="S::szelinke@cainc.com::d5a61b94-e317-40d3-bef2-b59288a0210b" providerId="AD" clId="Web-{E488115D-FA37-3057-BBF7-3B2480AA855E}" dt="2024-04-11T15:34:48.426" v="0" actId="20577"/>
      <pc:docMkLst>
        <pc:docMk/>
      </pc:docMkLst>
      <pc:sldChg chg="modSp">
        <pc:chgData name="Sarah Zelinke" userId="S::szelinke@cainc.com::d5a61b94-e317-40d3-bef2-b59288a0210b" providerId="AD" clId="Web-{E488115D-FA37-3057-BBF7-3B2480AA855E}" dt="2024-04-11T15:34:48.426" v="0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E488115D-FA37-3057-BBF7-3B2480AA855E}" dt="2024-04-11T15:34:48.426" v="0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277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32649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735909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3 Lesson 7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  <p:sldLayoutId id="2147483671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pt-BR" dirty="0"/>
              <a:t>		</a:t>
            </a:r>
            <a:r>
              <a:rPr lang="en-IN" b="1" u="sng" dirty="0"/>
              <a:t>oi</a:t>
            </a:r>
            <a:r>
              <a:rPr lang="en-IN" b="1" dirty="0"/>
              <a:t>l			j</a:t>
            </a:r>
            <a:r>
              <a:rPr lang="en-IN" b="1" u="sng" dirty="0"/>
              <a:t>oy</a:t>
            </a:r>
            <a:endParaRPr lang="pt-BR" u="sng" dirty="0"/>
          </a:p>
          <a:p>
            <a:pPr lvl="1" defTabSz="457200"/>
            <a:r>
              <a:rPr lang="pt-BR" dirty="0"/>
              <a:t>oi		ee		oy		au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ea		oi		oa	</a:t>
            </a:r>
            <a:r>
              <a:rPr lang="pt-BR" b="1" dirty="0">
                <a:latin typeface="Arial"/>
                <a:cs typeface="Arial"/>
              </a:rPr>
              <a:t>	i</a:t>
            </a:r>
          </a:p>
          <a:p>
            <a:pPr lvl="1" defTabSz="457200"/>
            <a:r>
              <a:rPr lang="pt-BR" dirty="0"/>
              <a:t>oo		ai		aw		oy</a:t>
            </a:r>
          </a:p>
          <a:p>
            <a:pPr lvl="1" defTabSz="457200"/>
            <a:r>
              <a:rPr lang="pt-BR" dirty="0"/>
              <a:t>ow		oi		igh		aw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7303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 In some plants, the poison is not lethal (deadly). But </a:t>
            </a:r>
            <a:br>
              <a:rPr lang="en-US" sz="1600" dirty="0"/>
            </a:br>
            <a:r>
              <a:rPr lang="en-US" sz="1600" dirty="0"/>
              <a:t>other plants do carry lethal poison, requiring that people keep away </a:t>
            </a:r>
            <a:br>
              <a:rPr lang="en-US" sz="1600" dirty="0"/>
            </a:br>
            <a:r>
              <a:rPr lang="en-US" sz="1600" dirty="0"/>
              <a:t>from them.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50349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Poison </a:t>
            </a:r>
            <a:r>
              <a:rPr lang="en-US" sz="1800" b="1" dirty="0"/>
              <a:t>ivy</a:t>
            </a:r>
            <a:r>
              <a:rPr lang="en-US" sz="1800" dirty="0"/>
              <a:t> and poison oak are two plants to avoid. Poison </a:t>
            </a:r>
            <a:br>
              <a:rPr lang="en-US" sz="1800" dirty="0"/>
            </a:br>
            <a:r>
              <a:rPr lang="en-US" sz="1800" dirty="0"/>
              <a:t>ivy and poison oak grow through much of the U.S. in parks, </a:t>
            </a:r>
            <a:br>
              <a:rPr lang="en-US" sz="1800" dirty="0"/>
            </a:br>
            <a:r>
              <a:rPr lang="en-US" sz="1800" dirty="0"/>
              <a:t>yards, forests, and beside roads and streams. They grow in </a:t>
            </a:r>
            <a:br>
              <a:rPr lang="en-US" sz="1800" dirty="0"/>
            </a:br>
            <a:r>
              <a:rPr lang="en-US" sz="1800" dirty="0"/>
              <a:t>dry soil and moist soil. The plants have poison. The poison </a:t>
            </a:r>
            <a:br>
              <a:rPr lang="en-US" sz="1800" dirty="0"/>
            </a:br>
            <a:r>
              <a:rPr lang="en-US" sz="1800" dirty="0"/>
              <a:t>will not kill you, but it can make your life painful. Poison is </a:t>
            </a:r>
            <a:br>
              <a:rPr lang="en-US" sz="1800" dirty="0"/>
            </a:br>
            <a:r>
              <a:rPr lang="en-US" sz="1800" dirty="0"/>
              <a:t>in the oil of the leaves, stems, and roots of the plants. If the </a:t>
            </a:r>
            <a:br>
              <a:rPr lang="en-US" sz="1800" dirty="0"/>
            </a:br>
            <a:r>
              <a:rPr lang="en-US" sz="1800" dirty="0"/>
              <a:t>oil gets on your skin, it can cause a rash. Poison ivy has three </a:t>
            </a:r>
            <a:br>
              <a:rPr lang="en-US" sz="1800" dirty="0"/>
            </a:br>
            <a:r>
              <a:rPr lang="en-US" sz="1800" dirty="0"/>
              <a:t>leaves. People may say: “Leaves of three, let it be.”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81449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60</a:t>
            </a:r>
          </a:p>
          <a:p>
            <a:r>
              <a:rPr lang="en-US" dirty="0"/>
              <a:t>71</a:t>
            </a:r>
          </a:p>
          <a:p>
            <a:r>
              <a:rPr lang="en-US" dirty="0"/>
              <a:t>83</a:t>
            </a:r>
          </a:p>
          <a:p>
            <a:r>
              <a:rPr lang="en-US" dirty="0"/>
              <a:t>93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117</a:t>
            </a:r>
          </a:p>
          <a:p>
            <a:r>
              <a:rPr lang="en-US" dirty="0"/>
              <a:t>131</a:t>
            </a:r>
          </a:p>
          <a:p>
            <a:r>
              <a:rPr lang="en-US" dirty="0"/>
              <a:t>145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71879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482042"/>
            <a:ext cx="6528547" cy="2988567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plants are more harmful than poison ivy and </a:t>
            </a:r>
            <a:br>
              <a:rPr lang="en-US" sz="1800" dirty="0"/>
            </a:br>
            <a:r>
              <a:rPr lang="en-US" sz="1800" dirty="0"/>
              <a:t>poison oak. One very harmful plant is the </a:t>
            </a:r>
            <a:r>
              <a:rPr lang="en-US" sz="1800" b="1" dirty="0"/>
              <a:t>oleander</a:t>
            </a:r>
            <a:r>
              <a:rPr lang="en-US" sz="1800" dirty="0"/>
              <a:t>. It </a:t>
            </a:r>
            <a:br>
              <a:rPr lang="en-US" sz="1800" dirty="0"/>
            </a:br>
            <a:r>
              <a:rPr lang="en-US" sz="1800" dirty="0"/>
              <a:t>grows in some gardens in the U.S. People enjoy the sweet </a:t>
            </a:r>
            <a:br>
              <a:rPr lang="en-US" sz="1800" dirty="0"/>
            </a:br>
            <a:r>
              <a:rPr lang="en-US" sz="1800" dirty="0"/>
              <a:t>smell of its blossoms. But all parts of this plant have </a:t>
            </a:r>
            <a:br>
              <a:rPr lang="en-US" sz="1800" dirty="0"/>
            </a:br>
            <a:r>
              <a:rPr lang="en-US" sz="1800" dirty="0"/>
              <a:t>poison. Eating one leaf may kill a person. Oleander’s </a:t>
            </a:r>
            <a:br>
              <a:rPr lang="en-US" sz="1800" dirty="0"/>
            </a:br>
            <a:r>
              <a:rPr lang="en-US" sz="1800" dirty="0"/>
              <a:t>poison is very strong. When bees use its nectar to make </a:t>
            </a:r>
            <a:br>
              <a:rPr lang="en-US" sz="1800" dirty="0"/>
            </a:br>
            <a:r>
              <a:rPr lang="en-US" sz="1800" b="1" dirty="0"/>
              <a:t>honey</a:t>
            </a:r>
            <a:r>
              <a:rPr lang="en-US" sz="1800" dirty="0"/>
              <a:t>, that honey can make you sick. When oleander is </a:t>
            </a:r>
            <a:br>
              <a:rPr lang="en-US" sz="1800" dirty="0"/>
            </a:br>
            <a:r>
              <a:rPr lang="en-US" sz="1800" dirty="0"/>
              <a:t>burned, its smoke can harm people who breathe it in.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513142"/>
            <a:ext cx="598579" cy="2800152"/>
          </a:xfrm>
        </p:spPr>
        <p:txBody>
          <a:bodyPr>
            <a:noAutofit/>
          </a:bodyPr>
          <a:lstStyle/>
          <a:p>
            <a:r>
              <a:rPr lang="en-US" dirty="0"/>
              <a:t>155</a:t>
            </a:r>
          </a:p>
          <a:p>
            <a:r>
              <a:rPr lang="en-US" dirty="0"/>
              <a:t>164</a:t>
            </a:r>
          </a:p>
          <a:p>
            <a:r>
              <a:rPr lang="en-US" dirty="0"/>
              <a:t>174</a:t>
            </a:r>
          </a:p>
          <a:p>
            <a:r>
              <a:rPr lang="en-US" dirty="0"/>
              <a:t>185</a:t>
            </a:r>
          </a:p>
          <a:p>
            <a:r>
              <a:rPr lang="en-US" dirty="0"/>
              <a:t>196</a:t>
            </a:r>
          </a:p>
          <a:p>
            <a:r>
              <a:rPr lang="en-US" dirty="0"/>
              <a:t>205</a:t>
            </a:r>
          </a:p>
          <a:p>
            <a:r>
              <a:rPr lang="en-US" dirty="0"/>
              <a:t>216</a:t>
            </a:r>
          </a:p>
          <a:p>
            <a:r>
              <a:rPr lang="en-US" dirty="0"/>
              <a:t>226</a:t>
            </a:r>
          </a:p>
        </p:txBody>
      </p:sp>
    </p:spTree>
    <p:extLst>
      <p:ext uri="{BB962C8B-B14F-4D97-AF65-F5344CB8AC3E}">
        <p14:creationId xmlns:p14="http://schemas.microsoft.com/office/powerpoint/2010/main" val="513928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plant that has poison that can harm but not kill you?</a:t>
            </a:r>
          </a:p>
          <a:p>
            <a:pPr marL="0" indent="0">
              <a:buNone/>
            </a:pPr>
            <a:r>
              <a:rPr lang="en-US" dirty="0"/>
              <a:t>	 One plant that can harm but not kill you is ________________.</a:t>
            </a:r>
          </a:p>
          <a:p>
            <a:pPr marL="0" indent="0">
              <a:buNone/>
            </a:pPr>
            <a:r>
              <a:rPr lang="en-US" b="1" dirty="0"/>
              <a:t>What can happen if you get the oil from poison ivy or poison oak on your skin?</a:t>
            </a:r>
          </a:p>
          <a:p>
            <a:pPr marL="0" indent="0">
              <a:buNone/>
            </a:pPr>
            <a:r>
              <a:rPr lang="en-US" dirty="0"/>
              <a:t>	 If you get the oil on your skin, it can ________________.</a:t>
            </a:r>
          </a:p>
          <a:p>
            <a:pPr marL="0" indent="0">
              <a:buNone/>
            </a:pPr>
            <a:r>
              <a:rPr lang="en-US" b="1" dirty="0"/>
              <a:t>Why is the poison in oleander more harmful?</a:t>
            </a:r>
          </a:p>
          <a:p>
            <a:pPr marL="0" indent="0">
              <a:buNone/>
            </a:pPr>
            <a:r>
              <a:rPr lang="en-US" dirty="0"/>
              <a:t>	 The poison in oleander is more harmful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505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2385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 Some plants have poisonous seeds, shells, or fruit </a:t>
            </a:r>
            <a:br>
              <a:rPr lang="en-US" sz="1600" dirty="0"/>
            </a:br>
            <a:r>
              <a:rPr lang="en-US" sz="1600" dirty="0"/>
              <a:t>that can be harmful. Let’s learn about those plants.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859656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castor bean is another harmful plant. This plant </a:t>
            </a:r>
            <a:br>
              <a:rPr lang="en-US" sz="1800" dirty="0"/>
            </a:br>
            <a:r>
              <a:rPr lang="en-US" sz="1800" dirty="0"/>
              <a:t>grows in some gardens in the U.S. The insides of this </a:t>
            </a:r>
            <a:br>
              <a:rPr lang="en-US" sz="1800" dirty="0"/>
            </a:br>
            <a:r>
              <a:rPr lang="en-US" sz="1800" dirty="0"/>
              <a:t>plant’s seeds are used to make castor oil. Castor oil is </a:t>
            </a:r>
            <a:br>
              <a:rPr lang="en-US" sz="1800" dirty="0"/>
            </a:br>
            <a:r>
              <a:rPr lang="en-US" sz="1800" dirty="0"/>
              <a:t>added to some foods. Also, doctors may use castor oil </a:t>
            </a:r>
            <a:br>
              <a:rPr lang="en-US" sz="1800" dirty="0"/>
            </a:br>
            <a:r>
              <a:rPr lang="en-US" sz="1800" dirty="0"/>
              <a:t>to treat illness. But the shells of the seeds have poison in </a:t>
            </a:r>
            <a:br>
              <a:rPr lang="en-US" sz="1800" dirty="0"/>
            </a:br>
            <a:r>
              <a:rPr lang="en-US" sz="1800" dirty="0"/>
              <a:t>them. Biting and eating the seed shells of the castor bean </a:t>
            </a:r>
            <a:br>
              <a:rPr lang="en-US" sz="1800" dirty="0"/>
            </a:br>
            <a:r>
              <a:rPr lang="en-US" sz="1800" dirty="0"/>
              <a:t>can make people sick or kill them.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853070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236</a:t>
            </a:r>
          </a:p>
          <a:p>
            <a:r>
              <a:rPr lang="en-US" dirty="0"/>
              <a:t>245</a:t>
            </a:r>
          </a:p>
          <a:p>
            <a:r>
              <a:rPr lang="en-US" dirty="0"/>
              <a:t>256</a:t>
            </a:r>
          </a:p>
          <a:p>
            <a:r>
              <a:rPr lang="en-US" dirty="0"/>
              <a:t>267</a:t>
            </a:r>
          </a:p>
          <a:p>
            <a:r>
              <a:rPr lang="en-US" dirty="0"/>
              <a:t>277</a:t>
            </a:r>
          </a:p>
          <a:p>
            <a:r>
              <a:rPr lang="en-US" dirty="0"/>
              <a:t>289</a:t>
            </a:r>
          </a:p>
          <a:p>
            <a:r>
              <a:rPr lang="en-US" dirty="0"/>
              <a:t>300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578275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 Some plants have poisonous seeds, shells, or fruit </a:t>
            </a:r>
            <a:br>
              <a:rPr lang="en-US" sz="1600" dirty="0"/>
            </a:br>
            <a:r>
              <a:rPr lang="en-US" sz="1600" dirty="0"/>
              <a:t>that can be harmful. Let’s learn about those plants.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73956"/>
            <a:ext cx="6528547" cy="401726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</a:t>
            </a:r>
            <a:r>
              <a:rPr lang="en-US" sz="1800" b="1" dirty="0" err="1"/>
              <a:t>manchineel</a:t>
            </a:r>
            <a:r>
              <a:rPr lang="en-US" sz="1800" dirty="0"/>
              <a:t> tree that grows in Florida is another </a:t>
            </a:r>
            <a:br>
              <a:rPr lang="en-US" sz="1800" dirty="0"/>
            </a:br>
            <a:r>
              <a:rPr lang="en-US" sz="1800" dirty="0"/>
              <a:t>harmful plant. It has what look like little apples, but do </a:t>
            </a:r>
            <a:br>
              <a:rPr lang="en-US" sz="1800" dirty="0"/>
            </a:br>
            <a:r>
              <a:rPr lang="en-US" sz="1800" dirty="0"/>
              <a:t>not eat them! In fact, you should avoid making contact </a:t>
            </a:r>
            <a:br>
              <a:rPr lang="en-US" sz="1800" dirty="0"/>
            </a:br>
            <a:r>
              <a:rPr lang="en-US" sz="1800" dirty="0"/>
              <a:t>with the trunk or branches of this tree. The poison sap </a:t>
            </a:r>
            <a:br>
              <a:rPr lang="en-US" sz="1800" dirty="0"/>
            </a:br>
            <a:r>
              <a:rPr lang="en-US" sz="1800" dirty="0"/>
              <a:t>can kill you. And you should not stand under this tree </a:t>
            </a:r>
            <a:br>
              <a:rPr lang="en-US" sz="1800" dirty="0"/>
            </a:br>
            <a:r>
              <a:rPr lang="en-US" sz="1800" dirty="0"/>
              <a:t>in a rainstorm. The rain will mix with the tree’s poison </a:t>
            </a:r>
            <a:br>
              <a:rPr lang="en-US" sz="1800" dirty="0"/>
            </a:br>
            <a:r>
              <a:rPr lang="en-US" sz="1800" dirty="0"/>
              <a:t>sap. If you are under the tree, the raindrops can burn </a:t>
            </a:r>
            <a:br>
              <a:rPr lang="en-US" sz="1800" dirty="0"/>
            </a:br>
            <a:r>
              <a:rPr lang="en-US" sz="1800" dirty="0"/>
              <a:t>your skin.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67370"/>
            <a:ext cx="598579" cy="4252455"/>
          </a:xfrm>
        </p:spPr>
        <p:txBody>
          <a:bodyPr>
            <a:noAutofit/>
          </a:bodyPr>
          <a:lstStyle/>
          <a:p>
            <a:r>
              <a:rPr lang="en-US" dirty="0"/>
              <a:t>307</a:t>
            </a:r>
          </a:p>
          <a:p>
            <a:r>
              <a:rPr lang="en-US" dirty="0"/>
              <a:t>316</a:t>
            </a:r>
          </a:p>
          <a:p>
            <a:r>
              <a:rPr lang="en-US" dirty="0"/>
              <a:t>327</a:t>
            </a:r>
          </a:p>
          <a:p>
            <a:r>
              <a:rPr lang="en-US" dirty="0"/>
              <a:t>337</a:t>
            </a:r>
          </a:p>
          <a:p>
            <a:r>
              <a:rPr lang="en-US" dirty="0"/>
              <a:t>348</a:t>
            </a:r>
          </a:p>
          <a:p>
            <a:r>
              <a:rPr lang="en-US" dirty="0"/>
              <a:t>359</a:t>
            </a:r>
          </a:p>
          <a:p>
            <a:r>
              <a:rPr lang="en-US" dirty="0"/>
              <a:t>370</a:t>
            </a:r>
          </a:p>
          <a:p>
            <a:r>
              <a:rPr lang="en-US" dirty="0"/>
              <a:t>381</a:t>
            </a:r>
          </a:p>
          <a:p>
            <a:r>
              <a:rPr lang="en-US" dirty="0"/>
              <a:t>383</a:t>
            </a:r>
          </a:p>
        </p:txBody>
      </p:sp>
    </p:spTree>
    <p:extLst>
      <p:ext uri="{BB962C8B-B14F-4D97-AF65-F5344CB8AC3E}">
        <p14:creationId xmlns:p14="http://schemas.microsoft.com/office/powerpoint/2010/main" val="4275679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is the castor bean unsafe?</a:t>
            </a:r>
          </a:p>
          <a:p>
            <a:pPr marL="0" indent="0">
              <a:buNone/>
            </a:pPr>
            <a:r>
              <a:rPr lang="en-US" dirty="0"/>
              <a:t>	 The castor bean is unsafe because ________________.</a:t>
            </a:r>
          </a:p>
          <a:p>
            <a:pPr marL="0" indent="0">
              <a:buNone/>
            </a:pPr>
            <a:r>
              <a:rPr lang="en-US" b="1" dirty="0"/>
              <a:t>What parts of the </a:t>
            </a:r>
            <a:r>
              <a:rPr lang="en-US" b="1" dirty="0" err="1"/>
              <a:t>manchineel</a:t>
            </a:r>
            <a:r>
              <a:rPr lang="en-US" b="1" dirty="0"/>
              <a:t> tree can harm you?</a:t>
            </a:r>
          </a:p>
          <a:p>
            <a:pPr marL="0" indent="0">
              <a:buNone/>
            </a:pPr>
            <a:r>
              <a:rPr lang="en-US" dirty="0"/>
              <a:t>	 One part that can harm you is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pic>
        <p:nvPicPr>
          <p:cNvPr id="12" name="Picture 2" descr="A pink flower with a black and yellow flying insect that can sting on it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926" y="2792945"/>
            <a:ext cx="2590800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 green fruit on a vine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506" y="2816757"/>
            <a:ext cx="2562225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21" name="Picture 4" descr="A sign with a skull and bones in front of plants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6795" y="2750082"/>
            <a:ext cx="259080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93AC4F9E-BC34-664A-B883-CE95354F1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78633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0135D98-04D2-3442-84BC-FACE1EEBACE6}"/>
              </a:ext>
            </a:extLst>
          </p:cNvPr>
          <p:cNvSpPr txBox="1"/>
          <p:nvPr/>
        </p:nvSpPr>
        <p:spPr>
          <a:xfrm>
            <a:off x="762000" y="265882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some plants harmful to people and animals?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plants are harmful because _______________________________.</a:t>
            </a:r>
          </a:p>
          <a:p>
            <a:pPr marL="0" lvl="1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WHERE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poison in the plants?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poison in the plants is in 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7730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plants use the poison?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Plants use the poison to 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3793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one plant that has poison that can harm you but not kill you?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plant that can harm you but not kill you is 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can happen if you get oil from poison ivy or poison oak on your skin?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If you get the oil on your skin, it can 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poison in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oleander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more harmful?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poison in oleander is more harmful because 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oi</a:t>
            </a:r>
            <a:r>
              <a:rPr lang="en-US" dirty="0"/>
              <a:t>l			b</a:t>
            </a:r>
            <a:r>
              <a:rPr lang="en-US" u="sng" dirty="0"/>
              <a:t>oy</a:t>
            </a:r>
            <a:r>
              <a:rPr lang="en-US" dirty="0"/>
              <a:t>			p</a:t>
            </a:r>
            <a:r>
              <a:rPr lang="en-US" u="sng" dirty="0"/>
              <a:t>oi</a:t>
            </a:r>
            <a:r>
              <a:rPr lang="en-US" dirty="0"/>
              <a:t>nt</a:t>
            </a:r>
          </a:p>
          <a:p>
            <a:pPr lvl="1" defTabSz="457200"/>
            <a:r>
              <a:rPr lang="en-US" dirty="0"/>
              <a:t>p</a:t>
            </a:r>
            <a:r>
              <a:rPr lang="en-US" u="sng" dirty="0"/>
              <a:t>ai</a:t>
            </a:r>
            <a:r>
              <a:rPr lang="en-US" dirty="0"/>
              <a:t>nt		R</a:t>
            </a:r>
            <a:r>
              <a:rPr lang="en-US" u="sng" dirty="0"/>
              <a:t>oy</a:t>
            </a:r>
            <a:r>
              <a:rPr lang="en-US" dirty="0"/>
              <a:t>		p</a:t>
            </a:r>
            <a:r>
              <a:rPr lang="en-US" u="sng" dirty="0"/>
              <a:t>aw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joy			soil			goose</a:t>
            </a:r>
          </a:p>
          <a:p>
            <a:pPr lvl="1" defTabSz="457200"/>
            <a:r>
              <a:rPr lang="en-US" dirty="0"/>
              <a:t>coin		cool		noise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castor bean unsafe?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castor bean is unsafe because 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is one part of the </a:t>
            </a:r>
            <a:r>
              <a:rPr lang="en-US" sz="24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manchineel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tree that can harm you?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One part that can harm you is 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562304" cy="1334395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the story. Fill in each blank with the best word.</a:t>
            </a:r>
            <a:br>
              <a:rPr lang="en-US" dirty="0"/>
            </a:br>
            <a:r>
              <a:rPr lang="en-US" dirty="0"/>
              <a:t>On Mom’s birthday, Roy said, “I am going to bake a moist cake for Mom. </a:t>
            </a:r>
            <a:br>
              <a:rPr lang="en-US" dirty="0"/>
            </a:br>
            <a:r>
              <a:rPr lang="en-US" dirty="0"/>
              <a:t>I will follow the steps. I hope Mom enjoys her birthday cake.”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1628665" y="2592032"/>
            <a:ext cx="9221690" cy="188635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ctr" defTabSz="4572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CAKE MIX DIRECTIONS</a:t>
            </a:r>
          </a:p>
          <a:p>
            <a:pPr defTabSz="457200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Boil a cup of water.							4. Coat a pan with oil.</a:t>
            </a:r>
          </a:p>
          <a:p>
            <a:pPr defTabSz="457200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Put the cake mix into a bowl.				5. Spoon the mix into the pan.</a:t>
            </a:r>
          </a:p>
          <a:p>
            <a:pPr defTabSz="457200">
              <a:lnSpc>
                <a:spcPct val="15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Stir the boiling water into the cake mix.	6. Bake the cake.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53820" y="2553932"/>
            <a:ext cx="9771380" cy="209022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488357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Roy wanted to make a ________ cake for Mom.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2852823" y="5564300"/>
            <a:ext cx="3107152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boil		moist		spoon</a:t>
            </a:r>
          </a:p>
        </p:txBody>
      </p:sp>
    </p:spTree>
    <p:extLst>
      <p:ext uri="{BB962C8B-B14F-4D97-AF65-F5344CB8AC3E}">
        <p14:creationId xmlns:p14="http://schemas.microsoft.com/office/powerpoint/2010/main" val="6832022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75091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First, he had to ________ a cup of water.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2450966" y="1431646"/>
            <a:ext cx="4309342" cy="6202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soil		stir		boil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1973251"/>
            <a:ext cx="9974826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Then he had to put the cake mix into a ________.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4853343" y="2637600"/>
            <a:ext cx="4907555" cy="55351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bowl		birthday		pan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3227658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Next, he had to stir the ________ water into the cake mix.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2763455" y="4004499"/>
            <a:ext cx="3684363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oil		cake		boiling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4621966"/>
            <a:ext cx="9207910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last step he had to do was ________ the cake.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4060138" y="5398807"/>
            <a:ext cx="5400339" cy="70078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bake		spoon		follow</a:t>
            </a:r>
          </a:p>
        </p:txBody>
      </p:sp>
    </p:spTree>
    <p:extLst>
      <p:ext uri="{BB962C8B-B14F-4D97-AF65-F5344CB8AC3E}">
        <p14:creationId xmlns:p14="http://schemas.microsoft.com/office/powerpoint/2010/main" val="38839076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F2AB760C-299D-D57C-B2D5-5E4D1970F2E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10581970" cy="90054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1738099"/>
            <a:ext cx="6306457" cy="10099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Shontel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had many other tasks to finish. She did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just a ________________ of the work she had.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1714273"/>
            <a:ext cx="3926535" cy="10338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fraction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fiction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8" y="2929503"/>
            <a:ext cx="6306457" cy="10099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The train will be very late. The storm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will ________________ the train.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3" y="2905677"/>
            <a:ext cx="3926535" cy="10338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defrost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delay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9" y="4088536"/>
            <a:ext cx="6306457" cy="10099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Alex owns three gold rings. The rings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________________ to Alex.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4" y="4064710"/>
            <a:ext cx="3926535" cy="10338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belong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between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BE3BC5-1AEB-4B99-E28A-7D379D4E697E}"/>
              </a:ext>
            </a:extLst>
          </p:cNvPr>
          <p:cNvSpPr txBox="1"/>
          <p:nvPr/>
        </p:nvSpPr>
        <p:spPr>
          <a:xfrm>
            <a:off x="761997" y="5261451"/>
            <a:ext cx="6306457" cy="10099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Travis updated his report on desert animals.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He did a ________________ of his report.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567372" y="5237625"/>
            <a:ext cx="3926535" cy="103380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revision</a:t>
            </a:r>
          </a:p>
          <a:p>
            <a:pPr marL="0" indent="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tension</a:t>
            </a:r>
          </a:p>
        </p:txBody>
      </p:sp>
    </p:spTree>
    <p:extLst>
      <p:ext uri="{BB962C8B-B14F-4D97-AF65-F5344CB8AC3E}">
        <p14:creationId xmlns:p14="http://schemas.microsoft.com/office/powerpoint/2010/main" val="4092953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 err="1"/>
              <a:t>boil</a:t>
            </a:r>
            <a:endParaRPr lang="fr-FR" b="1" dirty="0"/>
          </a:p>
          <a:p>
            <a:r>
              <a:rPr lang="fr-FR" dirty="0" err="1"/>
              <a:t>coil</a:t>
            </a:r>
            <a:endParaRPr lang="fr-FR" dirty="0"/>
          </a:p>
          <a:p>
            <a:r>
              <a:rPr lang="fr-FR" dirty="0"/>
              <a:t>foil</a:t>
            </a:r>
          </a:p>
          <a:p>
            <a:r>
              <a:rPr lang="fr-FR" dirty="0" err="1"/>
              <a:t>soil</a:t>
            </a:r>
            <a:endParaRPr lang="fr-FR" dirty="0"/>
          </a:p>
          <a:p>
            <a:r>
              <a:rPr lang="fr-FR" dirty="0" err="1"/>
              <a:t>toil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soil</a:t>
            </a:r>
          </a:p>
          <a:p>
            <a:r>
              <a:rPr lang="en-US" dirty="0"/>
              <a:t>oil</a:t>
            </a:r>
          </a:p>
          <a:p>
            <a:r>
              <a:rPr lang="en-US" dirty="0"/>
              <a:t>toil</a:t>
            </a:r>
          </a:p>
          <a:p>
            <a:r>
              <a:rPr lang="en-US" dirty="0"/>
              <a:t>spoil</a:t>
            </a:r>
          </a:p>
          <a:p>
            <a:r>
              <a:rPr lang="en-US" dirty="0"/>
              <a:t>broil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boy</a:t>
            </a:r>
          </a:p>
          <a:p>
            <a:r>
              <a:rPr lang="en-US" dirty="0"/>
              <a:t>toy</a:t>
            </a:r>
          </a:p>
          <a:p>
            <a:r>
              <a:rPr lang="en-US" dirty="0"/>
              <a:t>joy</a:t>
            </a:r>
          </a:p>
          <a:p>
            <a:r>
              <a:rPr lang="en-US" dirty="0"/>
              <a:t>Roy</a:t>
            </a:r>
          </a:p>
          <a:p>
            <a:r>
              <a:rPr lang="en-US" dirty="0"/>
              <a:t>Troy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fr-FR" dirty="0" err="1"/>
              <a:t>t</a:t>
            </a:r>
            <a:r>
              <a:rPr lang="fr-FR" u="sng" dirty="0" err="1"/>
              <a:t>ur</a:t>
            </a:r>
            <a:r>
              <a:rPr lang="fr-FR" dirty="0" err="1"/>
              <a:t>m</a:t>
            </a:r>
            <a:r>
              <a:rPr lang="fr-FR" u="sng" dirty="0" err="1"/>
              <a:t>oi</a:t>
            </a:r>
            <a:r>
              <a:rPr lang="fr-FR" dirty="0" err="1"/>
              <a:t>l</a:t>
            </a:r>
            <a:r>
              <a:rPr lang="fr-FR" dirty="0"/>
              <a:t>		</a:t>
            </a:r>
            <a:r>
              <a:rPr lang="fr-FR" u="sng" dirty="0" err="1"/>
              <a:t>e</a:t>
            </a:r>
            <a:r>
              <a:rPr lang="fr-FR" dirty="0" err="1"/>
              <a:t>mpl</a:t>
            </a:r>
            <a:r>
              <a:rPr lang="fr-FR" u="sng" dirty="0" err="1"/>
              <a:t>oy</a:t>
            </a:r>
            <a:r>
              <a:rPr lang="fr-FR" dirty="0"/>
              <a:t>		</a:t>
            </a:r>
            <a:r>
              <a:rPr lang="fr-FR" u="sng" dirty="0" err="1"/>
              <a:t>e</a:t>
            </a:r>
            <a:r>
              <a:rPr lang="fr-FR" dirty="0" err="1"/>
              <a:t>nj</a:t>
            </a:r>
            <a:r>
              <a:rPr lang="fr-FR" u="sng" dirty="0" err="1"/>
              <a:t>oy</a:t>
            </a:r>
            <a:r>
              <a:rPr lang="fr-FR" dirty="0"/>
              <a:t>		d</a:t>
            </a:r>
            <a:r>
              <a:rPr lang="fr-FR" u="sng" dirty="0"/>
              <a:t>e</a:t>
            </a:r>
            <a:r>
              <a:rPr lang="fr-FR" dirty="0"/>
              <a:t>str</a:t>
            </a:r>
            <a:r>
              <a:rPr lang="fr-FR" u="sng" dirty="0"/>
              <a:t>oy</a:t>
            </a:r>
            <a:r>
              <a:rPr lang="fr-FR" dirty="0"/>
              <a:t>			</a:t>
            </a:r>
            <a:r>
              <a:rPr lang="fr-FR" dirty="0" err="1"/>
              <a:t>p</a:t>
            </a:r>
            <a:r>
              <a:rPr lang="fr-FR" u="sng" dirty="0" err="1"/>
              <a:t>i</a:t>
            </a:r>
            <a:r>
              <a:rPr lang="fr-FR" dirty="0" err="1"/>
              <a:t>np</a:t>
            </a:r>
            <a:r>
              <a:rPr lang="fr-FR" u="sng" dirty="0" err="1"/>
              <a:t>oi</a:t>
            </a:r>
            <a:r>
              <a:rPr lang="fr-FR" dirty="0" err="1"/>
              <a:t>nt</a:t>
            </a:r>
            <a:endParaRPr lang="en-US" dirty="0"/>
          </a:p>
          <a:p>
            <a:pPr lvl="1" defTabSz="457200">
              <a:spcBef>
                <a:spcPts val="2000"/>
              </a:spcBef>
            </a:pPr>
            <a:r>
              <a:rPr lang="en-US" dirty="0"/>
              <a:t>p</a:t>
            </a:r>
            <a:r>
              <a:rPr lang="en-US" u="sng" dirty="0"/>
              <a:t>oi</a:t>
            </a:r>
            <a:r>
              <a:rPr lang="en-US" dirty="0"/>
              <a:t>s</a:t>
            </a:r>
            <a:r>
              <a:rPr lang="en-US" u="sng" dirty="0"/>
              <a:t>o</a:t>
            </a:r>
            <a:r>
              <a:rPr lang="en-US" dirty="0"/>
              <a:t>n		</a:t>
            </a:r>
            <a:r>
              <a:rPr lang="en-US" u="sng" dirty="0"/>
              <a:t>a</a:t>
            </a:r>
            <a:r>
              <a:rPr lang="en-US" dirty="0"/>
              <a:t>v</a:t>
            </a:r>
            <a:r>
              <a:rPr lang="en-US" u="sng" dirty="0"/>
              <a:t>oi</a:t>
            </a:r>
            <a:r>
              <a:rPr lang="en-US" dirty="0"/>
              <a:t>d		</a:t>
            </a:r>
            <a:r>
              <a:rPr lang="en-US" u="sng" dirty="0"/>
              <a:t>oy</a:t>
            </a:r>
            <a:r>
              <a:rPr lang="en-US" dirty="0"/>
              <a:t>st</a:t>
            </a:r>
            <a:r>
              <a:rPr lang="en-US" u="sng" dirty="0"/>
              <a:t>er</a:t>
            </a:r>
            <a:r>
              <a:rPr lang="en-US" dirty="0"/>
              <a:t>		</a:t>
            </a:r>
            <a:r>
              <a:rPr lang="en-US" u="sng" dirty="0"/>
              <a:t>a</a:t>
            </a:r>
            <a:r>
              <a:rPr lang="en-US" dirty="0"/>
              <a:t>pp</a:t>
            </a:r>
            <a:r>
              <a:rPr lang="en-US" u="sng" dirty="0"/>
              <a:t>oi</a:t>
            </a:r>
            <a:r>
              <a:rPr lang="en-US" dirty="0"/>
              <a:t>ntm</a:t>
            </a:r>
            <a:r>
              <a:rPr lang="en-US" u="sng" dirty="0"/>
              <a:t>e</a:t>
            </a:r>
            <a:r>
              <a:rPr lang="en-US" dirty="0"/>
              <a:t>nt		</a:t>
            </a:r>
            <a:r>
              <a:rPr lang="en-US" u="sng" dirty="0"/>
              <a:t>e</a:t>
            </a:r>
            <a:r>
              <a:rPr lang="en-US" dirty="0"/>
              <a:t>mpl</a:t>
            </a:r>
            <a:r>
              <a:rPr lang="en-US" u="sng" dirty="0"/>
              <a:t>oy</a:t>
            </a:r>
            <a:r>
              <a:rPr lang="en-US" dirty="0"/>
              <a:t>m</a:t>
            </a:r>
            <a:r>
              <a:rPr lang="en-US" u="sng" dirty="0"/>
              <a:t>e</a:t>
            </a:r>
            <a:r>
              <a:rPr lang="en-US" dirty="0"/>
              <a:t>nt</a:t>
            </a:r>
          </a:p>
          <a:p>
            <a:pPr marL="457200" lvl="1" indent="0" defTabSz="457200">
              <a:lnSpc>
                <a:spcPts val="56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3069" y="1970807"/>
            <a:ext cx="31040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08240" y="1972893"/>
            <a:ext cx="52779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61493" y="1980639"/>
            <a:ext cx="36317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29442" y="1987488"/>
            <a:ext cx="50914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51349" y="1980639"/>
            <a:ext cx="26582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20353" y="1985900"/>
            <a:ext cx="35964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4376" y="1980639"/>
            <a:ext cx="31505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09428" y="1982725"/>
            <a:ext cx="63109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54802" y="1992491"/>
            <a:ext cx="39516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49963" y="2001282"/>
            <a:ext cx="66048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3544" y="2678606"/>
            <a:ext cx="37003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053581" y="2683400"/>
            <a:ext cx="47292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61493" y="2673746"/>
            <a:ext cx="16254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24032" y="2680481"/>
            <a:ext cx="51929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51349" y="2696871"/>
            <a:ext cx="4250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76361" y="2704858"/>
            <a:ext cx="33857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24538" y="2710408"/>
            <a:ext cx="27536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9901" y="2720682"/>
            <a:ext cx="6310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31000" y="2736448"/>
            <a:ext cx="6127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054802" y="2717040"/>
            <a:ext cx="41795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72761" y="2727314"/>
            <a:ext cx="52145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94213" y="2737145"/>
            <a:ext cx="6736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86844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come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lay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frac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tion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   vi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sion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re-   pre-   be-   de-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-ness   -less   -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ing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   -able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8" y="5622943"/>
            <a:ext cx="8377086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8211985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-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tion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creates the noun form in these words: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act ➝ ac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tion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add ➝ addi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tion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pollute ➝ pollu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tion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be</a:t>
            </a:r>
            <a:r>
              <a:rPr lang="en-US" dirty="0"/>
              <a:t>side		</a:t>
            </a:r>
            <a:r>
              <a:rPr lang="en-US" u="sng" dirty="0"/>
              <a:t>de</a:t>
            </a:r>
            <a:r>
              <a:rPr lang="en-US" dirty="0"/>
              <a:t>frost		</a:t>
            </a:r>
            <a:r>
              <a:rPr lang="en-US" u="sng" dirty="0"/>
              <a:t>pre</a:t>
            </a:r>
            <a:r>
              <a:rPr lang="en-US" dirty="0"/>
              <a:t>sent		</a:t>
            </a:r>
            <a:r>
              <a:rPr lang="en-US" u="sng" dirty="0"/>
              <a:t>re</a:t>
            </a:r>
            <a:r>
              <a:rPr lang="en-US" dirty="0"/>
              <a:t>think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ac</a:t>
            </a:r>
            <a:r>
              <a:rPr lang="en-US" u="sng" dirty="0"/>
              <a:t>tion</a:t>
            </a:r>
            <a:r>
              <a:rPr lang="en-US" dirty="0"/>
              <a:t>		ver</a:t>
            </a:r>
            <a:r>
              <a:rPr lang="en-US" u="sng" dirty="0"/>
              <a:t>sion</a:t>
            </a:r>
            <a:r>
              <a:rPr lang="en-US" dirty="0"/>
              <a:t>		cool</a:t>
            </a:r>
            <a:r>
              <a:rPr lang="en-US" u="sng" dirty="0"/>
              <a:t>ness</a:t>
            </a:r>
            <a:r>
              <a:rPr lang="en-US" dirty="0"/>
              <a:t>		tooth</a:t>
            </a:r>
            <a:r>
              <a:rPr lang="en-US" u="sng" dirty="0"/>
              <a:t>less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be</a:t>
            </a:r>
            <a:r>
              <a:rPr lang="en-US" dirty="0"/>
              <a:t>long</a:t>
            </a:r>
            <a:r>
              <a:rPr lang="en-US" u="sng" dirty="0"/>
              <a:t>ing</a:t>
            </a:r>
            <a:r>
              <a:rPr lang="en-US" dirty="0"/>
              <a:t>		</a:t>
            </a:r>
            <a:r>
              <a:rPr lang="en-US" u="sng" dirty="0"/>
              <a:t>de</a:t>
            </a:r>
            <a:r>
              <a:rPr lang="en-US" dirty="0"/>
              <a:t>tach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de</a:t>
            </a:r>
            <a:r>
              <a:rPr lang="en-US" dirty="0"/>
              <a:t>vo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vi</a:t>
            </a:r>
            <a:r>
              <a:rPr lang="en-US" u="sng" dirty="0"/>
              <a:t>sion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old</a:t>
            </a:r>
            <a:r>
              <a:rPr lang="en-US" b="1" dirty="0"/>
              <a:t>		cold		told		gold		sold		</a:t>
            </a:r>
            <a:r>
              <a:rPr lang="en-US" b="1" u="sng" dirty="0"/>
              <a:t>other</a:t>
            </a:r>
            <a:r>
              <a:rPr lang="en-US" b="1" dirty="0"/>
              <a:t>		another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c</a:t>
            </a:r>
            <a:r>
              <a:rPr lang="en-US" b="1" u="sng" dirty="0"/>
              <a:t>o</a:t>
            </a:r>
            <a:r>
              <a:rPr lang="en-US" b="1" dirty="0"/>
              <a:t>m</a:t>
            </a:r>
            <a:r>
              <a:rPr lang="en-US" b="1" u="sng" dirty="0"/>
              <a:t>e</a:t>
            </a:r>
            <a:r>
              <a:rPr lang="en-US" b="1" dirty="0"/>
              <a:t>		b</a:t>
            </a:r>
            <a:r>
              <a:rPr lang="en-US" b="1" u="sng" dirty="0"/>
              <a:t>ee</a:t>
            </a:r>
            <a:r>
              <a:rPr lang="en-US" b="1" dirty="0"/>
              <a:t>n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animals		people		now		many		there		why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There are many people who enjoy painting.</a:t>
            </a:r>
          </a:p>
          <a:p>
            <a:pPr lvl="1" defTabSz="457200"/>
            <a:r>
              <a:rPr lang="en-US" dirty="0"/>
              <a:t>I will put this other coin in my collection.</a:t>
            </a:r>
          </a:p>
          <a:p>
            <a:pPr lvl="1" defTabSz="457200"/>
            <a:r>
              <a:rPr lang="en-US" dirty="0"/>
              <a:t>The old car made another awful noise before it stopped running.</a:t>
            </a:r>
          </a:p>
          <a:p>
            <a:pPr lvl="1" defTabSz="457200"/>
            <a:r>
              <a:rPr lang="en-US" dirty="0"/>
              <a:t>Roy boiled some cold water to make one cup of tea.</a:t>
            </a:r>
          </a:p>
          <a:p>
            <a:pPr lvl="1" defTabSz="457200"/>
            <a:r>
              <a:rPr lang="en-US" dirty="0"/>
              <a:t>It rained all weekend, which is why the soil stayed </a:t>
            </a:r>
            <a:br>
              <a:rPr lang="en-US" dirty="0"/>
            </a:br>
            <a:r>
              <a:rPr lang="en-US" dirty="0"/>
              <a:t>moist for days.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613741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Can a Plant Poison Me?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6160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82536"/>
            <a:ext cx="6763651" cy="7471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It’s hard to imagine that plants can be dangerous </a:t>
            </a:r>
            <a:br>
              <a:rPr lang="en-US" sz="1600" dirty="0"/>
            </a:br>
            <a:r>
              <a:rPr lang="en-US" sz="1600" dirty="0"/>
              <a:t>enough to hurt or even kill people. Let’s learn how this happens.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573059"/>
            <a:ext cx="6528547" cy="245411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Are plants harmless? Yes, many plants are harmless. </a:t>
            </a:r>
            <a:br>
              <a:rPr lang="en-US" sz="1800" dirty="0"/>
            </a:br>
            <a:r>
              <a:rPr lang="en-US" sz="1800" dirty="0"/>
              <a:t>But some can be harmful and hurt people and animals. </a:t>
            </a:r>
            <a:br>
              <a:rPr lang="en-US" sz="1800" dirty="0"/>
            </a:br>
            <a:r>
              <a:rPr lang="en-US" sz="1800" dirty="0"/>
              <a:t>The harmful plants have poison in the oil or sap or in parts </a:t>
            </a:r>
            <a:br>
              <a:rPr lang="en-US" sz="1800" dirty="0"/>
            </a:br>
            <a:r>
              <a:rPr lang="en-US" sz="1800" dirty="0"/>
              <a:t>such as stems, leaves, blossoms, and roots.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Plants use the poison to defend and protect themselves </a:t>
            </a:r>
            <a:br>
              <a:rPr lang="en-US" sz="1800" dirty="0"/>
            </a:br>
            <a:r>
              <a:rPr lang="en-US" sz="1800" dirty="0"/>
              <a:t>from harm. Plants release the poison to keep from being </a:t>
            </a:r>
            <a:br>
              <a:rPr lang="en-US" sz="1800" dirty="0"/>
            </a:br>
            <a:r>
              <a:rPr lang="en-US" sz="1800" dirty="0"/>
              <a:t>eaten and destroyed.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612934"/>
            <a:ext cx="598579" cy="2367361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8</a:t>
            </a:r>
          </a:p>
          <a:p>
            <a:r>
              <a:rPr lang="en-US" dirty="0"/>
              <a:t>18</a:t>
            </a:r>
          </a:p>
          <a:p>
            <a:r>
              <a:rPr lang="en-US" dirty="0"/>
              <a:t>31</a:t>
            </a:r>
          </a:p>
          <a:p>
            <a:r>
              <a:rPr lang="en-US" dirty="0"/>
              <a:t>38</a:t>
            </a:r>
          </a:p>
          <a:p>
            <a:r>
              <a:rPr lang="en-US" dirty="0"/>
              <a:t>47</a:t>
            </a:r>
          </a:p>
          <a:p>
            <a:r>
              <a:rPr lang="en-US" dirty="0"/>
              <a:t>57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are some plants harmful to people and animals?</a:t>
            </a:r>
          </a:p>
          <a:p>
            <a:pPr marL="0" indent="0">
              <a:buNone/>
            </a:pPr>
            <a:r>
              <a:rPr lang="en-US" dirty="0"/>
              <a:t>	 Some plants are harmful to people and animals because </a:t>
            </a:r>
            <a:br>
              <a:rPr lang="en-US" dirty="0"/>
            </a:br>
            <a:r>
              <a:rPr lang="en-US" dirty="0"/>
              <a:t>	 ________________.</a:t>
            </a:r>
          </a:p>
          <a:p>
            <a:pPr marL="0" indent="0">
              <a:buNone/>
            </a:pPr>
            <a:r>
              <a:rPr lang="en-US" b="1" dirty="0"/>
              <a:t>Where is the poison in these plants?</a:t>
            </a:r>
          </a:p>
          <a:p>
            <a:pPr marL="0" indent="0">
              <a:buNone/>
            </a:pPr>
            <a:r>
              <a:rPr lang="en-US" dirty="0"/>
              <a:t>	 The poison in these plants can be in the ________________.</a:t>
            </a:r>
          </a:p>
          <a:p>
            <a:pPr marL="0" indent="0">
              <a:buNone/>
            </a:pPr>
            <a:r>
              <a:rPr lang="en-US" b="1" dirty="0"/>
              <a:t>How do plants use poison?</a:t>
            </a:r>
          </a:p>
          <a:p>
            <a:pPr marL="0" indent="0">
              <a:buNone/>
            </a:pPr>
            <a:r>
              <a:rPr lang="en-US" dirty="0"/>
              <a:t>	 Plants use poison to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FF79CD-2F8B-4A60-B78F-76D675846E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67425</TotalTime>
  <Words>2020</Words>
  <Application>Microsoft Office PowerPoint</Application>
  <PresentationFormat>Widescreen</PresentationFormat>
  <Paragraphs>247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Informative Text (Part 1)</vt:lpstr>
      <vt:lpstr>Comprehension Questions Part 1 </vt:lpstr>
      <vt:lpstr>Decodable Informative Text (Part 2) </vt:lpstr>
      <vt:lpstr>Decodable Informative Text (Part 2) — cont’d </vt:lpstr>
      <vt:lpstr>Comprehension Questions Part 2 </vt:lpstr>
      <vt:lpstr>Decodable Informative Text (Part 3) </vt:lpstr>
      <vt:lpstr>Decodable Informative Text (Part 3) — cont’d </vt:lpstr>
      <vt:lpstr>Comprehension Questions Part 3 </vt:lpstr>
      <vt:lpstr>Picture Match</vt:lpstr>
      <vt:lpstr>Independent Practice (K) Part 1</vt:lpstr>
      <vt:lpstr>Independent Practice (K) Part 1  — cont’d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3996</cp:revision>
  <dcterms:created xsi:type="dcterms:W3CDTF">2023-03-21T18:49:30Z</dcterms:created>
  <dcterms:modified xsi:type="dcterms:W3CDTF">2024-04-11T15:34:52Z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