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7"/>
  </p:notesMasterIdLst>
  <p:handoutMasterIdLst>
    <p:handoutMasterId r:id="rId18"/>
  </p:handoutMasterIdLst>
  <p:sldIdLst>
    <p:sldId id="265" r:id="rId5"/>
    <p:sldId id="282" r:id="rId6"/>
    <p:sldId id="270" r:id="rId7"/>
    <p:sldId id="283" r:id="rId8"/>
    <p:sldId id="266" r:id="rId9"/>
    <p:sldId id="284" r:id="rId10"/>
    <p:sldId id="295" r:id="rId11"/>
    <p:sldId id="262" r:id="rId12"/>
    <p:sldId id="294" r:id="rId13"/>
    <p:sldId id="297" r:id="rId14"/>
    <p:sldId id="298" r:id="rId15"/>
    <p:sldId id="299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4" pos="4560" userDrawn="1">
          <p15:clr>
            <a:srgbClr val="A4A3A4"/>
          </p15:clr>
        </p15:guide>
        <p15:guide id="5" pos="1920" userDrawn="1">
          <p15:clr>
            <a:srgbClr val="A4A3A4"/>
          </p15:clr>
        </p15:guide>
        <p15:guide id="6" orient="horz" pos="408" userDrawn="1">
          <p15:clr>
            <a:srgbClr val="A4A3A4"/>
          </p15:clr>
        </p15:guide>
        <p15:guide id="7" orient="horz" pos="360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0AD4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5266" autoAdjust="0"/>
    <p:restoredTop sz="86395"/>
  </p:normalViewPr>
  <p:slideViewPr>
    <p:cSldViewPr snapToGrid="0">
      <p:cViewPr varScale="1">
        <p:scale>
          <a:sx n="105" d="100"/>
          <a:sy n="105" d="100"/>
        </p:scale>
        <p:origin x="1944" y="192"/>
      </p:cViewPr>
      <p:guideLst>
        <p:guide pos="4560"/>
        <p:guide pos="1920"/>
        <p:guide orient="horz" pos="408"/>
        <p:guide orient="horz" pos="3600"/>
      </p:guideLst>
    </p:cSldViewPr>
  </p:slideViewPr>
  <p:outlineViewPr>
    <p:cViewPr>
      <p:scale>
        <a:sx n="33" d="100"/>
        <a:sy n="33" d="100"/>
      </p:scale>
      <p:origin x="0" y="-1260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notesViewPr>
    <p:cSldViewPr snapToGrid="0">
      <p:cViewPr varScale="1">
        <p:scale>
          <a:sx n="158" d="100"/>
          <a:sy n="158" d="100"/>
        </p:scale>
        <p:origin x="5392" y="19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C3C874-89D9-4741-9D9D-C88EF6912B00}" type="datetimeFigureOut">
              <a:rPr lang="en-US" smtClean="0"/>
              <a:t>4/11/24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B2DF604-032C-45B2-8111-F9AFA436FF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41137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DB1A04-B407-154B-AB7D-D3660A5164E6}" type="datetimeFigureOut">
              <a:rPr lang="en-US" smtClean="0"/>
              <a:t>4/11/24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61F25C-0892-7148-B0F8-AB4CB7B837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13547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1F25C-0892-7148-B0F8-AB4CB7B83732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47500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1F25C-0892-7148-B0F8-AB4CB7B83732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73142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1F25C-0892-7148-B0F8-AB4CB7B83732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84166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1F25C-0892-7148-B0F8-AB4CB7B83732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3513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1F25C-0892-7148-B0F8-AB4CB7B83732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88392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1F25C-0892-7148-B0F8-AB4CB7B83732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817323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1F25C-0892-7148-B0F8-AB4CB7B83732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825863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1F25C-0892-7148-B0F8-AB4CB7B83732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811853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1F25C-0892-7148-B0F8-AB4CB7B83732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850478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1F25C-0892-7148-B0F8-AB4CB7B83732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891091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1F25C-0892-7148-B0F8-AB4CB7B83732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850478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1F25C-0892-7148-B0F8-AB4CB7B83732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89109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A614BB-D293-DFC7-DF79-74A8675A8C14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85800" y="1065905"/>
            <a:ext cx="10668000" cy="5123416"/>
          </a:xfrm>
        </p:spPr>
        <p:txBody>
          <a:bodyPr/>
          <a:lstStyle>
            <a:lvl1pPr>
              <a:buAutoNum type="alphaUcPeriod"/>
              <a:defRPr/>
            </a:lvl1pPr>
            <a:lvl2pPr>
              <a:buAutoNum type="arabicPeriod"/>
              <a:defRPr/>
            </a:lvl2pPr>
          </a:lstStyle>
          <a:p>
            <a:pPr lvl="0"/>
            <a:r>
              <a:rPr lang="en-US" dirty="0"/>
              <a:t>Heading</a:t>
            </a:r>
          </a:p>
          <a:p>
            <a:pPr lvl="1"/>
            <a:r>
              <a:rPr lang="en-US" dirty="0"/>
              <a:t>Numbered	tabbed		list</a:t>
            </a:r>
          </a:p>
          <a:p>
            <a:pPr lvl="1"/>
            <a:r>
              <a:rPr lang="en-US" dirty="0"/>
              <a:t>Word		word		word</a:t>
            </a:r>
          </a:p>
          <a:p>
            <a:pPr lvl="0"/>
            <a:r>
              <a:rPr lang="en-US" dirty="0"/>
              <a:t>Heading</a:t>
            </a:r>
          </a:p>
          <a:p>
            <a:pPr lvl="1"/>
            <a:r>
              <a:rPr lang="en-US" dirty="0"/>
              <a:t>Numbered	tabbed		list</a:t>
            </a:r>
          </a:p>
          <a:p>
            <a:pPr lvl="1"/>
            <a:r>
              <a:rPr lang="en-US" dirty="0"/>
              <a:t>Word		word		word</a:t>
            </a:r>
          </a:p>
          <a:p>
            <a:pPr lvl="1"/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087626-343D-9EE1-FCA5-50E4E6C00B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329465C-2FAC-6745-BF34-06294513BB5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Content Placeholder 12">
            <a:extLst>
              <a:ext uri="{FF2B5EF4-FFF2-40B4-BE49-F238E27FC236}">
                <a16:creationId xmlns:a16="http://schemas.microsoft.com/office/drawing/2014/main" id="{06F047B1-E442-34B1-9271-DABEC0A8075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626088" y="425421"/>
            <a:ext cx="6091450" cy="223925"/>
          </a:xfrm>
        </p:spPr>
        <p:txBody>
          <a:bodyPr lIns="0" tIns="0" rIns="0">
            <a:noAutofit/>
          </a:bodyPr>
          <a:lstStyle>
            <a:lvl1pPr marL="0" indent="0">
              <a:lnSpc>
                <a:spcPts val="2100"/>
              </a:lnSpc>
              <a:spcBef>
                <a:spcPts val="0"/>
              </a:spcBef>
              <a:buNone/>
              <a:defRPr sz="1800"/>
            </a:lvl1pPr>
          </a:lstStyle>
          <a:p>
            <a:pPr lvl="0"/>
            <a:r>
              <a:rPr lang="en-US" dirty="0"/>
              <a:t>• Section Title</a:t>
            </a:r>
          </a:p>
        </p:txBody>
      </p:sp>
    </p:spTree>
    <p:extLst>
      <p:ext uri="{BB962C8B-B14F-4D97-AF65-F5344CB8AC3E}">
        <p14:creationId xmlns:p14="http://schemas.microsoft.com/office/powerpoint/2010/main" val="314056385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087626-343D-9EE1-FCA5-50E4E6C00B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9465C-2FAC-6745-BF34-06294513BB59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AB40CEFC-508F-7C48-9EF6-6013A2AA1C4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85800" y="1065905"/>
            <a:ext cx="10668000" cy="5123416"/>
          </a:xfrm>
        </p:spPr>
        <p:txBody>
          <a:bodyPr/>
          <a:lstStyle>
            <a:lvl1pPr>
              <a:buAutoNum type="alphaUcPeriod"/>
              <a:defRPr/>
            </a:lvl1pPr>
            <a:lvl2pPr marL="457200" indent="0" defTabSz="457200">
              <a:buNone/>
              <a:defRPr/>
            </a:lvl2pPr>
          </a:lstStyle>
          <a:p>
            <a:pPr lvl="0"/>
            <a:r>
              <a:rPr lang="en-US" dirty="0"/>
              <a:t>Heading</a:t>
            </a:r>
          </a:p>
          <a:p>
            <a:pPr lvl="1"/>
            <a:r>
              <a:rPr lang="en-US" dirty="0"/>
              <a:t>Word	Word	Word</a:t>
            </a:r>
          </a:p>
          <a:p>
            <a:pPr lvl="1"/>
            <a:r>
              <a:rPr lang="en-US" dirty="0"/>
              <a:t>Word	Word	Word</a:t>
            </a:r>
          </a:p>
          <a:p>
            <a:pPr lvl="1"/>
            <a:endParaRPr lang="en-US" dirty="0"/>
          </a:p>
        </p:txBody>
      </p:sp>
      <p:sp>
        <p:nvSpPr>
          <p:cNvPr id="2" name="Content Placeholder 12">
            <a:extLst>
              <a:ext uri="{FF2B5EF4-FFF2-40B4-BE49-F238E27FC236}">
                <a16:creationId xmlns:a16="http://schemas.microsoft.com/office/drawing/2014/main" id="{C2A53BC8-0A07-6247-B5DB-E4F3B7ED2145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626088" y="425421"/>
            <a:ext cx="6091450" cy="223925"/>
          </a:xfrm>
        </p:spPr>
        <p:txBody>
          <a:bodyPr lIns="0" tIns="0" rIns="0">
            <a:noAutofit/>
          </a:bodyPr>
          <a:lstStyle>
            <a:lvl1pPr marL="0" indent="0">
              <a:lnSpc>
                <a:spcPts val="2100"/>
              </a:lnSpc>
              <a:spcBef>
                <a:spcPts val="0"/>
              </a:spcBef>
              <a:buNone/>
              <a:defRPr sz="1800"/>
            </a:lvl1pPr>
          </a:lstStyle>
          <a:p>
            <a:pPr lvl="0"/>
            <a:r>
              <a:rPr lang="en-US" dirty="0"/>
              <a:t>• Section Title</a:t>
            </a:r>
          </a:p>
        </p:txBody>
      </p:sp>
      <p:sp>
        <p:nvSpPr>
          <p:cNvPr id="3" name="Title Placeholder 8">
            <a:extLst>
              <a:ext uri="{FF2B5EF4-FFF2-40B4-BE49-F238E27FC236}">
                <a16:creationId xmlns:a16="http://schemas.microsoft.com/office/drawing/2014/main" id="{6DE0F791-4A1B-FAE7-B314-A8764A76C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"/>
            <a:ext cx="2078665" cy="11483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12700">
              <a:lnSpc>
                <a:spcPct val="100000"/>
              </a:lnSpc>
              <a:spcBef>
                <a:spcPts val="0"/>
              </a:spcBef>
              <a:defRPr lang="en-US"/>
            </a:pPr>
            <a:r>
              <a:rPr lang="en-US" dirty="0">
                <a:solidFill>
                  <a:schemeClr val="accent6"/>
                </a:solidFill>
                <a:latin typeface="Arial Regular" charset="77"/>
                <a:ea typeface="Arial Regular" charset="77"/>
                <a:cs typeface="Arial Regular" charset="77"/>
              </a:rPr>
              <a:t>Unit 5 Lesson 16</a:t>
            </a:r>
          </a:p>
        </p:txBody>
      </p:sp>
    </p:spTree>
    <p:extLst>
      <p:ext uri="{BB962C8B-B14F-4D97-AF65-F5344CB8AC3E}">
        <p14:creationId xmlns:p14="http://schemas.microsoft.com/office/powerpoint/2010/main" val="3531285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0F0FA233-5599-F3D7-9118-CE5CF3BE370D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754743" y="2016032"/>
            <a:ext cx="2126343" cy="2969623"/>
          </a:xfrm>
        </p:spPr>
        <p:txBody>
          <a:bodyPr wrap="none" lIns="137160" tIns="91440" rIns="137160">
            <a:noAutofit/>
          </a:bodyPr>
          <a:lstStyle>
            <a:lvl1pPr marL="0" indent="0">
              <a:lnSpc>
                <a:spcPts val="4200"/>
              </a:lnSpc>
              <a:spcBef>
                <a:spcPts val="0"/>
              </a:spcBef>
              <a:buNone/>
              <a:defRPr sz="2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Word</a:t>
            </a:r>
          </a:p>
          <a:p>
            <a:pPr lvl="0"/>
            <a:r>
              <a:rPr lang="en-US" dirty="0"/>
              <a:t>Word</a:t>
            </a:r>
          </a:p>
          <a:p>
            <a:pPr lvl="0"/>
            <a:r>
              <a:rPr lang="en-US" dirty="0"/>
              <a:t>Word</a:t>
            </a:r>
          </a:p>
          <a:p>
            <a:pPr lvl="0"/>
            <a:r>
              <a:rPr lang="en-US" dirty="0"/>
              <a:t>Word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48590717-5722-CCAD-4697-2967F4FF7A7D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3403600" y="2016032"/>
            <a:ext cx="2126343" cy="2969623"/>
          </a:xfrm>
        </p:spPr>
        <p:txBody>
          <a:bodyPr wrap="none" lIns="137160" tIns="91440" rIns="137160">
            <a:noAutofit/>
          </a:bodyPr>
          <a:lstStyle>
            <a:lvl1pPr marL="0" indent="0">
              <a:lnSpc>
                <a:spcPts val="4200"/>
              </a:lnSpc>
              <a:spcBef>
                <a:spcPts val="0"/>
              </a:spcBef>
              <a:buNone/>
              <a:defRPr sz="2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Word</a:t>
            </a:r>
          </a:p>
          <a:p>
            <a:pPr lvl="0"/>
            <a:r>
              <a:rPr lang="en-US" dirty="0"/>
              <a:t>Word</a:t>
            </a:r>
          </a:p>
          <a:p>
            <a:pPr lvl="0"/>
            <a:r>
              <a:rPr lang="en-US" dirty="0"/>
              <a:t>Word</a:t>
            </a:r>
          </a:p>
          <a:p>
            <a:pPr lvl="0"/>
            <a:r>
              <a:rPr lang="en-US" dirty="0"/>
              <a:t>Word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FF0D0443-6709-33A4-B6A0-D37825CB40B6}"/>
              </a:ext>
            </a:extLst>
          </p:cNvPr>
          <p:cNvSpPr>
            <a:spLocks noGrp="1"/>
          </p:cNvSpPr>
          <p:nvPr>
            <p:ph type="body" sz="half" idx="14" hasCustomPrompt="1"/>
          </p:nvPr>
        </p:nvSpPr>
        <p:spPr>
          <a:xfrm>
            <a:off x="6052456" y="2016031"/>
            <a:ext cx="2126343" cy="2969623"/>
          </a:xfrm>
        </p:spPr>
        <p:txBody>
          <a:bodyPr wrap="none" lIns="137160" tIns="91440" rIns="137160">
            <a:noAutofit/>
          </a:bodyPr>
          <a:lstStyle>
            <a:lvl1pPr marL="0" indent="0">
              <a:lnSpc>
                <a:spcPts val="4200"/>
              </a:lnSpc>
              <a:spcBef>
                <a:spcPts val="0"/>
              </a:spcBef>
              <a:buNone/>
              <a:defRPr sz="2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Word</a:t>
            </a:r>
          </a:p>
          <a:p>
            <a:pPr lvl="0"/>
            <a:r>
              <a:rPr lang="en-US" dirty="0"/>
              <a:t>Word</a:t>
            </a:r>
          </a:p>
          <a:p>
            <a:pPr lvl="0"/>
            <a:r>
              <a:rPr lang="en-US" dirty="0"/>
              <a:t>Word</a:t>
            </a:r>
          </a:p>
          <a:p>
            <a:pPr lvl="0"/>
            <a:r>
              <a:rPr lang="en-US" dirty="0"/>
              <a:t>Word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A614BB-D293-DFC7-DF79-74A8675A8C14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85800" y="1065905"/>
            <a:ext cx="10668000" cy="669110"/>
          </a:xfrm>
        </p:spPr>
        <p:txBody>
          <a:bodyPr/>
          <a:lstStyle>
            <a:lvl1pPr>
              <a:buAutoNum type="alphaUcPeriod"/>
              <a:defRPr/>
            </a:lvl1pPr>
            <a:lvl2pPr marL="457200" indent="0">
              <a:buNone/>
              <a:defRPr/>
            </a:lvl2pPr>
          </a:lstStyle>
          <a:p>
            <a:pPr lvl="0"/>
            <a:r>
              <a:rPr lang="en-US" dirty="0"/>
              <a:t>Heading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087626-343D-9EE1-FCA5-50E4E6C00B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329465C-2FAC-6745-BF34-06294513BB5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" name="Content Placeholder 12">
            <a:extLst>
              <a:ext uri="{FF2B5EF4-FFF2-40B4-BE49-F238E27FC236}">
                <a16:creationId xmlns:a16="http://schemas.microsoft.com/office/drawing/2014/main" id="{BA950C04-0E32-354E-5C3E-2056757025F4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2626088" y="425421"/>
            <a:ext cx="6091450" cy="223925"/>
          </a:xfrm>
        </p:spPr>
        <p:txBody>
          <a:bodyPr lIns="0" tIns="0" rIns="0">
            <a:noAutofit/>
          </a:bodyPr>
          <a:lstStyle>
            <a:lvl1pPr marL="0" indent="0">
              <a:lnSpc>
                <a:spcPts val="2100"/>
              </a:lnSpc>
              <a:spcBef>
                <a:spcPts val="0"/>
              </a:spcBef>
              <a:buNone/>
              <a:defRPr sz="1800"/>
            </a:lvl1pPr>
          </a:lstStyle>
          <a:p>
            <a:pPr lvl="0"/>
            <a:r>
              <a:rPr lang="en-US" dirty="0"/>
              <a:t>• Section Title</a:t>
            </a:r>
          </a:p>
        </p:txBody>
      </p:sp>
      <p:sp>
        <p:nvSpPr>
          <p:cNvPr id="4" name="Title Placeholder 8">
            <a:extLst>
              <a:ext uri="{FF2B5EF4-FFF2-40B4-BE49-F238E27FC236}">
                <a16:creationId xmlns:a16="http://schemas.microsoft.com/office/drawing/2014/main" id="{6D8674B9-4D0F-B6E1-0650-F9E477CA46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"/>
            <a:ext cx="2078665" cy="11483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12700">
              <a:lnSpc>
                <a:spcPct val="100000"/>
              </a:lnSpc>
              <a:spcBef>
                <a:spcPts val="0"/>
              </a:spcBef>
              <a:defRPr lang="en-US"/>
            </a:pPr>
            <a:r>
              <a:rPr lang="en-US" dirty="0">
                <a:solidFill>
                  <a:schemeClr val="accent6"/>
                </a:solidFill>
                <a:latin typeface="Arial Regular" charset="77"/>
                <a:ea typeface="Arial Regular" charset="77"/>
                <a:cs typeface="Arial Regular" charset="77"/>
              </a:rPr>
              <a:t>Unit 5 Lesson 16</a:t>
            </a:r>
          </a:p>
        </p:txBody>
      </p:sp>
    </p:spTree>
    <p:extLst>
      <p:ext uri="{BB962C8B-B14F-4D97-AF65-F5344CB8AC3E}">
        <p14:creationId xmlns:p14="http://schemas.microsoft.com/office/powerpoint/2010/main" val="10332625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087626-343D-9EE1-FCA5-50E4E6C00B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329465C-2FAC-6745-BF34-06294513BB5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A8F444E-C254-16A6-0D65-0BE256480286}"/>
              </a:ext>
            </a:extLst>
          </p:cNvPr>
          <p:cNvSpPr>
            <a:spLocks noGrp="1"/>
          </p:cNvSpPr>
          <p:nvPr>
            <p:ph idx="13" hasCustomPrompt="1"/>
          </p:nvPr>
        </p:nvSpPr>
        <p:spPr>
          <a:xfrm>
            <a:off x="685800" y="1065905"/>
            <a:ext cx="10668000" cy="669110"/>
          </a:xfrm>
        </p:spPr>
        <p:txBody>
          <a:bodyPr>
            <a:noAutofit/>
          </a:bodyPr>
          <a:lstStyle>
            <a:lvl1pPr>
              <a:buAutoNum type="alphaUcPeriod"/>
              <a:defRPr/>
            </a:lvl1pPr>
            <a:lvl2pPr marL="457200" indent="0">
              <a:buNone/>
              <a:defRPr/>
            </a:lvl2pPr>
          </a:lstStyle>
          <a:p>
            <a:pPr lvl="0"/>
            <a:r>
              <a:rPr lang="en-US" dirty="0"/>
              <a:t>Heading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2D976DD3-2320-5ED7-2F9F-C26A265738CB}"/>
              </a:ext>
            </a:extLst>
          </p:cNvPr>
          <p:cNvSpPr>
            <a:spLocks noGrp="1"/>
          </p:cNvSpPr>
          <p:nvPr>
            <p:ph idx="14" hasCustomPrompt="1"/>
          </p:nvPr>
        </p:nvSpPr>
        <p:spPr>
          <a:xfrm>
            <a:off x="3216091" y="2023970"/>
            <a:ext cx="6528546" cy="449262"/>
          </a:xfrm>
        </p:spPr>
        <p:txBody>
          <a:bodyPr>
            <a:noAutofit/>
          </a:bodyPr>
          <a:lstStyle>
            <a:lvl1pPr>
              <a:buAutoNum type="alphaUcPeriod"/>
              <a:defRPr/>
            </a:lvl1pPr>
            <a:lvl2pPr marL="457200" indent="0" algn="ctr">
              <a:buNone/>
              <a:defRPr sz="4000"/>
            </a:lvl2pPr>
          </a:lstStyle>
          <a:p>
            <a:pPr marL="0" indent="0" algn="ctr">
              <a:buNone/>
            </a:pPr>
            <a:r>
              <a:rPr lang="en-US" sz="4000" b="1" dirty="0">
                <a:effectLst/>
                <a:latin typeface="Arial" panose="020B0604020202020204" pitchFamily="34" charset="0"/>
              </a:rPr>
              <a:t>At the Ranch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F191F105-CA9B-7213-F070-F785D30DF0DE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3216090" y="2473232"/>
            <a:ext cx="6528546" cy="288955"/>
          </a:xfrm>
        </p:spPr>
        <p:txBody>
          <a:bodyPr lIns="0" tIns="0" r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/>
            </a:lvl1pPr>
          </a:lstStyle>
          <a:p>
            <a:pPr lvl="0"/>
            <a:r>
              <a:rPr lang="en-US" dirty="0"/>
              <a:t>Part #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23B84EA3-DE13-F454-87B2-4C53DC69E57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216091" y="2824906"/>
            <a:ext cx="6528547" cy="1182314"/>
          </a:xfrm>
        </p:spPr>
        <p:txBody>
          <a:bodyPr lIns="0" rIns="0">
            <a:noAutofit/>
          </a:bodyPr>
          <a:lstStyle>
            <a:lvl1pPr>
              <a:buAutoNum type="alphaUcPeriod"/>
              <a:defRPr/>
            </a:lvl1pPr>
            <a:lvl2pPr marL="0" indent="0">
              <a:lnSpc>
                <a:spcPts val="2000"/>
              </a:lnSpc>
              <a:spcBef>
                <a:spcPts val="0"/>
              </a:spcBef>
              <a:buNone/>
              <a:defRPr sz="1600"/>
            </a:lvl2pPr>
          </a:lstStyle>
          <a:p>
            <a:pPr lvl="1"/>
            <a:r>
              <a:rPr lang="en-US" dirty="0"/>
              <a:t>Teacher Reads You could take a class field trip to many different places. You might visit a ranch, which is a large farm where animals are raised. Farm animals are fed grain, which are seeds, and hay, a kind of grass. Let’s learn what it would be like to visit a ranch.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19B8F6FB-4ADC-1239-0D59-48E32EE698FA}"/>
              </a:ext>
            </a:extLst>
          </p:cNvPr>
          <p:cNvSpPr>
            <a:spLocks noGrp="1"/>
          </p:cNvSpPr>
          <p:nvPr>
            <p:ph idx="16" hasCustomPrompt="1"/>
          </p:nvPr>
        </p:nvSpPr>
        <p:spPr>
          <a:xfrm>
            <a:off x="3216090" y="4034115"/>
            <a:ext cx="6528547" cy="2304288"/>
          </a:xfrm>
        </p:spPr>
        <p:txBody>
          <a:bodyPr lIns="0" tIns="0" rIns="0">
            <a:noAutofit/>
          </a:bodyPr>
          <a:lstStyle>
            <a:lvl1pPr>
              <a:buAutoNum type="alphaUcPeriod"/>
              <a:defRPr/>
            </a:lvl1pPr>
            <a:lvl2pPr marL="0" indent="457200">
              <a:lnSpc>
                <a:spcPts val="2600"/>
              </a:lnSpc>
              <a:spcBef>
                <a:spcPts val="0"/>
              </a:spcBef>
              <a:buNone/>
              <a:defRPr sz="1800"/>
            </a:lvl2pPr>
          </a:lstStyle>
          <a:p>
            <a:pPr lvl="1"/>
            <a:r>
              <a:rPr lang="en-US" dirty="0"/>
              <a:t>“Mom, this is the day my class will visit Bay</a:t>
            </a:r>
            <a:br>
              <a:rPr lang="en-US" dirty="0"/>
            </a:br>
            <a:r>
              <a:rPr lang="en-US" dirty="0"/>
              <a:t>Ranch,” Fay said. “Mr. Ross said that we will see </a:t>
            </a:r>
            <a:br>
              <a:rPr lang="en-US" dirty="0"/>
            </a:br>
            <a:r>
              <a:rPr lang="en-US" dirty="0"/>
              <a:t>grain and hay. We may get to see pigs. After we see </a:t>
            </a:r>
            <a:br>
              <a:rPr lang="en-US" dirty="0"/>
            </a:br>
            <a:r>
              <a:rPr lang="en-US" dirty="0"/>
              <a:t>the ranch, we will stay and have a picnic lunch. The</a:t>
            </a:r>
            <a:br>
              <a:rPr lang="en-US" dirty="0"/>
            </a:br>
            <a:r>
              <a:rPr lang="en-US" dirty="0"/>
              <a:t>bus will bring us back at 3:00.”</a:t>
            </a:r>
          </a:p>
          <a:p>
            <a:pPr lvl="1"/>
            <a:r>
              <a:rPr lang="en-US" dirty="0"/>
              <a:t>“Have fun at the ranch, Fay,” Mom said. “I will see you</a:t>
            </a:r>
            <a:br>
              <a:rPr lang="en-US" dirty="0"/>
            </a:br>
            <a:r>
              <a:rPr lang="en-US" dirty="0"/>
              <a:t>when you get back.”</a:t>
            </a:r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3E76E84B-865A-DD5E-8379-1689FC78D15A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2447362" y="4033838"/>
            <a:ext cx="598579" cy="2305050"/>
          </a:xfrm>
        </p:spPr>
        <p:txBody>
          <a:bodyPr lIns="0" tIns="0" rIns="0">
            <a:normAutofit/>
          </a:bodyPr>
          <a:lstStyle>
            <a:lvl1pPr marL="0" indent="0" algn="r">
              <a:lnSpc>
                <a:spcPts val="2600"/>
              </a:lnSpc>
              <a:spcBef>
                <a:spcPts val="0"/>
              </a:spcBef>
              <a:buNone/>
              <a:defRPr sz="18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lvl="0"/>
            <a:endParaRPr lang="en-US" dirty="0"/>
          </a:p>
          <a:p>
            <a:pPr lvl="0"/>
            <a:r>
              <a:rPr lang="en-US" dirty="0"/>
              <a:t>11</a:t>
            </a:r>
          </a:p>
          <a:p>
            <a:pPr lvl="0"/>
            <a:r>
              <a:rPr lang="en-US" dirty="0"/>
              <a:t>23</a:t>
            </a:r>
          </a:p>
          <a:p>
            <a:pPr lvl="0"/>
            <a:r>
              <a:rPr lang="en-US" dirty="0"/>
              <a:t>36</a:t>
            </a:r>
          </a:p>
          <a:p>
            <a:pPr lvl="0"/>
            <a:endParaRPr lang="en-US" dirty="0"/>
          </a:p>
        </p:txBody>
      </p:sp>
      <p:sp>
        <p:nvSpPr>
          <p:cNvPr id="2" name="Content Placeholder 12">
            <a:extLst>
              <a:ext uri="{FF2B5EF4-FFF2-40B4-BE49-F238E27FC236}">
                <a16:creationId xmlns:a16="http://schemas.microsoft.com/office/drawing/2014/main" id="{311C3593-70D1-557A-83FD-4927EE085940}"/>
              </a:ext>
            </a:extLst>
          </p:cNvPr>
          <p:cNvSpPr>
            <a:spLocks noGrp="1"/>
          </p:cNvSpPr>
          <p:nvPr>
            <p:ph sz="quarter" idx="18" hasCustomPrompt="1"/>
          </p:nvPr>
        </p:nvSpPr>
        <p:spPr>
          <a:xfrm>
            <a:off x="2626088" y="425421"/>
            <a:ext cx="6091450" cy="223925"/>
          </a:xfrm>
        </p:spPr>
        <p:txBody>
          <a:bodyPr lIns="0" tIns="0" rIns="0">
            <a:noAutofit/>
          </a:bodyPr>
          <a:lstStyle>
            <a:lvl1pPr marL="0" indent="0">
              <a:lnSpc>
                <a:spcPts val="2100"/>
              </a:lnSpc>
              <a:spcBef>
                <a:spcPts val="0"/>
              </a:spcBef>
              <a:buNone/>
              <a:defRPr sz="1800"/>
            </a:lvl1pPr>
          </a:lstStyle>
          <a:p>
            <a:pPr lvl="0"/>
            <a:r>
              <a:rPr lang="en-US" dirty="0"/>
              <a:t>• Section Title</a:t>
            </a:r>
          </a:p>
        </p:txBody>
      </p:sp>
      <p:sp>
        <p:nvSpPr>
          <p:cNvPr id="3" name="Title Placeholder 8">
            <a:extLst>
              <a:ext uri="{FF2B5EF4-FFF2-40B4-BE49-F238E27FC236}">
                <a16:creationId xmlns:a16="http://schemas.microsoft.com/office/drawing/2014/main" id="{137BFE6B-D8AC-FC4B-9044-03FC5A11FB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"/>
            <a:ext cx="2078665" cy="11483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12700">
              <a:lnSpc>
                <a:spcPct val="100000"/>
              </a:lnSpc>
              <a:spcBef>
                <a:spcPts val="0"/>
              </a:spcBef>
              <a:defRPr lang="en-US"/>
            </a:pPr>
            <a:r>
              <a:rPr lang="en-US" dirty="0">
                <a:solidFill>
                  <a:schemeClr val="accent6"/>
                </a:solidFill>
                <a:latin typeface="Arial Regular" charset="77"/>
                <a:ea typeface="Arial Regular" charset="77"/>
                <a:cs typeface="Arial Regular" charset="77"/>
              </a:rPr>
              <a:t>Unit 5 Lesson 16</a:t>
            </a:r>
          </a:p>
        </p:txBody>
      </p:sp>
    </p:spTree>
    <p:extLst>
      <p:ext uri="{BB962C8B-B14F-4D97-AF65-F5344CB8AC3E}">
        <p14:creationId xmlns:p14="http://schemas.microsoft.com/office/powerpoint/2010/main" val="7695195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A614BB-D293-DFC7-DF79-74A8675A8C14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85800" y="1065905"/>
            <a:ext cx="7086600" cy="5123416"/>
          </a:xfrm>
        </p:spPr>
        <p:txBody>
          <a:bodyPr/>
          <a:lstStyle>
            <a:lvl1pPr>
              <a:buAutoNum type="alphaUcPeriod"/>
              <a:defRPr/>
            </a:lvl1pPr>
            <a:lvl2pPr>
              <a:lnSpc>
                <a:spcPts val="3000"/>
              </a:lnSpc>
              <a:buAutoNum type="arabicPeriod"/>
              <a:defRPr/>
            </a:lvl2pPr>
          </a:lstStyle>
          <a:p>
            <a:pPr lvl="0"/>
            <a:r>
              <a:rPr lang="en-US" dirty="0"/>
              <a:t>Heading</a:t>
            </a:r>
          </a:p>
          <a:p>
            <a:pPr lvl="1"/>
            <a:r>
              <a:rPr lang="en-US" dirty="0"/>
              <a:t>People __________ go on the bus trip.</a:t>
            </a:r>
          </a:p>
          <a:p>
            <a:pPr lvl="1"/>
            <a:r>
              <a:rPr lang="en-US" dirty="0"/>
              <a:t>It may __________ at the end of the day.</a:t>
            </a:r>
          </a:p>
          <a:p>
            <a:pPr lvl="1"/>
            <a:r>
              <a:rPr lang="en-US" dirty="0"/>
              <a:t>Ray put the dish on the __________ .</a:t>
            </a:r>
          </a:p>
          <a:p>
            <a:pPr lvl="1"/>
            <a:r>
              <a:rPr lang="en-US" dirty="0"/>
              <a:t>Fish will grab the __________ .</a:t>
            </a:r>
          </a:p>
          <a:p>
            <a:pPr lvl="1"/>
            <a:r>
              <a:rPr lang="en-US" dirty="0"/>
              <a:t>Alex will fill the pail with some __________ .</a:t>
            </a:r>
          </a:p>
          <a:p>
            <a:pPr lvl="1"/>
            <a:r>
              <a:rPr lang="en-US" dirty="0"/>
              <a:t>Dom got the __________ from the box.</a:t>
            </a:r>
          </a:p>
          <a:p>
            <a:pPr lvl="1"/>
            <a:endParaRPr lang="en-US" dirty="0"/>
          </a:p>
          <a:p>
            <a:pPr lvl="1"/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087626-343D-9EE1-FCA5-50E4E6C00B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329465C-2FAC-6745-BF34-06294513BB5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D9732A6-8C9E-5F5A-AB56-58760ED74CEB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7849354" y="1111170"/>
            <a:ext cx="4149905" cy="5123417"/>
          </a:xfrm>
        </p:spPr>
        <p:txBody>
          <a:bodyPr lIns="0" tIns="45720" rIns="0"/>
          <a:lstStyle>
            <a:lvl1pPr>
              <a:buAutoNum type="alphaUcPeriod"/>
              <a:defRPr/>
            </a:lvl1pPr>
            <a:lvl2pPr marL="0" indent="0" defTabSz="182880">
              <a:lnSpc>
                <a:spcPts val="3000"/>
              </a:lnSpc>
              <a:spcBef>
                <a:spcPts val="500"/>
              </a:spcBef>
              <a:buNone/>
              <a:defRPr/>
            </a:lvl2pPr>
          </a:lstStyle>
          <a:p>
            <a:pPr lvl="1"/>
            <a:endParaRPr lang="en-US" dirty="0"/>
          </a:p>
          <a:p>
            <a:pPr lvl="1"/>
            <a:r>
              <a:rPr lang="en-US" dirty="0"/>
              <a:t>bay			bait				jail</a:t>
            </a:r>
          </a:p>
          <a:p>
            <a:pPr lvl="1"/>
            <a:r>
              <a:rPr lang="en-US" dirty="0"/>
              <a:t>grain		plain			pray</a:t>
            </a:r>
          </a:p>
          <a:p>
            <a:pPr lvl="1"/>
            <a:r>
              <a:rPr lang="en-US" dirty="0"/>
              <a:t>main		pain				mail</a:t>
            </a:r>
          </a:p>
          <a:p>
            <a:pPr lvl="1"/>
            <a:r>
              <a:rPr lang="en-US" dirty="0"/>
              <a:t>way			stay				may</a:t>
            </a:r>
          </a:p>
          <a:p>
            <a:pPr lvl="1"/>
            <a:r>
              <a:rPr lang="en-US" dirty="0"/>
              <a:t>paint		plain			grain</a:t>
            </a:r>
          </a:p>
          <a:p>
            <a:pPr lvl="1"/>
            <a:r>
              <a:rPr lang="en-US" dirty="0"/>
              <a:t>bay			rain				braid</a:t>
            </a:r>
          </a:p>
        </p:txBody>
      </p:sp>
      <p:sp>
        <p:nvSpPr>
          <p:cNvPr id="2" name="Content Placeholder 12">
            <a:extLst>
              <a:ext uri="{FF2B5EF4-FFF2-40B4-BE49-F238E27FC236}">
                <a16:creationId xmlns:a16="http://schemas.microsoft.com/office/drawing/2014/main" id="{C1C3E57A-4A5C-6BA0-9454-2519D3F5C57B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2626088" y="425421"/>
            <a:ext cx="6091450" cy="223925"/>
          </a:xfrm>
        </p:spPr>
        <p:txBody>
          <a:bodyPr lIns="0" tIns="0" rIns="0">
            <a:noAutofit/>
          </a:bodyPr>
          <a:lstStyle>
            <a:lvl1pPr marL="0" indent="0">
              <a:lnSpc>
                <a:spcPts val="2100"/>
              </a:lnSpc>
              <a:spcBef>
                <a:spcPts val="0"/>
              </a:spcBef>
              <a:buNone/>
              <a:defRPr sz="1800"/>
            </a:lvl1pPr>
          </a:lstStyle>
          <a:p>
            <a:pPr lvl="0"/>
            <a:r>
              <a:rPr lang="en-US" dirty="0"/>
              <a:t>• Section Title</a:t>
            </a:r>
          </a:p>
        </p:txBody>
      </p:sp>
      <p:sp>
        <p:nvSpPr>
          <p:cNvPr id="5" name="Title Placeholder 8">
            <a:extLst>
              <a:ext uri="{FF2B5EF4-FFF2-40B4-BE49-F238E27FC236}">
                <a16:creationId xmlns:a16="http://schemas.microsoft.com/office/drawing/2014/main" id="{3E79F2BF-8541-00D1-49E0-B5C8237DC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"/>
            <a:ext cx="2078665" cy="11483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12700">
              <a:lnSpc>
                <a:spcPct val="100000"/>
              </a:lnSpc>
              <a:spcBef>
                <a:spcPts val="0"/>
              </a:spcBef>
              <a:defRPr lang="en-US"/>
            </a:pPr>
            <a:r>
              <a:rPr lang="en-US" dirty="0">
                <a:solidFill>
                  <a:schemeClr val="accent6"/>
                </a:solidFill>
                <a:latin typeface="Arial Regular" charset="77"/>
                <a:ea typeface="Arial Regular" charset="77"/>
                <a:cs typeface="Arial Regular" charset="77"/>
              </a:rPr>
              <a:t>Unit 5 Lesson 16</a:t>
            </a:r>
          </a:p>
        </p:txBody>
      </p:sp>
    </p:spTree>
    <p:extLst>
      <p:ext uri="{BB962C8B-B14F-4D97-AF65-F5344CB8AC3E}">
        <p14:creationId xmlns:p14="http://schemas.microsoft.com/office/powerpoint/2010/main" val="109554701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1E429D-C75E-E568-5F34-8F361B601C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365125"/>
            <a:ext cx="106680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FE3419-7DA6-8D90-C5FC-1D683DC82E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C122EF-F1E8-EAB4-D27E-0337D27180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A1FA69-8AE8-A4EA-D3CF-06DE7918D55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F69622-8A64-A669-DABD-7E78279BFB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1F01E0-EF8D-AB42-7A1B-8F4E1C7CEE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9465C-2FAC-6745-BF34-06294513BB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17886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90A774-84A6-66A7-FB38-A9B7BFE1C6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920F4F-8F64-75B9-DF99-40F957EDFF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E048D4-B3D0-0986-895B-3E543FA551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C58F529-9E2D-67B3-F58B-87062897C28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888347-4E53-CF56-E924-D0642C233A7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4FF4318-455C-C086-D072-53511E927F6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6929678-DEB9-11D8-E227-383DF3B278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345E2E5-9AF5-1F84-47F2-28A78DAB1D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9465C-2FAC-6745-BF34-06294513BB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54703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BE22BD-2BBC-4652-E176-397D100ABB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365125"/>
            <a:ext cx="106680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35B2CD8-129F-83AC-BD54-A76C8647C2B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41E129-2666-B288-6912-D32326A32B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4077BF0-725E-EC5A-DB85-61D64977BD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9465C-2FAC-6745-BF34-06294513BB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35413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1AB76-A962-1C17-BDD4-4A22527A34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DCA5F8-EB8E-4ED1-E8A1-FDE5C8D562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9DDD106-A64B-FA81-AB4E-A36073E4A1D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FFEE8AF-0CCA-D324-3583-055E65AE8B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2FD8D-07CD-95C9-C125-E29EFBC51A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318EDA-CE88-4538-A82C-D9B34908E0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9465C-2FAC-6745-BF34-06294513BB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16552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CBBFE2-EEFE-FD86-2970-493550B936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69875F2-C82E-88FB-5909-80CDE2E5599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E1AE16-2054-60F3-5ABC-16DE70D260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114DB5-6F4A-26E5-A680-1C4584710E1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C3BCD9-1026-EB52-B4E1-1BC50F7C27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576654-9205-12E2-6A9C-2FC8F0ADF8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9465C-2FAC-6745-BF34-06294513BB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48672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F2B256-279C-2EB0-9A40-EDDD887D9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365125"/>
            <a:ext cx="106680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8F6A3F4-793D-1CE4-5766-6F49604D3D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53D69E-E9DB-7914-AB16-8BDB7CD0C9D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61AA2D-A587-6848-C86D-F5AB55FC96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31760B-54DF-D787-D05C-C7889F058B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9465C-2FAC-6745-BF34-06294513BB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21035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42313CA-1740-1FDD-52F4-6DA68174F01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B4436-0E97-0503-969E-16C1F95260D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5EE01B-5EA1-A523-FD49-D3359789C8C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4F44EA-393B-9024-F99F-F914F09340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5787F4-D605-C999-FCE8-D529262698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9465C-2FAC-6745-BF34-06294513BB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72685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A614BB-D293-DFC7-DF79-74A8675A8C14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85800" y="1065905"/>
            <a:ext cx="7086600" cy="5123416"/>
          </a:xfrm>
        </p:spPr>
        <p:txBody>
          <a:bodyPr/>
          <a:lstStyle>
            <a:lvl1pPr>
              <a:buAutoNum type="alphaUcPeriod"/>
              <a:defRPr/>
            </a:lvl1pPr>
            <a:lvl2pPr>
              <a:lnSpc>
                <a:spcPts val="3000"/>
              </a:lnSpc>
              <a:buAutoNum type="arabicPeriod"/>
              <a:defRPr/>
            </a:lvl2pPr>
          </a:lstStyle>
          <a:p>
            <a:pPr lvl="0"/>
            <a:r>
              <a:rPr lang="en-US" dirty="0"/>
              <a:t>Heading</a:t>
            </a:r>
          </a:p>
          <a:p>
            <a:pPr lvl="1"/>
            <a:r>
              <a:rPr lang="en-US" dirty="0"/>
              <a:t>People __________ go on the bus trip.</a:t>
            </a:r>
          </a:p>
          <a:p>
            <a:pPr lvl="1"/>
            <a:r>
              <a:rPr lang="en-US" dirty="0"/>
              <a:t>It may __________ at the end of the day.</a:t>
            </a:r>
          </a:p>
          <a:p>
            <a:pPr lvl="1"/>
            <a:r>
              <a:rPr lang="en-US" dirty="0"/>
              <a:t>Ray put the dish on the __________ .</a:t>
            </a:r>
          </a:p>
          <a:p>
            <a:pPr lvl="1"/>
            <a:r>
              <a:rPr lang="en-US" dirty="0"/>
              <a:t>Fish will grab the __________ .</a:t>
            </a:r>
          </a:p>
          <a:p>
            <a:pPr lvl="1"/>
            <a:r>
              <a:rPr lang="en-US" dirty="0"/>
              <a:t>Alex will fill the pail with some __________ .</a:t>
            </a:r>
          </a:p>
          <a:p>
            <a:pPr lvl="1"/>
            <a:r>
              <a:rPr lang="en-US" dirty="0"/>
              <a:t>Dom got the __________ from the box.</a:t>
            </a:r>
          </a:p>
          <a:p>
            <a:pPr lvl="1"/>
            <a:endParaRPr lang="en-US" dirty="0"/>
          </a:p>
          <a:p>
            <a:pPr lvl="1"/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087626-343D-9EE1-FCA5-50E4E6C00B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329465C-2FAC-6745-BF34-06294513BB5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D9732A6-8C9E-5F5A-AB56-58760ED74CEB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7849354" y="1111170"/>
            <a:ext cx="4149905" cy="5123417"/>
          </a:xfrm>
        </p:spPr>
        <p:txBody>
          <a:bodyPr lIns="0" tIns="45720" rIns="0"/>
          <a:lstStyle>
            <a:lvl1pPr>
              <a:buAutoNum type="alphaUcPeriod"/>
              <a:defRPr/>
            </a:lvl1pPr>
            <a:lvl2pPr marL="0" indent="0" defTabSz="182880">
              <a:lnSpc>
                <a:spcPts val="3000"/>
              </a:lnSpc>
              <a:spcBef>
                <a:spcPts val="500"/>
              </a:spcBef>
              <a:buNone/>
              <a:defRPr/>
            </a:lvl2pPr>
          </a:lstStyle>
          <a:p>
            <a:pPr lvl="1"/>
            <a:endParaRPr lang="en-US" dirty="0"/>
          </a:p>
          <a:p>
            <a:pPr lvl="1"/>
            <a:r>
              <a:rPr lang="en-US" dirty="0"/>
              <a:t>bay			bait				jail</a:t>
            </a:r>
          </a:p>
          <a:p>
            <a:pPr lvl="1"/>
            <a:r>
              <a:rPr lang="en-US" dirty="0"/>
              <a:t>grain		plain			pray</a:t>
            </a:r>
          </a:p>
          <a:p>
            <a:pPr lvl="1"/>
            <a:r>
              <a:rPr lang="en-US" dirty="0"/>
              <a:t>main		pain				mail</a:t>
            </a:r>
          </a:p>
          <a:p>
            <a:pPr lvl="1"/>
            <a:r>
              <a:rPr lang="en-US" dirty="0"/>
              <a:t>way			stay				may</a:t>
            </a:r>
          </a:p>
          <a:p>
            <a:pPr lvl="1"/>
            <a:r>
              <a:rPr lang="en-US" dirty="0"/>
              <a:t>paint		plain			grain</a:t>
            </a:r>
          </a:p>
          <a:p>
            <a:pPr lvl="1"/>
            <a:r>
              <a:rPr lang="en-US" dirty="0"/>
              <a:t>bay			rain				braid</a:t>
            </a:r>
          </a:p>
        </p:txBody>
      </p:sp>
      <p:sp>
        <p:nvSpPr>
          <p:cNvPr id="2" name="Content Placeholder 12">
            <a:extLst>
              <a:ext uri="{FF2B5EF4-FFF2-40B4-BE49-F238E27FC236}">
                <a16:creationId xmlns:a16="http://schemas.microsoft.com/office/drawing/2014/main" id="{9D9F1724-9868-DC40-895C-85948075C971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2756903" y="425421"/>
            <a:ext cx="6091450" cy="223925"/>
          </a:xfrm>
        </p:spPr>
        <p:txBody>
          <a:bodyPr lIns="0" tIns="0" rIns="0">
            <a:noAutofit/>
          </a:bodyPr>
          <a:lstStyle>
            <a:lvl1pPr marL="0" indent="0">
              <a:lnSpc>
                <a:spcPts val="2100"/>
              </a:lnSpc>
              <a:spcBef>
                <a:spcPts val="0"/>
              </a:spcBef>
              <a:buNone/>
              <a:defRPr sz="1800"/>
            </a:lvl1pPr>
          </a:lstStyle>
          <a:p>
            <a:pPr lvl="0"/>
            <a:r>
              <a:rPr lang="en-US" dirty="0"/>
              <a:t>Section Title</a:t>
            </a:r>
          </a:p>
        </p:txBody>
      </p:sp>
    </p:spTree>
    <p:extLst>
      <p:ext uri="{BB962C8B-B14F-4D97-AF65-F5344CB8AC3E}">
        <p14:creationId xmlns:p14="http://schemas.microsoft.com/office/powerpoint/2010/main" val="414801556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A614BB-D293-DFC7-DF79-74A8675A8C14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85800" y="1065905"/>
            <a:ext cx="7086600" cy="5123416"/>
          </a:xfrm>
        </p:spPr>
        <p:txBody>
          <a:bodyPr/>
          <a:lstStyle>
            <a:lvl1pPr>
              <a:buAutoNum type="alphaUcPeriod"/>
              <a:defRPr/>
            </a:lvl1pPr>
            <a:lvl2pPr>
              <a:lnSpc>
                <a:spcPts val="3000"/>
              </a:lnSpc>
              <a:buAutoNum type="arabicPeriod"/>
              <a:defRPr/>
            </a:lvl2pPr>
          </a:lstStyle>
          <a:p>
            <a:pPr lvl="0"/>
            <a:r>
              <a:rPr lang="en-US" dirty="0"/>
              <a:t>Heading</a:t>
            </a:r>
          </a:p>
          <a:p>
            <a:pPr lvl="1"/>
            <a:r>
              <a:rPr lang="en-US" dirty="0"/>
              <a:t>People __________ go on the bus trip.</a:t>
            </a:r>
          </a:p>
          <a:p>
            <a:pPr lvl="1"/>
            <a:r>
              <a:rPr lang="en-US" dirty="0"/>
              <a:t>It may __________ at the end of the day.</a:t>
            </a:r>
          </a:p>
          <a:p>
            <a:pPr lvl="1"/>
            <a:r>
              <a:rPr lang="en-US" dirty="0"/>
              <a:t>Ray put the dish on the __________ .</a:t>
            </a:r>
          </a:p>
          <a:p>
            <a:pPr lvl="1"/>
            <a:r>
              <a:rPr lang="en-US" dirty="0"/>
              <a:t>Fish will grab the __________ .</a:t>
            </a:r>
          </a:p>
          <a:p>
            <a:pPr lvl="1"/>
            <a:r>
              <a:rPr lang="en-US" dirty="0"/>
              <a:t>Alex will fill the pail with some __________ .</a:t>
            </a:r>
          </a:p>
          <a:p>
            <a:pPr lvl="1"/>
            <a:r>
              <a:rPr lang="en-US" dirty="0"/>
              <a:t>Dom got the __________ from the box.</a:t>
            </a:r>
          </a:p>
          <a:p>
            <a:pPr lvl="1"/>
            <a:endParaRPr lang="en-US" dirty="0"/>
          </a:p>
          <a:p>
            <a:pPr lvl="1"/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087626-343D-9EE1-FCA5-50E4E6C00B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329465C-2FAC-6745-BF34-06294513BB5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D9732A6-8C9E-5F5A-AB56-58760ED74CEB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7849354" y="1111170"/>
            <a:ext cx="4149905" cy="5123417"/>
          </a:xfrm>
        </p:spPr>
        <p:txBody>
          <a:bodyPr lIns="0" tIns="45720" rIns="0"/>
          <a:lstStyle>
            <a:lvl1pPr>
              <a:buAutoNum type="alphaUcPeriod"/>
              <a:defRPr/>
            </a:lvl1pPr>
            <a:lvl2pPr marL="0" indent="0" defTabSz="182880">
              <a:lnSpc>
                <a:spcPts val="3000"/>
              </a:lnSpc>
              <a:spcBef>
                <a:spcPts val="500"/>
              </a:spcBef>
              <a:buNone/>
              <a:defRPr/>
            </a:lvl2pPr>
          </a:lstStyle>
          <a:p>
            <a:pPr lvl="1"/>
            <a:endParaRPr lang="en-US" dirty="0"/>
          </a:p>
          <a:p>
            <a:pPr lvl="1"/>
            <a:r>
              <a:rPr lang="en-US" dirty="0"/>
              <a:t>bay			bait				jail</a:t>
            </a:r>
          </a:p>
          <a:p>
            <a:pPr lvl="1"/>
            <a:r>
              <a:rPr lang="en-US" dirty="0"/>
              <a:t>grain		plain			pray</a:t>
            </a:r>
          </a:p>
          <a:p>
            <a:pPr lvl="1"/>
            <a:r>
              <a:rPr lang="en-US" dirty="0"/>
              <a:t>main		pain				mail</a:t>
            </a:r>
          </a:p>
          <a:p>
            <a:pPr lvl="1"/>
            <a:r>
              <a:rPr lang="en-US" dirty="0"/>
              <a:t>way			stay				may</a:t>
            </a:r>
          </a:p>
          <a:p>
            <a:pPr lvl="1"/>
            <a:r>
              <a:rPr lang="en-US" dirty="0"/>
              <a:t>paint		plain			grain</a:t>
            </a:r>
          </a:p>
          <a:p>
            <a:pPr lvl="1"/>
            <a:r>
              <a:rPr lang="en-US" dirty="0"/>
              <a:t>bay			rain				braid</a:t>
            </a:r>
          </a:p>
        </p:txBody>
      </p:sp>
      <p:sp>
        <p:nvSpPr>
          <p:cNvPr id="2" name="Content Placeholder 12">
            <a:extLst>
              <a:ext uri="{FF2B5EF4-FFF2-40B4-BE49-F238E27FC236}">
                <a16:creationId xmlns:a16="http://schemas.microsoft.com/office/drawing/2014/main" id="{9D9F1724-9868-DC40-895C-85948075C971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2756903" y="425421"/>
            <a:ext cx="6091450" cy="223925"/>
          </a:xfrm>
        </p:spPr>
        <p:txBody>
          <a:bodyPr lIns="0" tIns="0" rIns="0">
            <a:noAutofit/>
          </a:bodyPr>
          <a:lstStyle>
            <a:lvl1pPr marL="0" indent="0">
              <a:lnSpc>
                <a:spcPts val="2100"/>
              </a:lnSpc>
              <a:spcBef>
                <a:spcPts val="0"/>
              </a:spcBef>
              <a:buNone/>
              <a:defRPr sz="1800"/>
            </a:lvl1pPr>
          </a:lstStyle>
          <a:p>
            <a:pPr lvl="0"/>
            <a:r>
              <a:rPr lang="en-US" dirty="0"/>
              <a:t>Section Title</a:t>
            </a:r>
          </a:p>
        </p:txBody>
      </p:sp>
    </p:spTree>
    <p:extLst>
      <p:ext uri="{BB962C8B-B14F-4D97-AF65-F5344CB8AC3E}">
        <p14:creationId xmlns:p14="http://schemas.microsoft.com/office/powerpoint/2010/main" val="11041366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0ED9ED-A7AE-7A79-DCED-0137C5AD80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1073426"/>
            <a:ext cx="10668000" cy="51206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5A5957-3532-7326-15C2-FC04ACC7531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36512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D329465C-2FAC-6745-BF34-06294513BB5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TextBox 4">
            <a:extLst>
              <a:ext uri="{FF2B5EF4-FFF2-40B4-BE49-F238E27FC236}">
                <a16:creationId xmlns:a16="http://schemas.microsoft.com/office/drawing/2014/main" id="{6F2669D9-6DB7-B41C-6C21-AE1CFB75F310}"/>
              </a:ext>
            </a:extLst>
          </p:cNvPr>
          <p:cNvSpPr txBox="1"/>
          <p:nvPr userDrawn="1"/>
        </p:nvSpPr>
        <p:spPr>
          <a:xfrm>
            <a:off x="685800" y="6477002"/>
            <a:ext cx="4358487" cy="22860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/>
          <a:lstStyle/>
          <a:p>
            <a:pPr indent="12700">
              <a:defRPr lang="en-US"/>
            </a:pPr>
            <a:r>
              <a:rPr sz="1200" dirty="0">
                <a:latin typeface="Arial Regular" charset="77"/>
                <a:ea typeface="Arial Regular" charset="77"/>
                <a:cs typeface="Arial Regular" charset="77"/>
              </a:rPr>
              <a:t>©Curriculum Associates, LLC Copying is not permitted.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9A3B283-2822-6C88-4F59-9A1EFA9CA8E0}"/>
              </a:ext>
            </a:extLst>
          </p:cNvPr>
          <p:cNvCxnSpPr/>
          <p:nvPr userDrawn="1"/>
        </p:nvCxnSpPr>
        <p:spPr>
          <a:xfrm>
            <a:off x="0" y="750128"/>
            <a:ext cx="12192000" cy="0"/>
          </a:xfrm>
          <a:prstGeom prst="line">
            <a:avLst/>
          </a:prstGeom>
          <a:ln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Title Placeholder 8">
            <a:extLst>
              <a:ext uri="{FF2B5EF4-FFF2-40B4-BE49-F238E27FC236}">
                <a16:creationId xmlns:a16="http://schemas.microsoft.com/office/drawing/2014/main" id="{4E8B2659-D924-F26B-203C-2006E913BE56}"/>
              </a:ext>
            </a:extLst>
          </p:cNvPr>
          <p:cNvSpPr txBox="1">
            <a:spLocks/>
          </p:cNvSpPr>
          <p:nvPr userDrawn="1"/>
        </p:nvSpPr>
        <p:spPr>
          <a:xfrm>
            <a:off x="563156" y="-22032"/>
            <a:ext cx="2078665" cy="11483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800" kern="12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indent="12700">
              <a:lnSpc>
                <a:spcPct val="100000"/>
              </a:lnSpc>
              <a:spcBef>
                <a:spcPts val="0"/>
              </a:spcBef>
              <a:defRPr lang="en-US"/>
            </a:pPr>
            <a:r>
              <a:rPr lang="en-US" dirty="0">
                <a:solidFill>
                  <a:schemeClr val="accent6"/>
                </a:solidFill>
                <a:latin typeface="Arial Regular" charset="77"/>
                <a:ea typeface="Arial Regular" charset="77"/>
                <a:cs typeface="Arial Regular" charset="77"/>
              </a:rPr>
              <a:t>Unit 1 Lesson 1</a:t>
            </a:r>
          </a:p>
        </p:txBody>
      </p:sp>
    </p:spTree>
    <p:extLst>
      <p:ext uri="{BB962C8B-B14F-4D97-AF65-F5344CB8AC3E}">
        <p14:creationId xmlns:p14="http://schemas.microsoft.com/office/powerpoint/2010/main" val="16457126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60" r:id="rId2"/>
    <p:sldLayoutId id="2147483661" r:id="rId3"/>
    <p:sldLayoutId id="2147483662" r:id="rId4"/>
    <p:sldLayoutId id="2147483663" r:id="rId5"/>
    <p:sldLayoutId id="2147483652" r:id="rId6"/>
    <p:sldLayoutId id="2147483653" r:id="rId7"/>
    <p:sldLayoutId id="2147483654" r:id="rId8"/>
    <p:sldLayoutId id="2147483656" r:id="rId9"/>
    <p:sldLayoutId id="2147483657" r:id="rId10"/>
    <p:sldLayoutId id="2147483658" r:id="rId11"/>
    <p:sldLayoutId id="2147483659" r:id="rId12"/>
    <p:sldLayoutId id="2147483664" r:id="rId13"/>
    <p:sldLayoutId id="2147483665" r:id="rId1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1800" kern="12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914400" rtl="0" eaLnBrk="1" latinLnBrk="0" hangingPunct="1">
        <a:lnSpc>
          <a:spcPts val="3400"/>
        </a:lnSpc>
        <a:spcBef>
          <a:spcPts val="2200"/>
        </a:spcBef>
        <a:buFont typeface="+mj-lt"/>
        <a:buAutoNum type="alphaUcPeriod"/>
        <a:defRPr sz="22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914400" indent="-457200" algn="l" defTabSz="914400" rtl="0" eaLnBrk="1" latinLnBrk="0" hangingPunct="1">
        <a:lnSpc>
          <a:spcPts val="3400"/>
        </a:lnSpc>
        <a:spcBef>
          <a:spcPts val="500"/>
        </a:spcBef>
        <a:buFont typeface="+mj-lt"/>
        <a:buAutoNum type="arabicPeriod"/>
        <a:defRPr sz="22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ts val="34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ts val="34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ts val="34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F5441D-ECA2-D249-D0DC-C252C60120C5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2455960" y="425421"/>
            <a:ext cx="6091450" cy="223925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0" tIns="0" rIns="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ts val="21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Say Sounds (A–B)</a:t>
            </a:r>
          </a:p>
          <a:p>
            <a:pPr marL="0" marR="0" lvl="0" indent="0" algn="l" defTabSz="914400" rtl="0" eaLnBrk="1" fontAlgn="auto" latinLnBrk="0" hangingPunct="1">
              <a:lnSpc>
                <a:spcPts val="21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89FC38A-AF24-760D-AC21-74C16F921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329465C-2FAC-6745-BF34-06294513BB59}" type="slidenum">
              <a:rPr lang="en-US" smtClean="0"/>
              <a:pPr/>
              <a:t>1</a:t>
            </a:fld>
            <a:endParaRPr lang="en-US" dirty="0"/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5291989A-394A-B150-436F-E809AC2D90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73265" y="1180953"/>
            <a:ext cx="1868556" cy="430887"/>
          </a:xfrm>
          <a:prstGeom prst="round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8332E2A-854C-DAEC-4246-9D95CB7DBD2A}"/>
              </a:ext>
            </a:extLst>
          </p:cNvPr>
          <p:cNvSpPr txBox="1">
            <a:spLocks/>
          </p:cNvSpPr>
          <p:nvPr/>
        </p:nvSpPr>
        <p:spPr>
          <a:xfrm>
            <a:off x="773264" y="1180953"/>
            <a:ext cx="1868557" cy="446616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Say Sounds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6730726-6869-F03A-F029-8BA0B7B823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789043"/>
            <a:ext cx="10668000" cy="3793610"/>
          </a:xfrm>
        </p:spPr>
        <p:txBody>
          <a:bodyPr>
            <a:noAutofit/>
          </a:bodyPr>
          <a:lstStyle/>
          <a:p>
            <a:r>
              <a:rPr lang="en-US" b="1" dirty="0"/>
              <a:t>Phonemic Awareness </a:t>
            </a:r>
            <a:r>
              <a:rPr lang="en-US" dirty="0"/>
              <a:t>Listen to the sounds or word parts as your teacher </a:t>
            </a:r>
            <a:br>
              <a:rPr lang="en-US" dirty="0"/>
            </a:br>
            <a:r>
              <a:rPr lang="en-US" dirty="0"/>
              <a:t>says a word slowly. Then say the word.</a:t>
            </a:r>
          </a:p>
          <a:p>
            <a:pPr>
              <a:buFont typeface="+mj-lt"/>
              <a:buAutoNum type="alphaUcPeriod" startAt="2"/>
            </a:pPr>
            <a:r>
              <a:rPr lang="en-US" b="1" dirty="0"/>
              <a:t>Letter/Sound Associations </a:t>
            </a:r>
            <a:r>
              <a:rPr lang="en-US" dirty="0"/>
              <a:t>Look at the letter. Say the sound.</a:t>
            </a:r>
          </a:p>
          <a:p>
            <a:pPr marL="457200" lvl="1" indent="0" defTabSz="457200">
              <a:buNone/>
            </a:pPr>
            <a:r>
              <a:rPr lang="it-IT" b="1" dirty="0"/>
              <a:t>			    </a:t>
            </a:r>
            <a:r>
              <a:rPr lang="it-IT" b="1" dirty="0" err="1"/>
              <a:t>r</a:t>
            </a:r>
            <a:r>
              <a:rPr lang="it-IT" b="1" u="sng" dirty="0" err="1"/>
              <a:t>a</a:t>
            </a:r>
            <a:r>
              <a:rPr lang="it-IT" b="1" dirty="0" err="1"/>
              <a:t>n</a:t>
            </a:r>
            <a:r>
              <a:rPr lang="it-IT" b="1" dirty="0"/>
              <a:t>		</a:t>
            </a:r>
            <a:r>
              <a:rPr lang="it-IT" b="1" dirty="0" err="1"/>
              <a:t>s</a:t>
            </a:r>
            <a:r>
              <a:rPr lang="it-IT" b="1" u="sng" dirty="0" err="1"/>
              <a:t>i</a:t>
            </a:r>
            <a:r>
              <a:rPr lang="it-IT" b="1" dirty="0" err="1"/>
              <a:t>t</a:t>
            </a:r>
            <a:endParaRPr lang="it-IT" b="1" dirty="0"/>
          </a:p>
          <a:p>
            <a:pPr lvl="1" defTabSz="457200"/>
            <a:r>
              <a:rPr lang="pt-BR" dirty="0"/>
              <a:t>a		</a:t>
            </a:r>
            <a:r>
              <a:rPr lang="pt-BR" dirty="0" err="1"/>
              <a:t>i</a:t>
            </a:r>
            <a:r>
              <a:rPr lang="pt-BR" dirty="0"/>
              <a:t>		a		</a:t>
            </a:r>
            <a:r>
              <a:rPr lang="pt-BR" dirty="0" err="1"/>
              <a:t>s</a:t>
            </a:r>
            <a:r>
              <a:rPr lang="pt-BR" dirty="0"/>
              <a:t>		</a:t>
            </a:r>
            <a:r>
              <a:rPr lang="pt-BR" dirty="0" err="1"/>
              <a:t>i</a:t>
            </a:r>
            <a:endParaRPr lang="pt-BR" dirty="0"/>
          </a:p>
          <a:p>
            <a:pPr lvl="1" defTabSz="457200"/>
            <a:r>
              <a:rPr lang="pt-BR" dirty="0" err="1"/>
              <a:t>r</a:t>
            </a:r>
            <a:r>
              <a:rPr lang="pt-BR" dirty="0"/>
              <a:t>		a		</a:t>
            </a:r>
            <a:r>
              <a:rPr lang="pt-BR" dirty="0" err="1"/>
              <a:t>n</a:t>
            </a:r>
            <a:r>
              <a:rPr lang="pt-BR" dirty="0"/>
              <a:t>		</a:t>
            </a:r>
            <a:r>
              <a:rPr lang="pt-BR" dirty="0" err="1"/>
              <a:t>b</a:t>
            </a:r>
            <a:r>
              <a:rPr lang="pt-BR" dirty="0"/>
              <a:t>		</a:t>
            </a:r>
            <a:r>
              <a:rPr lang="pt-BR" dirty="0" err="1"/>
              <a:t>t</a:t>
            </a:r>
            <a:endParaRPr lang="pt-BR" dirty="0"/>
          </a:p>
          <a:p>
            <a:pPr lvl="1" defTabSz="457200"/>
            <a:r>
              <a:rPr lang="pt-BR" dirty="0"/>
              <a:t>l		</a:t>
            </a:r>
            <a:r>
              <a:rPr lang="pt-BR" dirty="0" err="1"/>
              <a:t>i</a:t>
            </a:r>
            <a:r>
              <a:rPr lang="pt-BR" dirty="0"/>
              <a:t>		a		</a:t>
            </a:r>
            <a:r>
              <a:rPr lang="pt-BR" dirty="0" err="1"/>
              <a:t>f</a:t>
            </a:r>
            <a:r>
              <a:rPr lang="pt-BR" dirty="0"/>
              <a:t>		a</a:t>
            </a:r>
          </a:p>
          <a:p>
            <a:pPr lvl="1" defTabSz="457200"/>
            <a:r>
              <a:rPr lang="pt-BR" dirty="0" err="1"/>
              <a:t>p</a:t>
            </a:r>
            <a:r>
              <a:rPr lang="pt-BR" dirty="0"/>
              <a:t>		a		m		</a:t>
            </a:r>
            <a:r>
              <a:rPr lang="pt-BR" dirty="0" err="1"/>
              <a:t>i</a:t>
            </a:r>
            <a:r>
              <a:rPr lang="pt-BR" dirty="0"/>
              <a:t>		</a:t>
            </a:r>
            <a:r>
              <a:rPr lang="pt-BR" dirty="0" err="1"/>
              <a:t>d</a:t>
            </a:r>
            <a:endParaRPr lang="pt-BR" dirty="0"/>
          </a:p>
          <a:p>
            <a:pPr lvl="1" defTabSz="457200"/>
            <a:r>
              <a:rPr lang="pt-BR" dirty="0" err="1"/>
              <a:t>j</a:t>
            </a:r>
            <a:r>
              <a:rPr lang="pt-BR" dirty="0"/>
              <a:t>		</a:t>
            </a:r>
            <a:r>
              <a:rPr lang="pt-BR" dirty="0" err="1"/>
              <a:t>i</a:t>
            </a:r>
            <a:r>
              <a:rPr lang="pt-BR" dirty="0"/>
              <a:t>		a		</a:t>
            </a:r>
            <a:r>
              <a:rPr lang="pt-BR" dirty="0" err="1"/>
              <a:t>h</a:t>
            </a:r>
            <a:r>
              <a:rPr lang="pt-BR" dirty="0"/>
              <a:t>		</a:t>
            </a:r>
            <a:r>
              <a:rPr lang="pt-BR" dirty="0" err="1"/>
              <a:t>w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01687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F5441D-ECA2-D249-D0DC-C252C60120C5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2455960" y="425421"/>
            <a:ext cx="6091450" cy="223925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0" tIns="0" rIns="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ts val="21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Read Words (C)</a:t>
            </a:r>
          </a:p>
          <a:p>
            <a:pPr marL="0" marR="0" lvl="0" indent="0" algn="l" defTabSz="914400" rtl="0" eaLnBrk="1" fontAlgn="auto" latinLnBrk="0" hangingPunct="1">
              <a:lnSpc>
                <a:spcPts val="21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89FC38A-AF24-760D-AC21-74C16F921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329465C-2FAC-6745-BF34-06294513BB59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2B4D2D30-831D-7DF2-5863-4C4C000048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73265" y="1180953"/>
            <a:ext cx="1868556" cy="430887"/>
          </a:xfrm>
          <a:prstGeom prst="round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F70309D-44E8-3332-5283-F1CD4E27A03E}"/>
              </a:ext>
            </a:extLst>
          </p:cNvPr>
          <p:cNvSpPr txBox="1">
            <a:spLocks/>
          </p:cNvSpPr>
          <p:nvPr/>
        </p:nvSpPr>
        <p:spPr>
          <a:xfrm>
            <a:off x="773264" y="1180953"/>
            <a:ext cx="1868557" cy="446616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Read Words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6730726-6869-F03A-F029-8BA0B7B823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809454"/>
            <a:ext cx="10668000" cy="3470337"/>
          </a:xfrm>
        </p:spPr>
        <p:txBody>
          <a:bodyPr>
            <a:noAutofit/>
          </a:bodyPr>
          <a:lstStyle/>
          <a:p>
            <a:pPr>
              <a:buFont typeface="+mj-lt"/>
              <a:buAutoNum type="alphaUcPeriod" startAt="3"/>
            </a:pPr>
            <a:r>
              <a:rPr lang="en-US" b="1" dirty="0"/>
              <a:t>New Words </a:t>
            </a:r>
            <a:r>
              <a:rPr lang="en-US" dirty="0"/>
              <a:t>Say the sound. Sound out the word. Read the word.</a:t>
            </a:r>
          </a:p>
          <a:p>
            <a:pPr lvl="1" defTabSz="457200"/>
            <a:r>
              <a:rPr lang="da-DK" u="sng" dirty="0"/>
              <a:t>a</a:t>
            </a:r>
            <a:r>
              <a:rPr lang="da-DK" dirty="0"/>
              <a:t>m		</a:t>
            </a:r>
            <a:r>
              <a:rPr lang="da-DK" u="sng" dirty="0"/>
              <a:t>i</a:t>
            </a:r>
            <a:r>
              <a:rPr lang="da-DK" dirty="0"/>
              <a:t>n		S</a:t>
            </a:r>
            <a:r>
              <a:rPr lang="da-DK" u="sng" dirty="0"/>
              <a:t>a</a:t>
            </a:r>
            <a:r>
              <a:rPr lang="da-DK" dirty="0"/>
              <a:t>m</a:t>
            </a:r>
          </a:p>
          <a:p>
            <a:pPr lvl="1" defTabSz="457200"/>
            <a:r>
              <a:rPr lang="da-DK" u="sng" dirty="0"/>
              <a:t>a</a:t>
            </a:r>
            <a:r>
              <a:rPr lang="da-DK" dirty="0"/>
              <a:t>n		N</a:t>
            </a:r>
            <a:r>
              <a:rPr lang="da-DK" u="sng" dirty="0"/>
              <a:t>a</a:t>
            </a:r>
            <a:r>
              <a:rPr lang="da-DK" dirty="0"/>
              <a:t>n	f</a:t>
            </a:r>
            <a:r>
              <a:rPr lang="da-DK" u="sng" dirty="0"/>
              <a:t>i</a:t>
            </a:r>
            <a:r>
              <a:rPr lang="da-DK" dirty="0"/>
              <a:t>t</a:t>
            </a:r>
          </a:p>
          <a:p>
            <a:pPr lvl="1" defTabSz="457200"/>
            <a:r>
              <a:rPr lang="da-DK" dirty="0"/>
              <a:t>m</a:t>
            </a:r>
            <a:r>
              <a:rPr lang="da-DK" u="sng" dirty="0"/>
              <a:t>a</a:t>
            </a:r>
            <a:r>
              <a:rPr lang="da-DK" dirty="0"/>
              <a:t>n	s</a:t>
            </a:r>
            <a:r>
              <a:rPr lang="da-DK" u="sng" dirty="0"/>
              <a:t>a</a:t>
            </a:r>
            <a:r>
              <a:rPr lang="da-DK" dirty="0"/>
              <a:t>t		s</a:t>
            </a:r>
            <a:r>
              <a:rPr lang="da-DK" u="sng" dirty="0"/>
              <a:t>i</a:t>
            </a:r>
            <a:r>
              <a:rPr lang="da-DK" dirty="0"/>
              <a:t>t</a:t>
            </a:r>
          </a:p>
          <a:p>
            <a:pPr lvl="1" defTabSz="457200"/>
            <a:r>
              <a:rPr lang="da-DK" dirty="0"/>
              <a:t>fat		sad		lip</a:t>
            </a:r>
          </a:p>
          <a:p>
            <a:pPr lvl="1" defTabSz="457200"/>
            <a:r>
              <a:rPr lang="da-DK" dirty="0"/>
              <a:t>rip		ran		lap</a:t>
            </a:r>
          </a:p>
        </p:txBody>
      </p:sp>
    </p:spTree>
    <p:extLst>
      <p:ext uri="{BB962C8B-B14F-4D97-AF65-F5344CB8AC3E}">
        <p14:creationId xmlns:p14="http://schemas.microsoft.com/office/powerpoint/2010/main" val="29427371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C498C97-6632-36ED-B79E-16D28FEA0C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5960" y="425421"/>
            <a:ext cx="6091450" cy="223925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0" tIns="0" rIns="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ts val="21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Read Words (D)</a:t>
            </a:r>
          </a:p>
          <a:p>
            <a:pPr marL="0" marR="0" lvl="0" indent="0" algn="l" defTabSz="914400" rtl="0" eaLnBrk="1" fontAlgn="auto" latinLnBrk="0" hangingPunct="1">
              <a:lnSpc>
                <a:spcPts val="21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A20ECA2-8A52-B700-3E3E-9045E5EF8C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365125"/>
            <a:ext cx="2743200" cy="365125"/>
          </a:xfrm>
        </p:spPr>
        <p:txBody>
          <a:bodyPr>
            <a:noAutofit/>
          </a:bodyPr>
          <a:lstStyle/>
          <a:p>
            <a:fld id="{D329465C-2FAC-6745-BF34-06294513BB59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1262B841-BCC5-27FE-F4C2-3B5281AF81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088136"/>
            <a:ext cx="10668000" cy="669110"/>
          </a:xfrm>
        </p:spPr>
        <p:txBody>
          <a:bodyPr>
            <a:noAutofit/>
          </a:bodyPr>
          <a:lstStyle>
            <a:lvl1pPr>
              <a:buAutoNum type="alphaUcPeriod"/>
              <a:defRPr/>
            </a:lvl1pPr>
            <a:lvl2pPr marL="457200" indent="0">
              <a:buNone/>
              <a:defRPr/>
            </a:lvl2pPr>
          </a:lstStyle>
          <a:p>
            <a:pPr>
              <a:buFont typeface="+mj-lt"/>
              <a:buAutoNum type="alphaUcPeriod" startAt="4"/>
            </a:pPr>
            <a:r>
              <a:rPr lang="en-US" b="1" dirty="0">
                <a:effectLst/>
              </a:rPr>
              <a:t>Word Families</a:t>
            </a:r>
            <a:r>
              <a:rPr lang="en-US" b="1" dirty="0"/>
              <a:t> </a:t>
            </a:r>
            <a:r>
              <a:rPr lang="en-US" dirty="0">
                <a:effectLst/>
              </a:rPr>
              <a:t>Read down. Read rapidly.</a:t>
            </a:r>
          </a:p>
        </p:txBody>
      </p:sp>
      <p:sp>
        <p:nvSpPr>
          <p:cNvPr id="34" name="Text Placeholder 33">
            <a:extLst>
              <a:ext uri="{FF2B5EF4-FFF2-40B4-BE49-F238E27FC236}">
                <a16:creationId xmlns:a16="http://schemas.microsoft.com/office/drawing/2014/main" id="{51760B50-4EC1-0552-121A-4A0CC6197EB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4743" y="1990580"/>
            <a:ext cx="2126343" cy="2969623"/>
          </a:xfrm>
        </p:spPr>
        <p:txBody>
          <a:bodyPr>
            <a:noAutofit/>
          </a:bodyPr>
          <a:lstStyle/>
          <a:p>
            <a:r>
              <a:rPr lang="pl-PL" b="1" dirty="0"/>
              <a:t>am</a:t>
            </a:r>
          </a:p>
          <a:p>
            <a:r>
              <a:rPr lang="pl-PL" dirty="0"/>
              <a:t>Sam</a:t>
            </a:r>
          </a:p>
          <a:p>
            <a:r>
              <a:rPr lang="pl-PL" dirty="0"/>
              <a:t>ham</a:t>
            </a:r>
          </a:p>
          <a:p>
            <a:r>
              <a:rPr lang="pl-PL" dirty="0"/>
              <a:t>jam</a:t>
            </a:r>
          </a:p>
          <a:p>
            <a:r>
              <a:rPr lang="pl-PL" dirty="0"/>
              <a:t>ram</a:t>
            </a:r>
          </a:p>
        </p:txBody>
      </p:sp>
      <p:sp>
        <p:nvSpPr>
          <p:cNvPr id="35" name="Text Placeholder 26">
            <a:extLst>
              <a:ext uri="{FF2B5EF4-FFF2-40B4-BE49-F238E27FC236}">
                <a16:creationId xmlns:a16="http://schemas.microsoft.com/office/drawing/2014/main" id="{F26E453C-FBE8-821E-A68F-79C89CE9D588}"/>
              </a:ext>
            </a:extLst>
          </p:cNvPr>
          <p:cNvSpPr txBox="1">
            <a:spLocks/>
          </p:cNvSpPr>
          <p:nvPr/>
        </p:nvSpPr>
        <p:spPr>
          <a:xfrm>
            <a:off x="3394527" y="2007564"/>
            <a:ext cx="2126343" cy="2969623"/>
          </a:xfrm>
          <a:prstGeom prst="rect">
            <a:avLst/>
          </a:prstGeom>
        </p:spPr>
        <p:txBody>
          <a:bodyPr vert="horz" wrap="none" lIns="137160" tIns="91440" rIns="137160" bIns="45720" rtlCol="0">
            <a:noAutofit/>
          </a:bodyPr>
          <a:lstStyle>
            <a:lvl1pPr marL="0" indent="0" algn="l" defTabSz="914400" rtl="0" eaLnBrk="1" latinLnBrk="0" hangingPunct="1">
              <a:lnSpc>
                <a:spcPts val="4200"/>
              </a:lnSpc>
              <a:spcBef>
                <a:spcPts val="0"/>
              </a:spcBef>
              <a:buFont typeface="+mj-lt"/>
              <a:buNone/>
              <a:defRPr sz="2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indent="0" algn="l" defTabSz="914400" rtl="0" eaLnBrk="1" latinLnBrk="0" hangingPunct="1">
              <a:lnSpc>
                <a:spcPts val="3400"/>
              </a:lnSpc>
              <a:spcBef>
                <a:spcPts val="500"/>
              </a:spcBef>
              <a:buFont typeface="+mj-lt"/>
              <a:buNone/>
              <a:defRPr sz="1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indent="0" algn="l" defTabSz="914400" rtl="0" eaLnBrk="1" latinLnBrk="0" hangingPunct="1">
              <a:lnSpc>
                <a:spcPts val="34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indent="0" algn="l" defTabSz="914400" rtl="0" eaLnBrk="1" latinLnBrk="0" hangingPunct="1">
              <a:lnSpc>
                <a:spcPts val="34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indent="0" algn="l" defTabSz="914400" rtl="0" eaLnBrk="1" latinLnBrk="0" hangingPunct="1">
              <a:lnSpc>
                <a:spcPts val="34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dirty="0"/>
              <a:t>an</a:t>
            </a:r>
          </a:p>
          <a:p>
            <a:r>
              <a:rPr lang="en-US" dirty="0"/>
              <a:t>man</a:t>
            </a:r>
          </a:p>
          <a:p>
            <a:r>
              <a:rPr lang="en-US" dirty="0"/>
              <a:t>Nan</a:t>
            </a:r>
          </a:p>
          <a:p>
            <a:r>
              <a:rPr lang="en-US" dirty="0"/>
              <a:t>ran</a:t>
            </a:r>
          </a:p>
          <a:p>
            <a:r>
              <a:rPr lang="en-US" dirty="0"/>
              <a:t>can</a:t>
            </a:r>
          </a:p>
        </p:txBody>
      </p:sp>
      <p:sp>
        <p:nvSpPr>
          <p:cNvPr id="29" name="Text Placeholder 28">
            <a:extLst>
              <a:ext uri="{FF2B5EF4-FFF2-40B4-BE49-F238E27FC236}">
                <a16:creationId xmlns:a16="http://schemas.microsoft.com/office/drawing/2014/main" id="{5F00A9C6-ED01-66C5-23EA-7A3FFFEA2E3B}"/>
              </a:ext>
            </a:extLst>
          </p:cNvPr>
          <p:cNvSpPr>
            <a:spLocks noGrp="1"/>
          </p:cNvSpPr>
          <p:nvPr>
            <p:ph type="body" sz="half" idx="14"/>
          </p:nvPr>
        </p:nvSpPr>
        <p:spPr>
          <a:xfrm>
            <a:off x="6052456" y="1990579"/>
            <a:ext cx="2126343" cy="2969623"/>
          </a:xfrm>
        </p:spPr>
        <p:txBody>
          <a:bodyPr>
            <a:noAutofit/>
          </a:bodyPr>
          <a:lstStyle/>
          <a:p>
            <a:r>
              <a:rPr lang="en-US" b="1" dirty="0"/>
              <a:t>in</a:t>
            </a:r>
          </a:p>
          <a:p>
            <a:r>
              <a:rPr lang="en-US" dirty="0"/>
              <a:t>tin</a:t>
            </a:r>
          </a:p>
          <a:p>
            <a:r>
              <a:rPr lang="en-US" dirty="0"/>
              <a:t>pin</a:t>
            </a:r>
          </a:p>
          <a:p>
            <a:r>
              <a:rPr lang="en-US" dirty="0"/>
              <a:t>win</a:t>
            </a:r>
          </a:p>
          <a:p>
            <a:r>
              <a:rPr lang="en-US" dirty="0"/>
              <a:t>fin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20EDDB1-7A29-7E1C-11EA-B4E305FF906E}"/>
              </a:ext>
            </a:extLst>
          </p:cNvPr>
          <p:cNvSpPr txBox="1"/>
          <p:nvPr/>
        </p:nvSpPr>
        <p:spPr>
          <a:xfrm>
            <a:off x="8417860" y="3530476"/>
            <a:ext cx="2955366" cy="369332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10 Second Challenge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A7B3B88-7296-5C30-4621-F7A2AD141D2C}"/>
              </a:ext>
            </a:extLst>
          </p:cNvPr>
          <p:cNvSpPr txBox="1"/>
          <p:nvPr/>
        </p:nvSpPr>
        <p:spPr>
          <a:xfrm>
            <a:off x="8417859" y="3942012"/>
            <a:ext cx="2955366" cy="892552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pPr defTabSz="457200">
              <a:spcAft>
                <a:spcPts val="600"/>
              </a:spcAft>
            </a:pPr>
            <a:r>
              <a:rPr lang="en-US" sz="1400" dirty="0">
                <a:effectLst/>
                <a:latin typeface="Arial" panose="020B0604020202020204" pitchFamily="34" charset="0"/>
              </a:rPr>
              <a:t>Cold Timing	</a:t>
            </a:r>
            <a:r>
              <a:rPr lang="en-US" sz="1400" u="sng" dirty="0">
                <a:effectLst/>
                <a:latin typeface="Arial" panose="020B0604020202020204" pitchFamily="34" charset="0"/>
              </a:rPr>
              <a:t>         </a:t>
            </a:r>
            <a:r>
              <a:rPr lang="en-US" sz="1400" dirty="0">
                <a:effectLst/>
                <a:latin typeface="Arial" panose="020B0604020202020204" pitchFamily="34" charset="0"/>
              </a:rPr>
              <a:t> words read</a:t>
            </a:r>
          </a:p>
          <a:p>
            <a:pPr defTabSz="457200">
              <a:spcAft>
                <a:spcPts val="600"/>
              </a:spcAft>
            </a:pPr>
            <a:r>
              <a:rPr lang="en-US" sz="1400" dirty="0">
                <a:effectLst/>
                <a:latin typeface="Arial" panose="020B0604020202020204" pitchFamily="34" charset="0"/>
              </a:rPr>
              <a:t>Practice		</a:t>
            </a:r>
            <a:r>
              <a:rPr lang="en-US" sz="1400" u="sng" dirty="0">
                <a:effectLst/>
                <a:latin typeface="Arial" panose="020B0604020202020204" pitchFamily="34" charset="0"/>
              </a:rPr>
              <a:t>         </a:t>
            </a:r>
            <a:r>
              <a:rPr lang="en-US" sz="1400" dirty="0">
                <a:effectLst/>
                <a:latin typeface="Arial" panose="020B0604020202020204" pitchFamily="34" charset="0"/>
              </a:rPr>
              <a:t> words read</a:t>
            </a:r>
          </a:p>
          <a:p>
            <a:pPr defTabSz="457200">
              <a:spcAft>
                <a:spcPts val="600"/>
              </a:spcAft>
            </a:pPr>
            <a:r>
              <a:rPr lang="en-US" sz="1400" dirty="0">
                <a:effectLst/>
                <a:latin typeface="Arial" panose="020B0604020202020204" pitchFamily="34" charset="0"/>
              </a:rPr>
              <a:t>Hot Timing		</a:t>
            </a:r>
            <a:r>
              <a:rPr lang="en-US" sz="1400" u="sng" dirty="0">
                <a:effectLst/>
                <a:latin typeface="Arial" panose="020B0604020202020204" pitchFamily="34" charset="0"/>
              </a:rPr>
              <a:t>         </a:t>
            </a:r>
            <a:r>
              <a:rPr lang="en-US" sz="1400" dirty="0">
                <a:effectLst/>
                <a:latin typeface="Arial" panose="020B0604020202020204" pitchFamily="34" charset="0"/>
              </a:rPr>
              <a:t> words read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AEBAF246-5E98-6FFD-E97E-38462FFFFC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54743" y="1990583"/>
            <a:ext cx="2126343" cy="2969620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EF9A83D5-A653-0990-28D7-53684854CA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403600" y="1990582"/>
            <a:ext cx="2126343" cy="2969620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0C85DA66-176E-8415-DA6F-A563BB20E6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052457" y="1990581"/>
            <a:ext cx="2126343" cy="2969622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740381BB-ADDA-0105-04C6-942A5228D3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417860" y="3403476"/>
            <a:ext cx="2955366" cy="1556726"/>
          </a:xfrm>
          <a:prstGeom prst="roundRect">
            <a:avLst/>
          </a:prstGeom>
          <a:noFill/>
          <a:ln w="190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7601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F5441D-ECA2-D249-D0DC-C252C60120C5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2455960" y="425421"/>
            <a:ext cx="6091450" cy="223925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0" tIns="0" rIns="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ts val="21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Read Words (E–F)</a:t>
            </a:r>
          </a:p>
          <a:p>
            <a:pPr marL="0" marR="0" lvl="0" indent="0" algn="l" defTabSz="914400" rtl="0" eaLnBrk="1" fontAlgn="auto" latinLnBrk="0" hangingPunct="1">
              <a:lnSpc>
                <a:spcPts val="21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89FC38A-AF24-760D-AC21-74C16F921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329465C-2FAC-6745-BF34-06294513BB59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6730726-6869-F03A-F029-8BA0B7B823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089788"/>
            <a:ext cx="10668000" cy="5342791"/>
          </a:xfrm>
        </p:spPr>
        <p:txBody>
          <a:bodyPr>
            <a:noAutofit/>
          </a:bodyPr>
          <a:lstStyle/>
          <a:p>
            <a:pPr>
              <a:buFont typeface="+mj-lt"/>
              <a:buAutoNum type="alphaUcPeriod" startAt="5"/>
            </a:pPr>
            <a:r>
              <a:rPr lang="en-US" b="1" dirty="0"/>
              <a:t>Multisyllabic Challenge Words </a:t>
            </a:r>
            <a:r>
              <a:rPr lang="en-US" dirty="0"/>
              <a:t>Sound out the syllables. </a:t>
            </a:r>
            <a:br>
              <a:rPr lang="en-US" dirty="0"/>
            </a:br>
            <a:r>
              <a:rPr lang="en-US" dirty="0"/>
              <a:t>Read the whole word.</a:t>
            </a:r>
          </a:p>
          <a:p>
            <a:pPr marL="457200" lvl="1" indent="0">
              <a:lnSpc>
                <a:spcPts val="5600"/>
              </a:lnSpc>
              <a:spcBef>
                <a:spcPts val="0"/>
              </a:spcBef>
              <a:buNone/>
            </a:pPr>
            <a:r>
              <a:rPr lang="en-US" dirty="0"/>
              <a:t>admit	  fabric		rabbit 	rapid		attic</a:t>
            </a:r>
          </a:p>
          <a:p>
            <a:pPr>
              <a:buFont typeface="+mj-lt"/>
              <a:buAutoNum type="alphaUcPeriod" startAt="5"/>
            </a:pPr>
            <a:r>
              <a:rPr lang="en-US" b="1" dirty="0"/>
              <a:t>High-Frequency Words </a:t>
            </a:r>
            <a:r>
              <a:rPr lang="en-US" dirty="0"/>
              <a:t>Say. Spell. Read.</a:t>
            </a:r>
          </a:p>
          <a:p>
            <a:pPr marL="457200" lvl="1" indent="0" defTabSz="457200">
              <a:buNone/>
            </a:pPr>
            <a:r>
              <a:rPr lang="en-US" b="1" dirty="0"/>
              <a:t>to		on		the			with	my</a:t>
            </a:r>
          </a:p>
          <a:p>
            <a:pPr marL="457200" lvl="1" indent="0" defTabSz="457200">
              <a:buNone/>
            </a:pPr>
            <a:r>
              <a:rPr lang="en-US" dirty="0"/>
              <a:t>little	and	school		he		her</a:t>
            </a:r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E2AB135B-B937-F02B-B7CD-266A69B07E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223391" y="2567197"/>
            <a:ext cx="314898" cy="225462"/>
          </a:xfrm>
          <a:custGeom>
            <a:avLst/>
            <a:gdLst>
              <a:gd name="connsiteX0" fmla="*/ 0 w 1047750"/>
              <a:gd name="connsiteY0" fmla="*/ 0 h 225441"/>
              <a:gd name="connsiteX1" fmla="*/ 536575 w 1047750"/>
              <a:gd name="connsiteY1" fmla="*/ 225425 h 225441"/>
              <a:gd name="connsiteX2" fmla="*/ 1047750 w 1047750"/>
              <a:gd name="connsiteY2" fmla="*/ 12700 h 225441"/>
              <a:gd name="connsiteX0" fmla="*/ 0 w 1047750"/>
              <a:gd name="connsiteY0" fmla="*/ 0 h 225462"/>
              <a:gd name="connsiteX1" fmla="*/ 536575 w 1047750"/>
              <a:gd name="connsiteY1" fmla="*/ 225425 h 225462"/>
              <a:gd name="connsiteX2" fmla="*/ 1047750 w 1047750"/>
              <a:gd name="connsiteY2" fmla="*/ 12700 h 225462"/>
              <a:gd name="connsiteX0" fmla="*/ 0 w 1047750"/>
              <a:gd name="connsiteY0" fmla="*/ 0 h 225462"/>
              <a:gd name="connsiteX1" fmla="*/ 536575 w 1047750"/>
              <a:gd name="connsiteY1" fmla="*/ 225425 h 225462"/>
              <a:gd name="connsiteX2" fmla="*/ 1047750 w 1047750"/>
              <a:gd name="connsiteY2" fmla="*/ 12700 h 2254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47750" h="225462">
                <a:moveTo>
                  <a:pt x="0" y="0"/>
                </a:moveTo>
                <a:cubicBezTo>
                  <a:pt x="127000" y="168804"/>
                  <a:pt x="361950" y="223308"/>
                  <a:pt x="536575" y="225425"/>
                </a:cubicBezTo>
                <a:cubicBezTo>
                  <a:pt x="711200" y="227542"/>
                  <a:pt x="956733" y="139171"/>
                  <a:pt x="1047750" y="12700"/>
                </a:cubicBezTo>
              </a:path>
            </a:pathLst>
          </a:custGeom>
          <a:noFill/>
          <a:ln w="28575" cap="rnd">
            <a:solidFill>
              <a:schemeClr val="accent1"/>
            </a:solidFill>
            <a:headEnd type="non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AC18FE32-073C-3A8D-9610-AA32DDC784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538289" y="2569283"/>
            <a:ext cx="419099" cy="245263"/>
          </a:xfrm>
          <a:custGeom>
            <a:avLst/>
            <a:gdLst>
              <a:gd name="connsiteX0" fmla="*/ 0 w 1047750"/>
              <a:gd name="connsiteY0" fmla="*/ 0 h 225441"/>
              <a:gd name="connsiteX1" fmla="*/ 536575 w 1047750"/>
              <a:gd name="connsiteY1" fmla="*/ 225425 h 225441"/>
              <a:gd name="connsiteX2" fmla="*/ 1047750 w 1047750"/>
              <a:gd name="connsiteY2" fmla="*/ 12700 h 225441"/>
              <a:gd name="connsiteX0" fmla="*/ 0 w 1047750"/>
              <a:gd name="connsiteY0" fmla="*/ 0 h 225462"/>
              <a:gd name="connsiteX1" fmla="*/ 536575 w 1047750"/>
              <a:gd name="connsiteY1" fmla="*/ 225425 h 225462"/>
              <a:gd name="connsiteX2" fmla="*/ 1047750 w 1047750"/>
              <a:gd name="connsiteY2" fmla="*/ 12700 h 225462"/>
              <a:gd name="connsiteX0" fmla="*/ 0 w 1047750"/>
              <a:gd name="connsiteY0" fmla="*/ 0 h 225462"/>
              <a:gd name="connsiteX1" fmla="*/ 536575 w 1047750"/>
              <a:gd name="connsiteY1" fmla="*/ 225425 h 225462"/>
              <a:gd name="connsiteX2" fmla="*/ 1047750 w 1047750"/>
              <a:gd name="connsiteY2" fmla="*/ 12700 h 2254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47750" h="225462">
                <a:moveTo>
                  <a:pt x="0" y="0"/>
                </a:moveTo>
                <a:cubicBezTo>
                  <a:pt x="127000" y="168804"/>
                  <a:pt x="361950" y="223308"/>
                  <a:pt x="536575" y="225425"/>
                </a:cubicBezTo>
                <a:cubicBezTo>
                  <a:pt x="711200" y="227542"/>
                  <a:pt x="956733" y="139171"/>
                  <a:pt x="1047750" y="12700"/>
                </a:cubicBezTo>
              </a:path>
            </a:pathLst>
          </a:custGeom>
          <a:noFill/>
          <a:ln w="28575" cap="rnd">
            <a:solidFill>
              <a:schemeClr val="accent1"/>
            </a:solidFill>
            <a:headEnd type="non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E2AB135B-B937-F02B-B7CD-266A69B07E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767012" y="2567197"/>
            <a:ext cx="233364" cy="225462"/>
          </a:xfrm>
          <a:custGeom>
            <a:avLst/>
            <a:gdLst>
              <a:gd name="connsiteX0" fmla="*/ 0 w 1047750"/>
              <a:gd name="connsiteY0" fmla="*/ 0 h 225441"/>
              <a:gd name="connsiteX1" fmla="*/ 536575 w 1047750"/>
              <a:gd name="connsiteY1" fmla="*/ 225425 h 225441"/>
              <a:gd name="connsiteX2" fmla="*/ 1047750 w 1047750"/>
              <a:gd name="connsiteY2" fmla="*/ 12700 h 225441"/>
              <a:gd name="connsiteX0" fmla="*/ 0 w 1047750"/>
              <a:gd name="connsiteY0" fmla="*/ 0 h 225462"/>
              <a:gd name="connsiteX1" fmla="*/ 536575 w 1047750"/>
              <a:gd name="connsiteY1" fmla="*/ 225425 h 225462"/>
              <a:gd name="connsiteX2" fmla="*/ 1047750 w 1047750"/>
              <a:gd name="connsiteY2" fmla="*/ 12700 h 225462"/>
              <a:gd name="connsiteX0" fmla="*/ 0 w 1047750"/>
              <a:gd name="connsiteY0" fmla="*/ 0 h 225462"/>
              <a:gd name="connsiteX1" fmla="*/ 536575 w 1047750"/>
              <a:gd name="connsiteY1" fmla="*/ 225425 h 225462"/>
              <a:gd name="connsiteX2" fmla="*/ 1047750 w 1047750"/>
              <a:gd name="connsiteY2" fmla="*/ 12700 h 2254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47750" h="225462">
                <a:moveTo>
                  <a:pt x="0" y="0"/>
                </a:moveTo>
                <a:cubicBezTo>
                  <a:pt x="127000" y="168804"/>
                  <a:pt x="361950" y="223308"/>
                  <a:pt x="536575" y="225425"/>
                </a:cubicBezTo>
                <a:cubicBezTo>
                  <a:pt x="711200" y="227542"/>
                  <a:pt x="956733" y="139171"/>
                  <a:pt x="1047750" y="12700"/>
                </a:cubicBezTo>
              </a:path>
            </a:pathLst>
          </a:custGeom>
          <a:noFill/>
          <a:ln w="28575" cap="rnd">
            <a:solidFill>
              <a:schemeClr val="accent1"/>
            </a:solidFill>
            <a:headEnd type="non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AC18FE32-073C-3A8D-9610-AA32DDC784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00376" y="2569283"/>
            <a:ext cx="486347" cy="245263"/>
          </a:xfrm>
          <a:custGeom>
            <a:avLst/>
            <a:gdLst>
              <a:gd name="connsiteX0" fmla="*/ 0 w 1047750"/>
              <a:gd name="connsiteY0" fmla="*/ 0 h 225441"/>
              <a:gd name="connsiteX1" fmla="*/ 536575 w 1047750"/>
              <a:gd name="connsiteY1" fmla="*/ 225425 h 225441"/>
              <a:gd name="connsiteX2" fmla="*/ 1047750 w 1047750"/>
              <a:gd name="connsiteY2" fmla="*/ 12700 h 225441"/>
              <a:gd name="connsiteX0" fmla="*/ 0 w 1047750"/>
              <a:gd name="connsiteY0" fmla="*/ 0 h 225462"/>
              <a:gd name="connsiteX1" fmla="*/ 536575 w 1047750"/>
              <a:gd name="connsiteY1" fmla="*/ 225425 h 225462"/>
              <a:gd name="connsiteX2" fmla="*/ 1047750 w 1047750"/>
              <a:gd name="connsiteY2" fmla="*/ 12700 h 225462"/>
              <a:gd name="connsiteX0" fmla="*/ 0 w 1047750"/>
              <a:gd name="connsiteY0" fmla="*/ 0 h 225462"/>
              <a:gd name="connsiteX1" fmla="*/ 536575 w 1047750"/>
              <a:gd name="connsiteY1" fmla="*/ 225425 h 225462"/>
              <a:gd name="connsiteX2" fmla="*/ 1047750 w 1047750"/>
              <a:gd name="connsiteY2" fmla="*/ 12700 h 2254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47750" h="225462">
                <a:moveTo>
                  <a:pt x="0" y="0"/>
                </a:moveTo>
                <a:cubicBezTo>
                  <a:pt x="127000" y="168804"/>
                  <a:pt x="361950" y="223308"/>
                  <a:pt x="536575" y="225425"/>
                </a:cubicBezTo>
                <a:cubicBezTo>
                  <a:pt x="711200" y="227542"/>
                  <a:pt x="956733" y="139171"/>
                  <a:pt x="1047750" y="12700"/>
                </a:cubicBezTo>
              </a:path>
            </a:pathLst>
          </a:custGeom>
          <a:noFill/>
          <a:ln w="28575" cap="rnd">
            <a:solidFill>
              <a:schemeClr val="accent1"/>
            </a:solidFill>
            <a:headEnd type="non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E2AB135B-B937-F02B-B7CD-266A69B07E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417395" y="2567197"/>
            <a:ext cx="407018" cy="225462"/>
          </a:xfrm>
          <a:custGeom>
            <a:avLst/>
            <a:gdLst>
              <a:gd name="connsiteX0" fmla="*/ 0 w 1047750"/>
              <a:gd name="connsiteY0" fmla="*/ 0 h 225441"/>
              <a:gd name="connsiteX1" fmla="*/ 536575 w 1047750"/>
              <a:gd name="connsiteY1" fmla="*/ 225425 h 225441"/>
              <a:gd name="connsiteX2" fmla="*/ 1047750 w 1047750"/>
              <a:gd name="connsiteY2" fmla="*/ 12700 h 225441"/>
              <a:gd name="connsiteX0" fmla="*/ 0 w 1047750"/>
              <a:gd name="connsiteY0" fmla="*/ 0 h 225462"/>
              <a:gd name="connsiteX1" fmla="*/ 536575 w 1047750"/>
              <a:gd name="connsiteY1" fmla="*/ 225425 h 225462"/>
              <a:gd name="connsiteX2" fmla="*/ 1047750 w 1047750"/>
              <a:gd name="connsiteY2" fmla="*/ 12700 h 225462"/>
              <a:gd name="connsiteX0" fmla="*/ 0 w 1047750"/>
              <a:gd name="connsiteY0" fmla="*/ 0 h 225462"/>
              <a:gd name="connsiteX1" fmla="*/ 536575 w 1047750"/>
              <a:gd name="connsiteY1" fmla="*/ 225425 h 225462"/>
              <a:gd name="connsiteX2" fmla="*/ 1047750 w 1047750"/>
              <a:gd name="connsiteY2" fmla="*/ 12700 h 2254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47750" h="225462">
                <a:moveTo>
                  <a:pt x="0" y="0"/>
                </a:moveTo>
                <a:cubicBezTo>
                  <a:pt x="127000" y="168804"/>
                  <a:pt x="361950" y="223308"/>
                  <a:pt x="536575" y="225425"/>
                </a:cubicBezTo>
                <a:cubicBezTo>
                  <a:pt x="711200" y="227542"/>
                  <a:pt x="956733" y="139171"/>
                  <a:pt x="1047750" y="12700"/>
                </a:cubicBezTo>
              </a:path>
            </a:pathLst>
          </a:custGeom>
          <a:noFill/>
          <a:ln w="28575" cap="rnd">
            <a:solidFill>
              <a:schemeClr val="accent1"/>
            </a:solidFill>
            <a:headEnd type="non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AC18FE32-073C-3A8D-9610-AA32DDC784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24413" y="2569283"/>
            <a:ext cx="352425" cy="245263"/>
          </a:xfrm>
          <a:custGeom>
            <a:avLst/>
            <a:gdLst>
              <a:gd name="connsiteX0" fmla="*/ 0 w 1047750"/>
              <a:gd name="connsiteY0" fmla="*/ 0 h 225441"/>
              <a:gd name="connsiteX1" fmla="*/ 536575 w 1047750"/>
              <a:gd name="connsiteY1" fmla="*/ 225425 h 225441"/>
              <a:gd name="connsiteX2" fmla="*/ 1047750 w 1047750"/>
              <a:gd name="connsiteY2" fmla="*/ 12700 h 225441"/>
              <a:gd name="connsiteX0" fmla="*/ 0 w 1047750"/>
              <a:gd name="connsiteY0" fmla="*/ 0 h 225462"/>
              <a:gd name="connsiteX1" fmla="*/ 536575 w 1047750"/>
              <a:gd name="connsiteY1" fmla="*/ 225425 h 225462"/>
              <a:gd name="connsiteX2" fmla="*/ 1047750 w 1047750"/>
              <a:gd name="connsiteY2" fmla="*/ 12700 h 225462"/>
              <a:gd name="connsiteX0" fmla="*/ 0 w 1047750"/>
              <a:gd name="connsiteY0" fmla="*/ 0 h 225462"/>
              <a:gd name="connsiteX1" fmla="*/ 536575 w 1047750"/>
              <a:gd name="connsiteY1" fmla="*/ 225425 h 225462"/>
              <a:gd name="connsiteX2" fmla="*/ 1047750 w 1047750"/>
              <a:gd name="connsiteY2" fmla="*/ 12700 h 2254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47750" h="225462">
                <a:moveTo>
                  <a:pt x="0" y="0"/>
                </a:moveTo>
                <a:cubicBezTo>
                  <a:pt x="127000" y="168804"/>
                  <a:pt x="361950" y="223308"/>
                  <a:pt x="536575" y="225425"/>
                </a:cubicBezTo>
                <a:cubicBezTo>
                  <a:pt x="711200" y="227542"/>
                  <a:pt x="956733" y="139171"/>
                  <a:pt x="1047750" y="12700"/>
                </a:cubicBezTo>
              </a:path>
            </a:pathLst>
          </a:custGeom>
          <a:noFill/>
          <a:ln w="28575" cap="rnd">
            <a:solidFill>
              <a:schemeClr val="accent1"/>
            </a:solidFill>
            <a:headEnd type="non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E2AB135B-B937-F02B-B7CD-266A69B07E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263612" y="2567197"/>
            <a:ext cx="250916" cy="225462"/>
          </a:xfrm>
          <a:custGeom>
            <a:avLst/>
            <a:gdLst>
              <a:gd name="connsiteX0" fmla="*/ 0 w 1047750"/>
              <a:gd name="connsiteY0" fmla="*/ 0 h 225441"/>
              <a:gd name="connsiteX1" fmla="*/ 536575 w 1047750"/>
              <a:gd name="connsiteY1" fmla="*/ 225425 h 225441"/>
              <a:gd name="connsiteX2" fmla="*/ 1047750 w 1047750"/>
              <a:gd name="connsiteY2" fmla="*/ 12700 h 225441"/>
              <a:gd name="connsiteX0" fmla="*/ 0 w 1047750"/>
              <a:gd name="connsiteY0" fmla="*/ 0 h 225462"/>
              <a:gd name="connsiteX1" fmla="*/ 536575 w 1047750"/>
              <a:gd name="connsiteY1" fmla="*/ 225425 h 225462"/>
              <a:gd name="connsiteX2" fmla="*/ 1047750 w 1047750"/>
              <a:gd name="connsiteY2" fmla="*/ 12700 h 225462"/>
              <a:gd name="connsiteX0" fmla="*/ 0 w 1047750"/>
              <a:gd name="connsiteY0" fmla="*/ 0 h 225462"/>
              <a:gd name="connsiteX1" fmla="*/ 536575 w 1047750"/>
              <a:gd name="connsiteY1" fmla="*/ 225425 h 225462"/>
              <a:gd name="connsiteX2" fmla="*/ 1047750 w 1047750"/>
              <a:gd name="connsiteY2" fmla="*/ 12700 h 2254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47750" h="225462">
                <a:moveTo>
                  <a:pt x="0" y="0"/>
                </a:moveTo>
                <a:cubicBezTo>
                  <a:pt x="127000" y="168804"/>
                  <a:pt x="361950" y="223308"/>
                  <a:pt x="536575" y="225425"/>
                </a:cubicBezTo>
                <a:cubicBezTo>
                  <a:pt x="711200" y="227542"/>
                  <a:pt x="956733" y="139171"/>
                  <a:pt x="1047750" y="12700"/>
                </a:cubicBezTo>
              </a:path>
            </a:pathLst>
          </a:custGeom>
          <a:noFill/>
          <a:ln w="28575" cap="rnd">
            <a:solidFill>
              <a:schemeClr val="accent1"/>
            </a:solidFill>
            <a:headEnd type="non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AC18FE32-073C-3A8D-9610-AA32DDC784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514529" y="2569283"/>
            <a:ext cx="391532" cy="245263"/>
          </a:xfrm>
          <a:custGeom>
            <a:avLst/>
            <a:gdLst>
              <a:gd name="connsiteX0" fmla="*/ 0 w 1047750"/>
              <a:gd name="connsiteY0" fmla="*/ 0 h 225441"/>
              <a:gd name="connsiteX1" fmla="*/ 536575 w 1047750"/>
              <a:gd name="connsiteY1" fmla="*/ 225425 h 225441"/>
              <a:gd name="connsiteX2" fmla="*/ 1047750 w 1047750"/>
              <a:gd name="connsiteY2" fmla="*/ 12700 h 225441"/>
              <a:gd name="connsiteX0" fmla="*/ 0 w 1047750"/>
              <a:gd name="connsiteY0" fmla="*/ 0 h 225462"/>
              <a:gd name="connsiteX1" fmla="*/ 536575 w 1047750"/>
              <a:gd name="connsiteY1" fmla="*/ 225425 h 225462"/>
              <a:gd name="connsiteX2" fmla="*/ 1047750 w 1047750"/>
              <a:gd name="connsiteY2" fmla="*/ 12700 h 225462"/>
              <a:gd name="connsiteX0" fmla="*/ 0 w 1047750"/>
              <a:gd name="connsiteY0" fmla="*/ 0 h 225462"/>
              <a:gd name="connsiteX1" fmla="*/ 536575 w 1047750"/>
              <a:gd name="connsiteY1" fmla="*/ 225425 h 225462"/>
              <a:gd name="connsiteX2" fmla="*/ 1047750 w 1047750"/>
              <a:gd name="connsiteY2" fmla="*/ 12700 h 2254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47750" h="225462">
                <a:moveTo>
                  <a:pt x="0" y="0"/>
                </a:moveTo>
                <a:cubicBezTo>
                  <a:pt x="127000" y="168804"/>
                  <a:pt x="361950" y="223308"/>
                  <a:pt x="536575" y="225425"/>
                </a:cubicBezTo>
                <a:cubicBezTo>
                  <a:pt x="711200" y="227542"/>
                  <a:pt x="956733" y="139171"/>
                  <a:pt x="1047750" y="12700"/>
                </a:cubicBezTo>
              </a:path>
            </a:pathLst>
          </a:custGeom>
          <a:noFill/>
          <a:ln w="28575" cap="rnd">
            <a:solidFill>
              <a:schemeClr val="accent1"/>
            </a:solidFill>
            <a:headEnd type="non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2AB135B-B937-F02B-B7CD-266A69B07E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109828" y="2567197"/>
            <a:ext cx="224547" cy="225462"/>
          </a:xfrm>
          <a:custGeom>
            <a:avLst/>
            <a:gdLst>
              <a:gd name="connsiteX0" fmla="*/ 0 w 1047750"/>
              <a:gd name="connsiteY0" fmla="*/ 0 h 225441"/>
              <a:gd name="connsiteX1" fmla="*/ 536575 w 1047750"/>
              <a:gd name="connsiteY1" fmla="*/ 225425 h 225441"/>
              <a:gd name="connsiteX2" fmla="*/ 1047750 w 1047750"/>
              <a:gd name="connsiteY2" fmla="*/ 12700 h 225441"/>
              <a:gd name="connsiteX0" fmla="*/ 0 w 1047750"/>
              <a:gd name="connsiteY0" fmla="*/ 0 h 225462"/>
              <a:gd name="connsiteX1" fmla="*/ 536575 w 1047750"/>
              <a:gd name="connsiteY1" fmla="*/ 225425 h 225462"/>
              <a:gd name="connsiteX2" fmla="*/ 1047750 w 1047750"/>
              <a:gd name="connsiteY2" fmla="*/ 12700 h 225462"/>
              <a:gd name="connsiteX0" fmla="*/ 0 w 1047750"/>
              <a:gd name="connsiteY0" fmla="*/ 0 h 225462"/>
              <a:gd name="connsiteX1" fmla="*/ 536575 w 1047750"/>
              <a:gd name="connsiteY1" fmla="*/ 225425 h 225462"/>
              <a:gd name="connsiteX2" fmla="*/ 1047750 w 1047750"/>
              <a:gd name="connsiteY2" fmla="*/ 12700 h 2254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47750" h="225462">
                <a:moveTo>
                  <a:pt x="0" y="0"/>
                </a:moveTo>
                <a:cubicBezTo>
                  <a:pt x="127000" y="168804"/>
                  <a:pt x="361950" y="223308"/>
                  <a:pt x="536575" y="225425"/>
                </a:cubicBezTo>
                <a:cubicBezTo>
                  <a:pt x="711200" y="227542"/>
                  <a:pt x="956733" y="139171"/>
                  <a:pt x="1047750" y="12700"/>
                </a:cubicBezTo>
              </a:path>
            </a:pathLst>
          </a:custGeom>
          <a:noFill/>
          <a:ln w="28575" cap="rnd">
            <a:solidFill>
              <a:schemeClr val="accent1"/>
            </a:solidFill>
            <a:headEnd type="non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AC18FE32-073C-3A8D-9610-AA32DDC784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334375" y="2569283"/>
            <a:ext cx="302419" cy="245263"/>
          </a:xfrm>
          <a:custGeom>
            <a:avLst/>
            <a:gdLst>
              <a:gd name="connsiteX0" fmla="*/ 0 w 1047750"/>
              <a:gd name="connsiteY0" fmla="*/ 0 h 225441"/>
              <a:gd name="connsiteX1" fmla="*/ 536575 w 1047750"/>
              <a:gd name="connsiteY1" fmla="*/ 225425 h 225441"/>
              <a:gd name="connsiteX2" fmla="*/ 1047750 w 1047750"/>
              <a:gd name="connsiteY2" fmla="*/ 12700 h 225441"/>
              <a:gd name="connsiteX0" fmla="*/ 0 w 1047750"/>
              <a:gd name="connsiteY0" fmla="*/ 0 h 225462"/>
              <a:gd name="connsiteX1" fmla="*/ 536575 w 1047750"/>
              <a:gd name="connsiteY1" fmla="*/ 225425 h 225462"/>
              <a:gd name="connsiteX2" fmla="*/ 1047750 w 1047750"/>
              <a:gd name="connsiteY2" fmla="*/ 12700 h 225462"/>
              <a:gd name="connsiteX0" fmla="*/ 0 w 1047750"/>
              <a:gd name="connsiteY0" fmla="*/ 0 h 225462"/>
              <a:gd name="connsiteX1" fmla="*/ 536575 w 1047750"/>
              <a:gd name="connsiteY1" fmla="*/ 225425 h 225462"/>
              <a:gd name="connsiteX2" fmla="*/ 1047750 w 1047750"/>
              <a:gd name="connsiteY2" fmla="*/ 12700 h 2254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47750" h="225462">
                <a:moveTo>
                  <a:pt x="0" y="0"/>
                </a:moveTo>
                <a:cubicBezTo>
                  <a:pt x="127000" y="168804"/>
                  <a:pt x="361950" y="223308"/>
                  <a:pt x="536575" y="225425"/>
                </a:cubicBezTo>
                <a:cubicBezTo>
                  <a:pt x="711200" y="227542"/>
                  <a:pt x="956733" y="139171"/>
                  <a:pt x="1047750" y="12700"/>
                </a:cubicBezTo>
              </a:path>
            </a:pathLst>
          </a:custGeom>
          <a:noFill/>
          <a:ln w="28575" cap="rnd">
            <a:solidFill>
              <a:schemeClr val="accent1"/>
            </a:solidFill>
            <a:headEnd type="non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4614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Content Placeholder 22">
            <a:extLst>
              <a:ext uri="{FF2B5EF4-FFF2-40B4-BE49-F238E27FC236}">
                <a16:creationId xmlns:a16="http://schemas.microsoft.com/office/drawing/2014/main" id="{B1BAEC69-BFE6-9D3B-175C-647DCF6C1E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5960" y="425421"/>
            <a:ext cx="6091450" cy="223925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0" tIns="0" rIns="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ts val="21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Spell Words (G)</a:t>
            </a:r>
          </a:p>
          <a:p>
            <a:pPr marL="0" marR="0" lvl="0" indent="0" algn="l" defTabSz="914400" rtl="0" eaLnBrk="1" fontAlgn="auto" latinLnBrk="0" hangingPunct="1">
              <a:lnSpc>
                <a:spcPts val="21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666E81B-83EE-F78D-5D9F-D8FEB6D31F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329465C-2FAC-6745-BF34-06294513BB59}" type="slidenum">
              <a:rPr lang="en-US" smtClean="0"/>
              <a:t>5</a:t>
            </a:fld>
            <a:endParaRPr lang="en-US" dirty="0"/>
          </a:p>
        </p:txBody>
      </p:sp>
      <p:sp>
        <p:nvSpPr>
          <p:cNvPr id="22" name="Rounded Rectangle 21">
            <a:extLst>
              <a:ext uri="{FF2B5EF4-FFF2-40B4-BE49-F238E27FC236}">
                <a16:creationId xmlns:a16="http://schemas.microsoft.com/office/drawing/2014/main" id="{5291989A-394A-B150-436F-E809AC2D90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73265" y="1180953"/>
            <a:ext cx="1935211" cy="430887"/>
          </a:xfrm>
          <a:prstGeom prst="round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A8332E2A-854C-DAEC-4246-9D95CB7DBD2A}"/>
              </a:ext>
            </a:extLst>
          </p:cNvPr>
          <p:cNvSpPr txBox="1">
            <a:spLocks/>
          </p:cNvSpPr>
          <p:nvPr/>
        </p:nvSpPr>
        <p:spPr>
          <a:xfrm>
            <a:off x="773264" y="1180953"/>
            <a:ext cx="1935212" cy="446616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Spell Words</a:t>
            </a:r>
          </a:p>
        </p:txBody>
      </p:sp>
      <p:sp>
        <p:nvSpPr>
          <p:cNvPr id="25" name="Content Placeholder 1">
            <a:extLst>
              <a:ext uri="{FF2B5EF4-FFF2-40B4-BE49-F238E27FC236}">
                <a16:creationId xmlns:a16="http://schemas.microsoft.com/office/drawing/2014/main" id="{86730726-6869-F03A-F029-8BA0B7B823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789043"/>
            <a:ext cx="10668000" cy="3793610"/>
          </a:xfrm>
        </p:spPr>
        <p:txBody>
          <a:bodyPr>
            <a:noAutofit/>
          </a:bodyPr>
          <a:lstStyle/>
          <a:p>
            <a:pPr>
              <a:buFont typeface="+mj-lt"/>
              <a:buAutoNum type="alphaUcPeriod" startAt="7"/>
            </a:pPr>
            <a:r>
              <a:rPr lang="en-US" b="1" dirty="0"/>
              <a:t>Spelling Journal </a:t>
            </a:r>
            <a:r>
              <a:rPr lang="en-US" dirty="0"/>
              <a:t>Turn to the Spelling Journal on page 150.</a:t>
            </a:r>
          </a:p>
        </p:txBody>
      </p:sp>
    </p:spTree>
    <p:extLst>
      <p:ext uri="{BB962C8B-B14F-4D97-AF65-F5344CB8AC3E}">
        <p14:creationId xmlns:p14="http://schemas.microsoft.com/office/powerpoint/2010/main" val="9153093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F5441D-ECA2-D249-D0DC-C252C60120C5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2455960" y="425421"/>
            <a:ext cx="6091450" cy="223925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0" tIns="0" rIns="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ts val="21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Read Text (H)</a:t>
            </a:r>
          </a:p>
          <a:p>
            <a:pPr marL="0" marR="0" lvl="0" indent="0" algn="l" defTabSz="914400" rtl="0" eaLnBrk="1" fontAlgn="auto" latinLnBrk="0" hangingPunct="1">
              <a:lnSpc>
                <a:spcPts val="21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89FC38A-AF24-760D-AC21-74C16F921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329465C-2FAC-6745-BF34-06294513BB59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5291989A-394A-B150-436F-E809AC2D90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73265" y="1180953"/>
            <a:ext cx="1682695" cy="430887"/>
          </a:xfrm>
          <a:prstGeom prst="round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8332E2A-854C-DAEC-4246-9D95CB7DBD2A}"/>
              </a:ext>
            </a:extLst>
          </p:cNvPr>
          <p:cNvSpPr txBox="1">
            <a:spLocks/>
          </p:cNvSpPr>
          <p:nvPr/>
        </p:nvSpPr>
        <p:spPr>
          <a:xfrm>
            <a:off x="773264" y="1180953"/>
            <a:ext cx="1549022" cy="446616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Read Text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6730726-6869-F03A-F029-8BA0B7B823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789043"/>
            <a:ext cx="10668000" cy="3793610"/>
          </a:xfrm>
        </p:spPr>
        <p:txBody>
          <a:bodyPr>
            <a:noAutofit/>
          </a:bodyPr>
          <a:lstStyle/>
          <a:p>
            <a:pPr>
              <a:buFont typeface="+mj-lt"/>
              <a:buAutoNum type="alphaUcPeriod" startAt="8"/>
            </a:pPr>
            <a:r>
              <a:rPr lang="en-US" b="1" dirty="0">
                <a:solidFill>
                  <a:prstClr val="black"/>
                </a:solidFill>
              </a:rPr>
              <a:t>Decodable Sentence Expansion</a:t>
            </a:r>
            <a:r>
              <a:rPr lang="en-US" b="1" dirty="0"/>
              <a:t> </a:t>
            </a:r>
            <a:r>
              <a:rPr lang="en-US" dirty="0"/>
              <a:t>Read each set of sentences. Then expand the last sentence by telling </a:t>
            </a:r>
            <a:r>
              <a:rPr lang="en-US" b="1" dirty="0"/>
              <a:t>where</a:t>
            </a:r>
            <a:r>
              <a:rPr lang="en-US" dirty="0"/>
              <a:t>. Select the picture that goes with each set.</a:t>
            </a:r>
          </a:p>
          <a:p>
            <a:pPr lvl="1"/>
            <a:endParaRPr lang="en-US" dirty="0"/>
          </a:p>
          <a:p>
            <a:pPr lvl="1"/>
            <a:r>
              <a:rPr lang="en-US" dirty="0"/>
              <a:t>Nan had a rabbit.</a:t>
            </a:r>
            <a:br>
              <a:rPr lang="en-US" dirty="0"/>
            </a:br>
            <a:r>
              <a:rPr lang="en-US" dirty="0"/>
              <a:t>Nan had a little rabbit.</a:t>
            </a:r>
            <a:br>
              <a:rPr lang="en-US" dirty="0"/>
            </a:br>
            <a:r>
              <a:rPr lang="en-US" dirty="0"/>
              <a:t>Nan had a little rabbit on her lap.</a:t>
            </a:r>
            <a:br>
              <a:rPr lang="en-US" dirty="0"/>
            </a:br>
            <a:r>
              <a:rPr lang="en-US" dirty="0"/>
              <a:t>. . . , Nan had a little rabbit on her lap.				_____</a:t>
            </a:r>
          </a:p>
          <a:p>
            <a:pPr>
              <a:buFont typeface="+mj-lt"/>
              <a:buAutoNum type="alphaUcPeriod" startAt="9"/>
            </a:pPr>
            <a:endParaRPr lang="en-US" dirty="0"/>
          </a:p>
        </p:txBody>
      </p:sp>
      <p:pic>
        <p:nvPicPr>
          <p:cNvPr id="8" name="Picture 7" descr="A boy runs on a concrete walkway with a building in the background.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63718" y="3245432"/>
            <a:ext cx="2219325" cy="1809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4425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Content Placeholder 22">
            <a:extLst>
              <a:ext uri="{FF2B5EF4-FFF2-40B4-BE49-F238E27FC236}">
                <a16:creationId xmlns:a16="http://schemas.microsoft.com/office/drawing/2014/main" id="{B1BAEC69-BFE6-9D3B-175C-647DCF6C1E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5960" y="425421"/>
            <a:ext cx="6091450" cy="223925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0" tIns="0" rIns="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ts val="2100"/>
              </a:lnSpc>
              <a:spcBef>
                <a:spcPts val="0"/>
              </a:spcBef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Read Text (H) — cont’d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666E81B-83EE-F78D-5D9F-D8FEB6D31F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329465C-2FAC-6745-BF34-06294513BB59}" type="slidenum">
              <a:rPr lang="en-US" smtClean="0"/>
              <a:t>7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CB3D5A-517B-2940-0EC1-A279FFCF12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065904"/>
            <a:ext cx="10668000" cy="5175869"/>
          </a:xfrm>
        </p:spPr>
        <p:txBody>
          <a:bodyPr>
            <a:noAutofit/>
          </a:bodyPr>
          <a:lstStyle/>
          <a:p>
            <a:pPr marL="914400" lvl="1" indent="-457200">
              <a:buFont typeface="+mj-lt"/>
              <a:buAutoNum type="arabicPeriod" startAt="2"/>
            </a:pPr>
            <a:r>
              <a:rPr lang="en-US" dirty="0"/>
              <a:t>The man had fabric.</a:t>
            </a:r>
            <a:br>
              <a:rPr lang="en-US" dirty="0"/>
            </a:br>
            <a:r>
              <a:rPr lang="en-US" dirty="0"/>
              <a:t>The man had fabric with a rip.</a:t>
            </a:r>
            <a:br>
              <a:rPr lang="en-US" dirty="0"/>
            </a:br>
            <a:r>
              <a:rPr lang="en-US" dirty="0"/>
              <a:t>The man had fabric with a little rip.</a:t>
            </a:r>
            <a:br>
              <a:rPr lang="en-US" dirty="0"/>
            </a:br>
            <a:r>
              <a:rPr lang="en-US" dirty="0"/>
              <a:t>. . . , the man had fabric with a little rip.								_____</a:t>
            </a:r>
          </a:p>
          <a:p>
            <a:pPr marL="914400" lvl="1" indent="-457200">
              <a:buFont typeface="+mj-lt"/>
              <a:buAutoNum type="arabicPeriod" startAt="2"/>
            </a:pPr>
            <a:endParaRPr lang="en-US" dirty="0"/>
          </a:p>
          <a:p>
            <a:pPr marL="914400" lvl="1" indent="-457200">
              <a:buFont typeface="+mj-lt"/>
              <a:buAutoNum type="arabicPeriod" startAt="2"/>
            </a:pPr>
            <a:r>
              <a:rPr lang="en-US" dirty="0"/>
              <a:t>Sam ran.</a:t>
            </a:r>
            <a:br>
              <a:rPr lang="en-US" dirty="0"/>
            </a:br>
            <a:r>
              <a:rPr lang="en-US" dirty="0"/>
              <a:t>Sam, a fit man, ran.</a:t>
            </a:r>
            <a:br>
              <a:rPr lang="en-US" dirty="0"/>
            </a:br>
            <a:r>
              <a:rPr lang="en-US" dirty="0"/>
              <a:t>Sam, a fit man, ran a rapid lap.</a:t>
            </a:r>
            <a:br>
              <a:rPr lang="en-US" dirty="0"/>
            </a:br>
            <a:r>
              <a:rPr lang="en-US" dirty="0"/>
              <a:t>. . . , Sam, a fit man, ran a rapid lap. 									_____</a:t>
            </a:r>
          </a:p>
          <a:p>
            <a:pPr>
              <a:buFont typeface="+mj-lt"/>
              <a:buAutoNum type="alphaUcPeriod" startAt="9"/>
            </a:pPr>
            <a:endParaRPr lang="en-US" dirty="0"/>
          </a:p>
        </p:txBody>
      </p:sp>
      <p:pic>
        <p:nvPicPr>
          <p:cNvPr id="5" name="Picture 4" descr="A woman sits, a small animal with long ears on her thighs.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59284" y="1065904"/>
            <a:ext cx="1400175" cy="1838325"/>
          </a:xfrm>
          <a:prstGeom prst="rect">
            <a:avLst/>
          </a:prstGeom>
        </p:spPr>
      </p:pic>
      <p:pic>
        <p:nvPicPr>
          <p:cNvPr id="7" name="Picture 6" descr="A man is holding a piece of cloth with a tear at the bottom.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64008" y="3429000"/>
            <a:ext cx="1990725" cy="1790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59527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FD55C97-690D-2447-460F-9C4DEC3772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5960" y="425421"/>
            <a:ext cx="6091450" cy="223925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0" tIns="0" rIns="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ts val="21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Independent Practice (I)</a:t>
            </a:r>
          </a:p>
          <a:p>
            <a:pPr marL="0" marR="0" lvl="0" indent="0" algn="l" defTabSz="914400" rtl="0" eaLnBrk="1" fontAlgn="auto" latinLnBrk="0" hangingPunct="1">
              <a:lnSpc>
                <a:spcPts val="21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5DACD33-9672-1BB0-567C-A710B2A744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329465C-2FAC-6745-BF34-06294513BB59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5291989A-394A-B150-436F-E809AC2D90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73266" y="1180953"/>
            <a:ext cx="3017520" cy="430887"/>
          </a:xfrm>
          <a:prstGeom prst="roundRect">
            <a:avLst/>
          </a:prstGeom>
          <a:solidFill>
            <a:srgbClr val="70AD4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8332E2A-854C-DAEC-4246-9D95CB7DBD2A}"/>
              </a:ext>
            </a:extLst>
          </p:cNvPr>
          <p:cNvSpPr txBox="1">
            <a:spLocks/>
          </p:cNvSpPr>
          <p:nvPr/>
        </p:nvSpPr>
        <p:spPr>
          <a:xfrm>
            <a:off x="773263" y="1180953"/>
            <a:ext cx="3017523" cy="446616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lvl="0">
              <a:defRPr/>
            </a:pPr>
            <a:r>
              <a:rPr lang="en-US" sz="2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Independent Practice</a:t>
            </a:r>
            <a:endParaRPr kumimoji="0" lang="en-US" sz="22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CBF04B7-EB74-5EB8-E3FB-523F956441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799" y="1768638"/>
            <a:ext cx="10062714" cy="1012767"/>
          </a:xfrm>
        </p:spPr>
        <p:txBody>
          <a:bodyPr>
            <a:noAutofit/>
          </a:bodyPr>
          <a:lstStyle/>
          <a:p>
            <a:pPr>
              <a:buFont typeface="+mj-lt"/>
              <a:buAutoNum type="alphaUcPeriod" startAt="9"/>
            </a:pPr>
            <a:r>
              <a:rPr lang="en-US" b="1" dirty="0"/>
              <a:t>More Practice 1 </a:t>
            </a:r>
            <a:r>
              <a:rPr lang="en-US" dirty="0"/>
              <a:t>Fill in each blank with the best word.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9B3B8E3-ED8F-D6F9-ABD6-39E8F0C55458}"/>
              </a:ext>
            </a:extLst>
          </p:cNvPr>
          <p:cNvSpPr txBox="1"/>
          <p:nvPr/>
        </p:nvSpPr>
        <p:spPr>
          <a:xfrm>
            <a:off x="1224991" y="2333782"/>
            <a:ext cx="7322419" cy="664349"/>
          </a:xfrm>
          <a:prstGeom prst="rect">
            <a:avLst/>
          </a:prstGeom>
          <a:noFill/>
        </p:spPr>
        <p:txBody>
          <a:bodyPr wrap="square" lIns="0" rIns="0">
            <a:noAutofit/>
          </a:bodyPr>
          <a:lstStyle/>
          <a:p>
            <a:pPr marL="0" lvl="1">
              <a:lnSpc>
                <a:spcPct val="200000"/>
              </a:lnSpc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1. Sam ________ with Nan.</a:t>
            </a:r>
          </a:p>
        </p:txBody>
      </p:sp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C338816D-C574-BE5A-7C74-9980B07DCB5D}"/>
              </a:ext>
            </a:extLst>
          </p:cNvPr>
          <p:cNvSpPr txBox="1">
            <a:spLocks/>
          </p:cNvSpPr>
          <p:nvPr/>
        </p:nvSpPr>
        <p:spPr>
          <a:xfrm>
            <a:off x="8216248" y="2562072"/>
            <a:ext cx="3388659" cy="436059"/>
          </a:xfrm>
          <a:prstGeom prst="rect">
            <a:avLst/>
          </a:prstGeom>
        </p:spPr>
        <p:txBody>
          <a:bodyPr vert="horz" lIns="0" tIns="45720" rIns="0" bIns="45720" rtlCol="0">
            <a:noAutofit/>
          </a:bodyPr>
          <a:lstStyle>
            <a:lvl1pPr marL="457200" indent="-457200" algn="l" defTabSz="914400" rtl="0" eaLnBrk="1" latinLnBrk="0" hangingPunct="1">
              <a:lnSpc>
                <a:spcPts val="3400"/>
              </a:lnSpc>
              <a:spcBef>
                <a:spcPts val="2200"/>
              </a:spcBef>
              <a:buFont typeface="+mj-lt"/>
              <a:buAutoNum type="alphaUcPeriod"/>
              <a:defRPr sz="2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0" indent="0" algn="l" defTabSz="182880" rtl="0" eaLnBrk="1" latinLnBrk="0" hangingPunct="1">
              <a:lnSpc>
                <a:spcPts val="3000"/>
              </a:lnSpc>
              <a:spcBef>
                <a:spcPts val="500"/>
              </a:spcBef>
              <a:buFont typeface="+mj-lt"/>
              <a:buNone/>
              <a:defRPr sz="2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ts val="34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ts val="34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ts val="34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457200">
              <a:lnSpc>
                <a:spcPts val="3000"/>
              </a:lnSpc>
              <a:spcBef>
                <a:spcPts val="500"/>
              </a:spcBef>
              <a:buFont typeface="+mj-lt"/>
              <a:buNone/>
            </a:pPr>
            <a:r>
              <a:rPr lang="en-US"/>
              <a:t>fat</a:t>
            </a:r>
            <a:r>
              <a:rPr lang="en-US" dirty="0"/>
              <a:t>			sat			cat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56957B6-277F-701A-24A8-A5270BEBBD81}"/>
              </a:ext>
            </a:extLst>
          </p:cNvPr>
          <p:cNvSpPr txBox="1"/>
          <p:nvPr/>
        </p:nvSpPr>
        <p:spPr>
          <a:xfrm>
            <a:off x="1224991" y="3010467"/>
            <a:ext cx="7322419" cy="664349"/>
          </a:xfrm>
          <a:prstGeom prst="rect">
            <a:avLst/>
          </a:prstGeom>
          <a:noFill/>
        </p:spPr>
        <p:txBody>
          <a:bodyPr wrap="square" lIns="0" rIns="0">
            <a:noAutofit/>
          </a:bodyPr>
          <a:lstStyle/>
          <a:p>
            <a:pPr marL="0" lvl="1">
              <a:lnSpc>
                <a:spcPct val="200000"/>
              </a:lnSpc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2. Nan ________ to school.</a:t>
            </a:r>
          </a:p>
        </p:txBody>
      </p:sp>
      <p:sp>
        <p:nvSpPr>
          <p:cNvPr id="16" name="Content Placeholder 3">
            <a:extLst>
              <a:ext uri="{FF2B5EF4-FFF2-40B4-BE49-F238E27FC236}">
                <a16:creationId xmlns:a16="http://schemas.microsoft.com/office/drawing/2014/main" id="{55697C9B-B142-967C-5918-66CE8BBFD46B}"/>
              </a:ext>
            </a:extLst>
          </p:cNvPr>
          <p:cNvSpPr txBox="1">
            <a:spLocks/>
          </p:cNvSpPr>
          <p:nvPr/>
        </p:nvSpPr>
        <p:spPr>
          <a:xfrm>
            <a:off x="8216248" y="3238757"/>
            <a:ext cx="3388659" cy="436059"/>
          </a:xfrm>
          <a:prstGeom prst="rect">
            <a:avLst/>
          </a:prstGeom>
        </p:spPr>
        <p:txBody>
          <a:bodyPr vert="horz" lIns="0" tIns="45720" rIns="0" bIns="45720" rtlCol="0">
            <a:noAutofit/>
          </a:bodyPr>
          <a:lstStyle>
            <a:lvl1pPr marL="457200" indent="-457200" algn="l" defTabSz="914400" rtl="0" eaLnBrk="1" latinLnBrk="0" hangingPunct="1">
              <a:lnSpc>
                <a:spcPts val="3400"/>
              </a:lnSpc>
              <a:spcBef>
                <a:spcPts val="2200"/>
              </a:spcBef>
              <a:buFont typeface="+mj-lt"/>
              <a:buAutoNum type="alphaUcPeriod"/>
              <a:defRPr sz="2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0" indent="0" algn="l" defTabSz="182880" rtl="0" eaLnBrk="1" latinLnBrk="0" hangingPunct="1">
              <a:lnSpc>
                <a:spcPts val="3000"/>
              </a:lnSpc>
              <a:spcBef>
                <a:spcPts val="500"/>
              </a:spcBef>
              <a:buFont typeface="+mj-lt"/>
              <a:buNone/>
              <a:defRPr sz="2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ts val="34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ts val="34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ts val="34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457200">
              <a:lnSpc>
                <a:spcPts val="3000"/>
              </a:lnSpc>
              <a:spcBef>
                <a:spcPts val="500"/>
              </a:spcBef>
              <a:buFont typeface="+mj-lt"/>
              <a:buNone/>
            </a:pPr>
            <a:r>
              <a:rPr lang="en-US" dirty="0"/>
              <a:t>ran			tan			man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DB64E43-DBDB-8BD9-CAFB-9D0DEAD42D66}"/>
              </a:ext>
            </a:extLst>
          </p:cNvPr>
          <p:cNvSpPr txBox="1"/>
          <p:nvPr/>
        </p:nvSpPr>
        <p:spPr>
          <a:xfrm>
            <a:off x="1224991" y="3713231"/>
            <a:ext cx="7322419" cy="664349"/>
          </a:xfrm>
          <a:prstGeom prst="rect">
            <a:avLst/>
          </a:prstGeom>
          <a:noFill/>
        </p:spPr>
        <p:txBody>
          <a:bodyPr wrap="square" lIns="0" rIns="0">
            <a:noAutofit/>
          </a:bodyPr>
          <a:lstStyle/>
          <a:p>
            <a:pPr marL="0" lvl="1">
              <a:lnSpc>
                <a:spcPct val="200000"/>
              </a:lnSpc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3. The man is ________.</a:t>
            </a:r>
          </a:p>
        </p:txBody>
      </p:sp>
      <p:sp>
        <p:nvSpPr>
          <p:cNvPr id="18" name="Content Placeholder 3">
            <a:extLst>
              <a:ext uri="{FF2B5EF4-FFF2-40B4-BE49-F238E27FC236}">
                <a16:creationId xmlns:a16="http://schemas.microsoft.com/office/drawing/2014/main" id="{33D2E88C-131F-ECFE-9848-F0C3B6480083}"/>
              </a:ext>
            </a:extLst>
          </p:cNvPr>
          <p:cNvSpPr txBox="1">
            <a:spLocks/>
          </p:cNvSpPr>
          <p:nvPr/>
        </p:nvSpPr>
        <p:spPr>
          <a:xfrm>
            <a:off x="8216248" y="3915442"/>
            <a:ext cx="3388659" cy="436059"/>
          </a:xfrm>
          <a:prstGeom prst="rect">
            <a:avLst/>
          </a:prstGeom>
        </p:spPr>
        <p:txBody>
          <a:bodyPr vert="horz" lIns="0" tIns="45720" rIns="0" bIns="45720" rtlCol="0">
            <a:noAutofit/>
          </a:bodyPr>
          <a:lstStyle>
            <a:lvl1pPr marL="457200" indent="-457200" algn="l" defTabSz="914400" rtl="0" eaLnBrk="1" latinLnBrk="0" hangingPunct="1">
              <a:lnSpc>
                <a:spcPts val="3400"/>
              </a:lnSpc>
              <a:spcBef>
                <a:spcPts val="2200"/>
              </a:spcBef>
              <a:buFont typeface="+mj-lt"/>
              <a:buAutoNum type="alphaUcPeriod"/>
              <a:defRPr sz="2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0" indent="0" algn="l" defTabSz="182880" rtl="0" eaLnBrk="1" latinLnBrk="0" hangingPunct="1">
              <a:lnSpc>
                <a:spcPts val="3000"/>
              </a:lnSpc>
              <a:spcBef>
                <a:spcPts val="500"/>
              </a:spcBef>
              <a:buFont typeface="+mj-lt"/>
              <a:buNone/>
              <a:defRPr sz="2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ts val="34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ts val="34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ts val="34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457200">
              <a:lnSpc>
                <a:spcPts val="3000"/>
              </a:lnSpc>
              <a:spcBef>
                <a:spcPts val="500"/>
              </a:spcBef>
              <a:buNone/>
            </a:pPr>
            <a:r>
              <a:rPr lang="en-US" dirty="0"/>
              <a:t>sit		 	fit			sat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95A21C3-9BD6-8915-C128-4C309714E18F}"/>
              </a:ext>
            </a:extLst>
          </p:cNvPr>
          <p:cNvSpPr txBox="1"/>
          <p:nvPr/>
        </p:nvSpPr>
        <p:spPr>
          <a:xfrm>
            <a:off x="1224991" y="4429875"/>
            <a:ext cx="7322419" cy="664349"/>
          </a:xfrm>
          <a:prstGeom prst="rect">
            <a:avLst/>
          </a:prstGeom>
          <a:noFill/>
        </p:spPr>
        <p:txBody>
          <a:bodyPr wrap="square" lIns="0" rIns="0">
            <a:noAutofit/>
          </a:bodyPr>
          <a:lstStyle/>
          <a:p>
            <a:pPr marL="0" lvl="1">
              <a:lnSpc>
                <a:spcPct val="200000"/>
              </a:lnSpc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4. The ________ cat can nap.</a:t>
            </a:r>
          </a:p>
        </p:txBody>
      </p:sp>
      <p:sp>
        <p:nvSpPr>
          <p:cNvPr id="20" name="Content Placeholder 3">
            <a:extLst>
              <a:ext uri="{FF2B5EF4-FFF2-40B4-BE49-F238E27FC236}">
                <a16:creationId xmlns:a16="http://schemas.microsoft.com/office/drawing/2014/main" id="{3A721081-6B4E-F789-BCE9-C20B07E8789A}"/>
              </a:ext>
            </a:extLst>
          </p:cNvPr>
          <p:cNvSpPr txBox="1">
            <a:spLocks/>
          </p:cNvSpPr>
          <p:nvPr/>
        </p:nvSpPr>
        <p:spPr>
          <a:xfrm>
            <a:off x="8216248" y="4644337"/>
            <a:ext cx="3388659" cy="436059"/>
          </a:xfrm>
          <a:prstGeom prst="rect">
            <a:avLst/>
          </a:prstGeom>
        </p:spPr>
        <p:txBody>
          <a:bodyPr vert="horz" lIns="0" tIns="45720" rIns="0" bIns="45720" rtlCol="0">
            <a:noAutofit/>
          </a:bodyPr>
          <a:lstStyle>
            <a:lvl1pPr marL="457200" indent="-457200" algn="l" defTabSz="914400" rtl="0" eaLnBrk="1" latinLnBrk="0" hangingPunct="1">
              <a:lnSpc>
                <a:spcPts val="3400"/>
              </a:lnSpc>
              <a:spcBef>
                <a:spcPts val="2200"/>
              </a:spcBef>
              <a:buFont typeface="+mj-lt"/>
              <a:buAutoNum type="alphaUcPeriod"/>
              <a:defRPr sz="2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0" indent="0" algn="l" defTabSz="182880" rtl="0" eaLnBrk="1" latinLnBrk="0" hangingPunct="1">
              <a:lnSpc>
                <a:spcPts val="3000"/>
              </a:lnSpc>
              <a:spcBef>
                <a:spcPts val="500"/>
              </a:spcBef>
              <a:buFont typeface="+mj-lt"/>
              <a:buNone/>
              <a:defRPr sz="2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ts val="34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ts val="34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ts val="34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457200">
              <a:lnSpc>
                <a:spcPts val="3000"/>
              </a:lnSpc>
              <a:spcBef>
                <a:spcPts val="500"/>
              </a:spcBef>
              <a:buNone/>
            </a:pPr>
            <a:r>
              <a:rPr lang="en-US" dirty="0"/>
              <a:t>bat			mat		fat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695A21C3-9BD6-8915-C128-4C309714E18F}"/>
              </a:ext>
            </a:extLst>
          </p:cNvPr>
          <p:cNvSpPr txBox="1"/>
          <p:nvPr/>
        </p:nvSpPr>
        <p:spPr>
          <a:xfrm>
            <a:off x="1224991" y="5146519"/>
            <a:ext cx="7322419" cy="664349"/>
          </a:xfrm>
          <a:prstGeom prst="rect">
            <a:avLst/>
          </a:prstGeom>
          <a:noFill/>
        </p:spPr>
        <p:txBody>
          <a:bodyPr wrap="square" lIns="0" rIns="0">
            <a:noAutofit/>
          </a:bodyPr>
          <a:lstStyle/>
          <a:p>
            <a:pPr marL="0" lvl="1">
              <a:lnSpc>
                <a:spcPct val="200000"/>
              </a:lnSpc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5. Nan bit her ________.</a:t>
            </a:r>
          </a:p>
        </p:txBody>
      </p:sp>
      <p:sp>
        <p:nvSpPr>
          <p:cNvPr id="30" name="Content Placeholder 3">
            <a:extLst>
              <a:ext uri="{FF2B5EF4-FFF2-40B4-BE49-F238E27FC236}">
                <a16:creationId xmlns:a16="http://schemas.microsoft.com/office/drawing/2014/main" id="{3A721081-6B4E-F789-BCE9-C20B07E8789A}"/>
              </a:ext>
            </a:extLst>
          </p:cNvPr>
          <p:cNvSpPr txBox="1">
            <a:spLocks/>
          </p:cNvSpPr>
          <p:nvPr/>
        </p:nvSpPr>
        <p:spPr>
          <a:xfrm>
            <a:off x="8216248" y="5360981"/>
            <a:ext cx="3388659" cy="436059"/>
          </a:xfrm>
          <a:prstGeom prst="rect">
            <a:avLst/>
          </a:prstGeom>
        </p:spPr>
        <p:txBody>
          <a:bodyPr vert="horz" lIns="0" tIns="45720" rIns="0" bIns="45720" rtlCol="0">
            <a:noAutofit/>
          </a:bodyPr>
          <a:lstStyle>
            <a:lvl1pPr marL="457200" indent="-457200" algn="l" defTabSz="914400" rtl="0" eaLnBrk="1" latinLnBrk="0" hangingPunct="1">
              <a:lnSpc>
                <a:spcPts val="3400"/>
              </a:lnSpc>
              <a:spcBef>
                <a:spcPts val="2200"/>
              </a:spcBef>
              <a:buFont typeface="+mj-lt"/>
              <a:buAutoNum type="alphaUcPeriod"/>
              <a:defRPr sz="2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0" indent="0" algn="l" defTabSz="182880" rtl="0" eaLnBrk="1" latinLnBrk="0" hangingPunct="1">
              <a:lnSpc>
                <a:spcPts val="3000"/>
              </a:lnSpc>
              <a:spcBef>
                <a:spcPts val="500"/>
              </a:spcBef>
              <a:buFont typeface="+mj-lt"/>
              <a:buNone/>
              <a:defRPr sz="2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ts val="34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ts val="34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ts val="34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457200">
              <a:lnSpc>
                <a:spcPts val="3000"/>
              </a:lnSpc>
              <a:spcBef>
                <a:spcPts val="500"/>
              </a:spcBef>
              <a:buNone/>
            </a:pPr>
            <a:r>
              <a:rPr lang="en-US" dirty="0"/>
              <a:t>lip			lap			sip</a:t>
            </a:r>
          </a:p>
        </p:txBody>
      </p:sp>
    </p:spTree>
    <p:extLst>
      <p:ext uri="{BB962C8B-B14F-4D97-AF65-F5344CB8AC3E}">
        <p14:creationId xmlns:p14="http://schemas.microsoft.com/office/powerpoint/2010/main" val="36930375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FD55C97-690D-2447-460F-9C4DEC3772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5960" y="425421"/>
            <a:ext cx="6091450" cy="223925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0" tIns="0" rIns="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ts val="21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Independent Practice (I) — cont’d</a:t>
            </a:r>
          </a:p>
          <a:p>
            <a:pPr marL="0" marR="0" lvl="0" indent="0" algn="l" defTabSz="914400" rtl="0" eaLnBrk="1" fontAlgn="auto" latinLnBrk="0" hangingPunct="1">
              <a:lnSpc>
                <a:spcPts val="21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5DACD33-9672-1BB0-567C-A710B2A744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329465C-2FAC-6745-BF34-06294513BB59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9B3B8E3-ED8F-D6F9-ABD6-39E8F0C55458}"/>
              </a:ext>
            </a:extLst>
          </p:cNvPr>
          <p:cNvSpPr txBox="1"/>
          <p:nvPr/>
        </p:nvSpPr>
        <p:spPr>
          <a:xfrm>
            <a:off x="745190" y="1069848"/>
            <a:ext cx="7322419" cy="664349"/>
          </a:xfrm>
          <a:prstGeom prst="rect">
            <a:avLst/>
          </a:prstGeom>
          <a:noFill/>
        </p:spPr>
        <p:txBody>
          <a:bodyPr wrap="square" lIns="0" rIns="0">
            <a:noAutofit/>
          </a:bodyPr>
          <a:lstStyle/>
          <a:p>
            <a:pPr marL="0" lvl="1"/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6. He can ________ on the mat.</a:t>
            </a:r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C338816D-C574-BE5A-7C74-9980B07DCB5D}"/>
              </a:ext>
            </a:extLst>
          </p:cNvPr>
          <p:cNvSpPr txBox="1">
            <a:spLocks/>
          </p:cNvSpPr>
          <p:nvPr/>
        </p:nvSpPr>
        <p:spPr>
          <a:xfrm>
            <a:off x="7785600" y="1122935"/>
            <a:ext cx="3388659" cy="463875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457200" indent="-457200" algn="l" defTabSz="914400" rtl="0" eaLnBrk="1" latinLnBrk="0" hangingPunct="1">
              <a:lnSpc>
                <a:spcPts val="3400"/>
              </a:lnSpc>
              <a:spcBef>
                <a:spcPts val="2200"/>
              </a:spcBef>
              <a:buFont typeface="+mj-lt"/>
              <a:buAutoNum type="alphaUcPeriod"/>
              <a:defRPr sz="2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0" indent="0" algn="l" defTabSz="182880" rtl="0" eaLnBrk="1" latinLnBrk="0" hangingPunct="1">
              <a:lnSpc>
                <a:spcPts val="3000"/>
              </a:lnSpc>
              <a:spcBef>
                <a:spcPts val="500"/>
              </a:spcBef>
              <a:buFont typeface="+mj-lt"/>
              <a:buNone/>
              <a:defRPr sz="2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ts val="34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ts val="34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ts val="34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45720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dirty="0"/>
              <a:t>rip 			sit 			tip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56957B6-277F-701A-24A8-A5270BEBBD81}"/>
              </a:ext>
            </a:extLst>
          </p:cNvPr>
          <p:cNvSpPr txBox="1"/>
          <p:nvPr/>
        </p:nvSpPr>
        <p:spPr>
          <a:xfrm>
            <a:off x="745190" y="1746533"/>
            <a:ext cx="7322419" cy="664349"/>
          </a:xfrm>
          <a:prstGeom prst="rect">
            <a:avLst/>
          </a:prstGeom>
          <a:noFill/>
        </p:spPr>
        <p:txBody>
          <a:bodyPr wrap="square" lIns="0" rIns="0">
            <a:noAutofit/>
          </a:bodyPr>
          <a:lstStyle/>
          <a:p>
            <a:pPr marL="0" lvl="1"/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7. My ________ has a rip in it.</a:t>
            </a:r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0C8F452A-0B1C-D32D-6A94-5797DCD29608}"/>
              </a:ext>
            </a:extLst>
          </p:cNvPr>
          <p:cNvSpPr txBox="1">
            <a:spLocks/>
          </p:cNvSpPr>
          <p:nvPr/>
        </p:nvSpPr>
        <p:spPr>
          <a:xfrm>
            <a:off x="7785600" y="1751926"/>
            <a:ext cx="3388659" cy="463875"/>
          </a:xfrm>
          <a:prstGeom prst="rect">
            <a:avLst/>
          </a:prstGeom>
        </p:spPr>
        <p:txBody>
          <a:bodyPr vert="horz" lIns="0" tIns="45720" rIns="0" bIns="45720" rtlCol="0">
            <a:noAutofit/>
          </a:bodyPr>
          <a:lstStyle>
            <a:lvl1pPr marL="457200" indent="-457200" algn="l" defTabSz="914400" rtl="0" eaLnBrk="1" latinLnBrk="0" hangingPunct="1">
              <a:lnSpc>
                <a:spcPts val="3400"/>
              </a:lnSpc>
              <a:spcBef>
                <a:spcPts val="2200"/>
              </a:spcBef>
              <a:buFont typeface="+mj-lt"/>
              <a:buAutoNum type="alphaUcPeriod"/>
              <a:defRPr sz="2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0" indent="0" algn="l" defTabSz="182880" rtl="0" eaLnBrk="1" latinLnBrk="0" hangingPunct="1">
              <a:lnSpc>
                <a:spcPts val="3000"/>
              </a:lnSpc>
              <a:spcBef>
                <a:spcPts val="500"/>
              </a:spcBef>
              <a:buFont typeface="+mj-lt"/>
              <a:buNone/>
              <a:defRPr sz="2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ts val="34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ts val="34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ts val="34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45720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dirty="0"/>
              <a:t>hat 		hid			 hit</a:t>
            </a:r>
            <a:endParaRPr lang="en-US" dirty="0">
              <a:effectLst/>
              <a:latin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DB64E43-DBDB-8BD9-CAFB-9D0DEAD42D66}"/>
              </a:ext>
            </a:extLst>
          </p:cNvPr>
          <p:cNvSpPr txBox="1"/>
          <p:nvPr/>
        </p:nvSpPr>
        <p:spPr>
          <a:xfrm>
            <a:off x="745190" y="2449297"/>
            <a:ext cx="7322419" cy="664349"/>
          </a:xfrm>
          <a:prstGeom prst="rect">
            <a:avLst/>
          </a:prstGeom>
          <a:noFill/>
        </p:spPr>
        <p:txBody>
          <a:bodyPr wrap="square" lIns="0" rIns="0">
            <a:noAutofit/>
          </a:bodyPr>
          <a:lstStyle/>
          <a:p>
            <a:pPr marL="0" lvl="1"/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8. The little cat sat on ________.</a:t>
            </a:r>
          </a:p>
        </p:txBody>
      </p:sp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BC038F20-52C6-1982-420A-0A3480DE43CE}"/>
              </a:ext>
            </a:extLst>
          </p:cNvPr>
          <p:cNvSpPr txBox="1">
            <a:spLocks/>
          </p:cNvSpPr>
          <p:nvPr/>
        </p:nvSpPr>
        <p:spPr>
          <a:xfrm>
            <a:off x="7773061" y="2493658"/>
            <a:ext cx="3707739" cy="463875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457200" indent="-457200" algn="l" defTabSz="914400" rtl="0" eaLnBrk="1" latinLnBrk="0" hangingPunct="1">
              <a:lnSpc>
                <a:spcPts val="3400"/>
              </a:lnSpc>
              <a:spcBef>
                <a:spcPts val="2200"/>
              </a:spcBef>
              <a:buFont typeface="+mj-lt"/>
              <a:buAutoNum type="alphaUcPeriod"/>
              <a:defRPr sz="2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0" indent="0" algn="l" defTabSz="182880" rtl="0" eaLnBrk="1" latinLnBrk="0" hangingPunct="1">
              <a:lnSpc>
                <a:spcPts val="3000"/>
              </a:lnSpc>
              <a:spcBef>
                <a:spcPts val="500"/>
              </a:spcBef>
              <a:buFont typeface="+mj-lt"/>
              <a:buNone/>
              <a:defRPr sz="2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ts val="34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ts val="34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ts val="34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45720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dirty="0"/>
              <a:t>nap		tap 		Nan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95A21C3-9BD6-8915-C128-4C309714E18F}"/>
              </a:ext>
            </a:extLst>
          </p:cNvPr>
          <p:cNvSpPr txBox="1"/>
          <p:nvPr/>
        </p:nvSpPr>
        <p:spPr>
          <a:xfrm>
            <a:off x="745190" y="3165941"/>
            <a:ext cx="7322419" cy="664349"/>
          </a:xfrm>
          <a:prstGeom prst="rect">
            <a:avLst/>
          </a:prstGeom>
          <a:noFill/>
        </p:spPr>
        <p:txBody>
          <a:bodyPr wrap="square" lIns="0" rIns="0">
            <a:noAutofit/>
          </a:bodyPr>
          <a:lstStyle/>
          <a:p>
            <a:pPr marL="0" lvl="1"/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9. Nan is ________.</a:t>
            </a:r>
          </a:p>
        </p:txBody>
      </p:sp>
      <p:sp>
        <p:nvSpPr>
          <p:cNvPr id="14" name="Content Placeholder 3">
            <a:extLst>
              <a:ext uri="{FF2B5EF4-FFF2-40B4-BE49-F238E27FC236}">
                <a16:creationId xmlns:a16="http://schemas.microsoft.com/office/drawing/2014/main" id="{6AE614DA-8048-496B-FE5E-FAC802D700FC}"/>
              </a:ext>
            </a:extLst>
          </p:cNvPr>
          <p:cNvSpPr txBox="1">
            <a:spLocks/>
          </p:cNvSpPr>
          <p:nvPr/>
        </p:nvSpPr>
        <p:spPr>
          <a:xfrm>
            <a:off x="7773060" y="3235390"/>
            <a:ext cx="3885540" cy="463875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457200" indent="-457200" algn="l" defTabSz="914400" rtl="0" eaLnBrk="1" latinLnBrk="0" hangingPunct="1">
              <a:lnSpc>
                <a:spcPts val="3400"/>
              </a:lnSpc>
              <a:spcBef>
                <a:spcPts val="2200"/>
              </a:spcBef>
              <a:buFont typeface="+mj-lt"/>
              <a:buAutoNum type="alphaUcPeriod"/>
              <a:defRPr sz="2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0" indent="0" algn="l" defTabSz="182880" rtl="0" eaLnBrk="1" latinLnBrk="0" hangingPunct="1">
              <a:lnSpc>
                <a:spcPts val="3000"/>
              </a:lnSpc>
              <a:spcBef>
                <a:spcPts val="500"/>
              </a:spcBef>
              <a:buFont typeface="+mj-lt"/>
              <a:buNone/>
              <a:defRPr sz="2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ts val="34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ts val="34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ts val="34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45720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dirty="0"/>
              <a:t>sat			sad 		sit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95A21C3-9BD6-8915-C128-4C309714E18F}"/>
              </a:ext>
            </a:extLst>
          </p:cNvPr>
          <p:cNvSpPr txBox="1"/>
          <p:nvPr/>
        </p:nvSpPr>
        <p:spPr>
          <a:xfrm>
            <a:off x="745190" y="3885605"/>
            <a:ext cx="7322419" cy="664349"/>
          </a:xfrm>
          <a:prstGeom prst="rect">
            <a:avLst/>
          </a:prstGeom>
          <a:noFill/>
        </p:spPr>
        <p:txBody>
          <a:bodyPr wrap="square" lIns="0" rIns="0">
            <a:noAutofit/>
          </a:bodyPr>
          <a:lstStyle/>
          <a:p>
            <a:pPr marL="0" lvl="1"/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10. I am ________.</a:t>
            </a:r>
          </a:p>
        </p:txBody>
      </p:sp>
      <p:sp>
        <p:nvSpPr>
          <p:cNvPr id="16" name="Content Placeholder 3">
            <a:extLst>
              <a:ext uri="{FF2B5EF4-FFF2-40B4-BE49-F238E27FC236}">
                <a16:creationId xmlns:a16="http://schemas.microsoft.com/office/drawing/2014/main" id="{6AE614DA-8048-496B-FE5E-FAC802D700FC}"/>
              </a:ext>
            </a:extLst>
          </p:cNvPr>
          <p:cNvSpPr txBox="1">
            <a:spLocks/>
          </p:cNvSpPr>
          <p:nvPr/>
        </p:nvSpPr>
        <p:spPr>
          <a:xfrm>
            <a:off x="7773060" y="3955054"/>
            <a:ext cx="3388659" cy="463875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457200" indent="-457200" algn="l" defTabSz="914400" rtl="0" eaLnBrk="1" latinLnBrk="0" hangingPunct="1">
              <a:lnSpc>
                <a:spcPts val="3400"/>
              </a:lnSpc>
              <a:spcBef>
                <a:spcPts val="2200"/>
              </a:spcBef>
              <a:buFont typeface="+mj-lt"/>
              <a:buAutoNum type="alphaUcPeriod"/>
              <a:defRPr sz="2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0" indent="0" algn="l" defTabSz="182880" rtl="0" eaLnBrk="1" latinLnBrk="0" hangingPunct="1">
              <a:lnSpc>
                <a:spcPts val="3000"/>
              </a:lnSpc>
              <a:spcBef>
                <a:spcPts val="500"/>
              </a:spcBef>
              <a:buFont typeface="+mj-lt"/>
              <a:buNone/>
              <a:defRPr sz="2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ts val="34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ts val="34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ts val="34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45720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dirty="0"/>
              <a:t>Sam 		sit 			sat</a:t>
            </a:r>
          </a:p>
        </p:txBody>
      </p:sp>
    </p:spTree>
    <p:extLst>
      <p:ext uri="{BB962C8B-B14F-4D97-AF65-F5344CB8AC3E}">
        <p14:creationId xmlns:p14="http://schemas.microsoft.com/office/powerpoint/2010/main" val="41050383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12">
            <a:extLst>
              <a:ext uri="{FF2B5EF4-FFF2-40B4-BE49-F238E27FC236}">
                <a16:creationId xmlns:a16="http://schemas.microsoft.com/office/drawing/2014/main" id="{C87B47F5-2BEC-F025-BD33-EAC64CB0B9FA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2455200" y="425421"/>
            <a:ext cx="6091450" cy="223925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0" tIns="0" rIns="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lvl1pPr marL="0" indent="0">
              <a:lnSpc>
                <a:spcPts val="2100"/>
              </a:lnSpc>
              <a:spcBef>
                <a:spcPts val="0"/>
              </a:spcBef>
              <a:buNone/>
              <a:defRPr sz="1800"/>
            </a:lvl1pPr>
          </a:lstStyle>
          <a:p>
            <a:pPr lvl="0"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Independent Practice (J)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5DACD33-9672-1BB0-567C-A710B2A744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329465C-2FAC-6745-BF34-06294513BB59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CBF04B7-EB74-5EB8-E3FB-523F956441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065905"/>
            <a:ext cx="10668000" cy="551139"/>
          </a:xfrm>
        </p:spPr>
        <p:txBody>
          <a:bodyPr>
            <a:noAutofit/>
          </a:bodyPr>
          <a:lstStyle/>
          <a:p>
            <a:pPr>
              <a:buFont typeface="+mj-lt"/>
              <a:buAutoNum type="alphaUcPeriod" startAt="10"/>
            </a:pPr>
            <a:r>
              <a:rPr lang="en-US" b="1" dirty="0"/>
              <a:t>More Practice 2 </a:t>
            </a:r>
            <a:r>
              <a:rPr lang="en-US" dirty="0"/>
              <a:t>Draw a line under the sentence that goes best </a:t>
            </a:r>
            <a:br>
              <a:rPr lang="en-US" dirty="0"/>
            </a:br>
            <a:r>
              <a:rPr lang="en-US" dirty="0"/>
              <a:t>with each picture.</a:t>
            </a:r>
          </a:p>
          <a:p>
            <a:pPr>
              <a:buFont typeface="+mj-lt"/>
              <a:buAutoNum type="alphaUcPeriod" startAt="10"/>
            </a:pPr>
            <a:endParaRPr lang="en-US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5CA30192-8436-4F25-F26B-9109BBEA9A83}"/>
              </a:ext>
            </a:extLst>
          </p:cNvPr>
          <p:cNvSpPr txBox="1"/>
          <p:nvPr/>
        </p:nvSpPr>
        <p:spPr>
          <a:xfrm>
            <a:off x="762532" y="2015620"/>
            <a:ext cx="3316077" cy="646331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1. Sam ran to school.</a:t>
            </a:r>
            <a:endParaRPr lang="en-US" sz="2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pic>
        <p:nvPicPr>
          <p:cNvPr id="15" name="Picture 2" descr="A boy sits at a desk in a place of learning.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4603" y="1598141"/>
            <a:ext cx="1476375" cy="1323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6E8072E4-EBDC-32FC-BFCA-1CEDE433A00B}"/>
              </a:ext>
            </a:extLst>
          </p:cNvPr>
          <p:cNvSpPr txBox="1"/>
          <p:nvPr/>
        </p:nvSpPr>
        <p:spPr>
          <a:xfrm>
            <a:off x="7223149" y="2003961"/>
            <a:ext cx="3316077" cy="646331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defTabSz="457200">
              <a:lnSpc>
                <a:spcPts val="3000"/>
              </a:lnSpc>
              <a:spcBef>
                <a:spcPts val="500"/>
              </a:spcBef>
            </a:pPr>
            <a:r>
              <a:rPr lang="en-US" sz="2400" dirty="0"/>
              <a:t>Sam sat in school.</a:t>
            </a:r>
            <a:endParaRPr lang="en-US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520EA577-FA01-7599-05A6-989336C0EC26}"/>
              </a:ext>
            </a:extLst>
          </p:cNvPr>
          <p:cNvSpPr txBox="1"/>
          <p:nvPr/>
        </p:nvSpPr>
        <p:spPr>
          <a:xfrm>
            <a:off x="782728" y="3456997"/>
            <a:ext cx="3316077" cy="646331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2. He sat on a lap.</a:t>
            </a:r>
            <a:endParaRPr lang="en-US" dirty="0"/>
          </a:p>
        </p:txBody>
      </p:sp>
      <p:pic>
        <p:nvPicPr>
          <p:cNvPr id="17" name="Picture 3" descr="A child sits on a woman's thighs.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6066" y="2965489"/>
            <a:ext cx="1352550" cy="1400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FA465280-C55B-68D8-C888-1365A74C2755}"/>
              </a:ext>
            </a:extLst>
          </p:cNvPr>
          <p:cNvSpPr txBox="1"/>
          <p:nvPr/>
        </p:nvSpPr>
        <p:spPr>
          <a:xfrm>
            <a:off x="7243345" y="3445338"/>
            <a:ext cx="3316077" cy="646331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r>
              <a:rPr lang="en-US" sz="2400" dirty="0"/>
              <a:t>He sat on a lip.</a:t>
            </a:r>
            <a:endParaRPr lang="en-US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7E5AA382-191D-B1D4-3E35-9933A3230FB8}"/>
              </a:ext>
            </a:extLst>
          </p:cNvPr>
          <p:cNvSpPr txBox="1"/>
          <p:nvPr/>
        </p:nvSpPr>
        <p:spPr>
          <a:xfrm>
            <a:off x="782728" y="5164616"/>
            <a:ext cx="3671829" cy="646331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3. Nan had an attic.</a:t>
            </a:r>
            <a:endParaRPr lang="en-US" dirty="0"/>
          </a:p>
        </p:txBody>
      </p:sp>
      <p:pic>
        <p:nvPicPr>
          <p:cNvPr id="19" name="Picture 4" descr="A woman holds a small animal with long ears.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8953" y="4679429"/>
            <a:ext cx="866775" cy="1362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1B9C2216-9BAD-0666-300B-A58AD590EF21}"/>
              </a:ext>
            </a:extLst>
          </p:cNvPr>
          <p:cNvSpPr txBox="1"/>
          <p:nvPr/>
        </p:nvSpPr>
        <p:spPr>
          <a:xfrm>
            <a:off x="7243345" y="5152957"/>
            <a:ext cx="3316077" cy="646331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r>
              <a:rPr lang="en-US" sz="2400" dirty="0"/>
              <a:t>Nan had a rabbit.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44000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FD55C97-690D-2447-460F-9C4DEC3772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5960" y="425421"/>
            <a:ext cx="6091450" cy="223925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0" tIns="0" rIns="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ts val="21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Independent Practice (J) — cont’d</a:t>
            </a:r>
          </a:p>
          <a:p>
            <a:pPr marL="0" marR="0" lvl="0" indent="0" algn="l" defTabSz="914400" rtl="0" eaLnBrk="1" fontAlgn="auto" latinLnBrk="0" hangingPunct="1">
              <a:lnSpc>
                <a:spcPts val="21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5DACD33-9672-1BB0-567C-A710B2A744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329465C-2FAC-6745-BF34-06294513BB59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CA30192-8436-4F25-F26B-9109BBEA9A83}"/>
              </a:ext>
            </a:extLst>
          </p:cNvPr>
          <p:cNvSpPr txBox="1"/>
          <p:nvPr/>
        </p:nvSpPr>
        <p:spPr>
          <a:xfrm>
            <a:off x="762000" y="1317371"/>
            <a:ext cx="3644399" cy="646331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L="0" lvl="1"/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4. My little rabbit ran.</a:t>
            </a:r>
            <a:endParaRPr lang="en-US" dirty="0"/>
          </a:p>
        </p:txBody>
      </p:sp>
      <p:pic>
        <p:nvPicPr>
          <p:cNvPr id="18" name="Picture 2" descr="A small animal with long ears moves quickly.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7363" y="1094583"/>
            <a:ext cx="1428750" cy="876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6E8072E4-EBDC-32FC-BFCA-1CEDE433A00B}"/>
              </a:ext>
            </a:extLst>
          </p:cNvPr>
          <p:cNvSpPr txBox="1"/>
          <p:nvPr/>
        </p:nvSpPr>
        <p:spPr>
          <a:xfrm>
            <a:off x="7222617" y="1305712"/>
            <a:ext cx="3316077" cy="646331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r>
              <a:rPr lang="en-US" sz="2400" dirty="0"/>
              <a:t>My little rabbit sat.</a:t>
            </a:r>
            <a:endParaRPr lang="en-US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20EA577-FA01-7599-05A6-989336C0EC26}"/>
              </a:ext>
            </a:extLst>
          </p:cNvPr>
          <p:cNvSpPr txBox="1"/>
          <p:nvPr/>
        </p:nvSpPr>
        <p:spPr>
          <a:xfrm>
            <a:off x="782196" y="2758748"/>
            <a:ext cx="3316077" cy="646331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L="0" lvl="1"/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5. The fabric has a lip.</a:t>
            </a:r>
            <a:endParaRPr lang="en-US" dirty="0"/>
          </a:p>
        </p:txBody>
      </p:sp>
      <p:pic>
        <p:nvPicPr>
          <p:cNvPr id="21" name="Picture 3" descr="A piece of blue cloth has a tear.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7031" y="2455121"/>
            <a:ext cx="1809750" cy="100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FA465280-C55B-68D8-C888-1365A74C2755}"/>
              </a:ext>
            </a:extLst>
          </p:cNvPr>
          <p:cNvSpPr txBox="1"/>
          <p:nvPr/>
        </p:nvSpPr>
        <p:spPr>
          <a:xfrm>
            <a:off x="7242813" y="2747089"/>
            <a:ext cx="3316077" cy="646331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r>
              <a:rPr lang="en-US" sz="2400" dirty="0"/>
              <a:t>The fabric has a rip.</a:t>
            </a:r>
            <a:endParaRPr lang="en-US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7E5AA382-191D-B1D4-3E35-9933A3230FB8}"/>
              </a:ext>
            </a:extLst>
          </p:cNvPr>
          <p:cNvSpPr txBox="1"/>
          <p:nvPr/>
        </p:nvSpPr>
        <p:spPr>
          <a:xfrm>
            <a:off x="782196" y="4466367"/>
            <a:ext cx="3316077" cy="646331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6. The rabbit is fat.</a:t>
            </a:r>
            <a:endParaRPr lang="en-US" dirty="0"/>
          </a:p>
        </p:txBody>
      </p:sp>
      <p:pic>
        <p:nvPicPr>
          <p:cNvPr id="24" name="Picture 4" descr="A plump animal with long ears.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4392" y="4007479"/>
            <a:ext cx="1495425" cy="1295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1B9C2216-9BAD-0666-300B-A58AD590EF21}"/>
              </a:ext>
            </a:extLst>
          </p:cNvPr>
          <p:cNvSpPr txBox="1"/>
          <p:nvPr/>
        </p:nvSpPr>
        <p:spPr>
          <a:xfrm>
            <a:off x="7242813" y="4454708"/>
            <a:ext cx="3316077" cy="646331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r>
              <a:rPr lang="en-US" sz="2400" dirty="0"/>
              <a:t>The rabbit is on my lap.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2723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12">
            <a:extLst>
              <a:ext uri="{FF2B5EF4-FFF2-40B4-BE49-F238E27FC236}">
                <a16:creationId xmlns:a16="http://schemas.microsoft.com/office/drawing/2014/main" id="{C87B47F5-2BEC-F025-BD33-EAC64CB0B9FA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2455200" y="425421"/>
            <a:ext cx="6091450" cy="223925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0" tIns="0" rIns="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lvl1pPr marL="0" indent="0">
              <a:lnSpc>
                <a:spcPts val="2100"/>
              </a:lnSpc>
              <a:spcBef>
                <a:spcPts val="0"/>
              </a:spcBef>
              <a:buNone/>
              <a:defRPr sz="1800"/>
            </a:lvl1pPr>
          </a:lstStyle>
          <a:p>
            <a:pPr lvl="0"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Independent Practice (J) — cont’d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5DACD33-9672-1BB0-567C-A710B2A744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329465C-2FAC-6745-BF34-06294513BB59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5CA30192-8436-4F25-F26B-9109BBEA9A83}"/>
              </a:ext>
            </a:extLst>
          </p:cNvPr>
          <p:cNvSpPr txBox="1"/>
          <p:nvPr/>
        </p:nvSpPr>
        <p:spPr>
          <a:xfrm>
            <a:off x="762000" y="1287875"/>
            <a:ext cx="3316077" cy="646331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7. Sam and Nan ran.</a:t>
            </a:r>
            <a:endParaRPr lang="en-US" dirty="0"/>
          </a:p>
        </p:txBody>
      </p:sp>
      <p:pic>
        <p:nvPicPr>
          <p:cNvPr id="11" name="Picture 2" descr="A man runs.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5684" y="821558"/>
            <a:ext cx="771525" cy="1457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6E8072E4-EBDC-32FC-BFCA-1CEDE433A00B}"/>
              </a:ext>
            </a:extLst>
          </p:cNvPr>
          <p:cNvSpPr txBox="1"/>
          <p:nvPr/>
        </p:nvSpPr>
        <p:spPr>
          <a:xfrm>
            <a:off x="7222617" y="1276216"/>
            <a:ext cx="3543706" cy="646331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r>
              <a:rPr lang="en-US" sz="2400" dirty="0"/>
              <a:t>The man ran.</a:t>
            </a:r>
            <a:endParaRPr lang="en-US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520EA577-FA01-7599-05A6-989336C0EC26}"/>
              </a:ext>
            </a:extLst>
          </p:cNvPr>
          <p:cNvSpPr txBox="1"/>
          <p:nvPr/>
        </p:nvSpPr>
        <p:spPr>
          <a:xfrm>
            <a:off x="782196" y="2729252"/>
            <a:ext cx="3316077" cy="646331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8. Sam is a little sad.</a:t>
            </a:r>
            <a:endParaRPr lang="en-US" dirty="0"/>
          </a:p>
        </p:txBody>
      </p:sp>
      <p:pic>
        <p:nvPicPr>
          <p:cNvPr id="13" name="Picture 3" descr="A boy looks downward with a frown.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6133" y="2203297"/>
            <a:ext cx="1190625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FA465280-C55B-68D8-C888-1365A74C2755}"/>
              </a:ext>
            </a:extLst>
          </p:cNvPr>
          <p:cNvSpPr txBox="1"/>
          <p:nvPr/>
        </p:nvSpPr>
        <p:spPr>
          <a:xfrm>
            <a:off x="7242813" y="2717593"/>
            <a:ext cx="3316077" cy="646331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r>
              <a:rPr lang="en-US" sz="2400" dirty="0"/>
              <a:t>Sam ran in the attic.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45546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1691C2FCC19C844BDA0554F37FDE5B4" ma:contentTypeVersion="18" ma:contentTypeDescription="Create a new document." ma:contentTypeScope="" ma:versionID="58fe67b45e8f12787276d5d7eaacdf89">
  <xsd:schema xmlns:xsd="http://www.w3.org/2001/XMLSchema" xmlns:xs="http://www.w3.org/2001/XMLSchema" xmlns:p="http://schemas.microsoft.com/office/2006/metadata/properties" xmlns:ns2="031d766f-b14e-4c0e-af7a-21ee3738300f" xmlns:ns3="7849a367-8f54-4d0d-a4b3-416402156675" targetNamespace="http://schemas.microsoft.com/office/2006/metadata/properties" ma:root="true" ma:fieldsID="029048d22d635aca9c28d4686cd78c67" ns2:_="" ns3:_="">
    <xsd:import namespace="031d766f-b14e-4c0e-af7a-21ee3738300f"/>
    <xsd:import namespace="7849a367-8f54-4d0d-a4b3-416402156675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Location" minOccurs="0"/>
                <xsd:element ref="ns3:MediaLengthInSeconds" minOccurs="0"/>
                <xsd:element ref="ns3:lcf76f155ced4ddcb4097134ff3c332f" minOccurs="0"/>
                <xsd:element ref="ns2:TaxCatchAll" minOccurs="0"/>
                <xsd:element ref="ns3:MediaServiceObjectDetectorVersions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31d766f-b14e-4c0e-af7a-21ee3738300f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3" nillable="true" ma:displayName="Taxonomy Catch All Column" ma:hidden="true" ma:list="{259a07e1-635c-4dc3-af17-f8dfbdb3d077}" ma:internalName="TaxCatchAll" ma:showField="CatchAllData" ma:web="031d766f-b14e-4c0e-af7a-21ee3738300f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849a367-8f54-4d0d-a4b3-41640215667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MediaLengthInSeconds" ma:index="20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2" nillable="true" ma:taxonomy="true" ma:internalName="lcf76f155ced4ddcb4097134ff3c332f" ma:taxonomyFieldName="MediaServiceImageTags" ma:displayName="Image Tags" ma:readOnly="false" ma:fieldId="{5cf76f15-5ced-4ddc-b409-7134ff3c332f}" ma:taxonomyMulti="true" ma:sspId="3ddc6715-9392-4c7b-b038-9c308e5b143c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4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031d766f-b14e-4c0e-af7a-21ee3738300f" xsi:nil="true"/>
    <lcf76f155ced4ddcb4097134ff3c332f xmlns="7849a367-8f54-4d0d-a4b3-416402156675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E64F06B2-4BCD-4545-92F1-7C92AA76247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31d766f-b14e-4c0e-af7a-21ee3738300f"/>
    <ds:schemaRef ds:uri="7849a367-8f54-4d0d-a4b3-41640215667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3618234-75DD-4058-9CA2-B53D2567534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AD546A0-D67F-4D60-8691-AF0C7C031EE6}">
  <ds:schemaRefs>
    <ds:schemaRef ds:uri="http://schemas.openxmlformats.org/package/2006/metadata/core-properties"/>
    <ds:schemaRef ds:uri="031d766f-b14e-4c0e-af7a-21ee3738300f"/>
    <ds:schemaRef ds:uri="http://schemas.microsoft.com/office/infopath/2007/PartnerControls"/>
    <ds:schemaRef ds:uri="http://purl.org/dc/terms/"/>
    <ds:schemaRef ds:uri="http://schemas.microsoft.com/office/2006/metadata/properties"/>
    <ds:schemaRef ds:uri="http://schemas.microsoft.com/office/2006/documentManagement/types"/>
    <ds:schemaRef ds:uri="http://purl.org/dc/elements/1.1/"/>
    <ds:schemaRef ds:uri="7849a367-8f54-4d0d-a4b3-416402156675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64424</TotalTime>
  <Words>831</Words>
  <Application>Microsoft Macintosh PowerPoint</Application>
  <PresentationFormat>Widescreen</PresentationFormat>
  <Paragraphs>125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Arial Regular</vt:lpstr>
      <vt:lpstr>Calibri</vt:lpstr>
      <vt:lpstr>Office Theme</vt:lpstr>
      <vt:lpstr>Say Sounds (A–B) </vt:lpstr>
      <vt:lpstr>Read Words (C) </vt:lpstr>
      <vt:lpstr>Read Words (D) </vt:lpstr>
      <vt:lpstr>Read Words (E–F) </vt:lpstr>
      <vt:lpstr>Spell Words (G) </vt:lpstr>
      <vt:lpstr>Read Text (H) </vt:lpstr>
      <vt:lpstr>Read Text (H) — cont’d</vt:lpstr>
      <vt:lpstr>Independent Practice (I) </vt:lpstr>
      <vt:lpstr>Independent Practice (I) — cont’d </vt:lpstr>
      <vt:lpstr>Independent Practice (J)</vt:lpstr>
      <vt:lpstr>Independent Practice (J) — cont’d </vt:lpstr>
      <vt:lpstr>Independent Practice (J) — cont’d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Megan Ellis</dc:creator>
  <cp:lastModifiedBy>Megan Ellis</cp:lastModifiedBy>
  <cp:revision>190</cp:revision>
  <dcterms:created xsi:type="dcterms:W3CDTF">2023-03-21T18:49:30Z</dcterms:created>
  <dcterms:modified xsi:type="dcterms:W3CDTF">2024-04-11T21:40:11Z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0x01010021691C2FCC19C844BDA0554F37FDE5B4</vt:lpwstr>
  </property>
</Properties>
</file>