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90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86" r:id="rId21"/>
    <p:sldId id="307" r:id="rId22"/>
    <p:sldId id="393" r:id="rId23"/>
    <p:sldId id="391" r:id="rId24"/>
    <p:sldId id="39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30" autoAdjust="0"/>
    <p:restoredTop sz="86441"/>
  </p:normalViewPr>
  <p:slideViewPr>
    <p:cSldViewPr snapToGrid="0">
      <p:cViewPr varScale="1">
        <p:scale>
          <a:sx n="153" d="100"/>
          <a:sy n="153" d="100"/>
        </p:scale>
        <p:origin x="1712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392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39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34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46719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11 Lesson 33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4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 err="1"/>
              <a:t>oo</a:t>
            </a:r>
            <a:r>
              <a:rPr lang="en-US" dirty="0"/>
              <a:t>		</a:t>
            </a:r>
            <a:r>
              <a:rPr lang="en-US" dirty="0" err="1"/>
              <a:t>ir</a:t>
            </a:r>
            <a:r>
              <a:rPr lang="en-US" dirty="0"/>
              <a:t>		</a:t>
            </a:r>
            <a:r>
              <a:rPr lang="en-US" dirty="0" err="1"/>
              <a:t>ow</a:t>
            </a:r>
            <a:r>
              <a:rPr lang="en-US" dirty="0"/>
              <a:t>			</a:t>
            </a:r>
            <a:r>
              <a:rPr lang="en-US" dirty="0" err="1"/>
              <a:t>ee</a:t>
            </a:r>
            <a:endParaRPr lang="en-US" dirty="0"/>
          </a:p>
          <a:p>
            <a:pPr lvl="1" defTabSz="457200"/>
            <a:r>
              <a:rPr lang="en-US" dirty="0"/>
              <a:t>or		</a:t>
            </a:r>
            <a:r>
              <a:rPr lang="en-US" dirty="0" err="1"/>
              <a:t>ou</a:t>
            </a:r>
            <a:r>
              <a:rPr lang="en-US" dirty="0"/>
              <a:t>		ay			</a:t>
            </a:r>
            <a:r>
              <a:rPr lang="en-US" dirty="0" err="1"/>
              <a:t>ew</a:t>
            </a:r>
            <a:endParaRPr lang="en-US" dirty="0"/>
          </a:p>
          <a:p>
            <a:pPr lvl="1" defTabSz="457200"/>
            <a:r>
              <a:rPr lang="en-US" dirty="0" err="1"/>
              <a:t>oi</a:t>
            </a:r>
            <a:r>
              <a:rPr lang="en-US" dirty="0"/>
              <a:t>		</a:t>
            </a:r>
            <a:r>
              <a:rPr lang="en-US" dirty="0" err="1"/>
              <a:t>oo</a:t>
            </a:r>
            <a:r>
              <a:rPr lang="en-US" dirty="0"/>
              <a:t>		</a:t>
            </a:r>
            <a:r>
              <a:rPr lang="en-US" dirty="0" err="1"/>
              <a:t>dge</a:t>
            </a:r>
            <a:r>
              <a:rPr lang="en-US" dirty="0"/>
              <a:t>		au</a:t>
            </a:r>
          </a:p>
          <a:p>
            <a:pPr lvl="1" defTabSz="457200"/>
            <a:r>
              <a:rPr lang="en-US" dirty="0" err="1"/>
              <a:t>er</a:t>
            </a:r>
            <a:r>
              <a:rPr lang="en-US" dirty="0"/>
              <a:t>		</a:t>
            </a:r>
            <a:r>
              <a:rPr lang="en-US" dirty="0" err="1"/>
              <a:t>kn</a:t>
            </a:r>
            <a:r>
              <a:rPr lang="en-US" dirty="0"/>
              <a:t>		</a:t>
            </a:r>
            <a:r>
              <a:rPr lang="en-US" dirty="0" err="1"/>
              <a:t>ow</a:t>
            </a:r>
            <a:r>
              <a:rPr lang="en-US" dirty="0"/>
              <a:t>			</a:t>
            </a:r>
            <a:r>
              <a:rPr lang="en-US" dirty="0" err="1"/>
              <a:t>wr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topic of this passage?</a:t>
            </a:r>
          </a:p>
          <a:p>
            <a:pPr marL="0" indent="0">
              <a:buNone/>
            </a:pPr>
            <a:r>
              <a:rPr lang="en-US" dirty="0"/>
              <a:t>	 The topic of this passage is ______________.</a:t>
            </a:r>
          </a:p>
          <a:p>
            <a:pPr marL="0" indent="0">
              <a:buNone/>
            </a:pPr>
            <a:r>
              <a:rPr lang="en-US" b="1" dirty="0"/>
              <a:t>What are some foods people can get from trees?</a:t>
            </a:r>
          </a:p>
          <a:p>
            <a:pPr marL="0" indent="0">
              <a:buNone/>
            </a:pPr>
            <a:r>
              <a:rPr lang="en-US" b="1" dirty="0"/>
              <a:t>	 </a:t>
            </a:r>
            <a:r>
              <a:rPr lang="en-US" dirty="0"/>
              <a:t>Some foods people can get from trees are  ______________.</a:t>
            </a:r>
          </a:p>
          <a:p>
            <a:pPr marL="0" indent="0">
              <a:buNone/>
            </a:pPr>
            <a:r>
              <a:rPr lang="en-US" b="1" dirty="0"/>
              <a:t>Besides food, what is another benefit people can get from trees?</a:t>
            </a:r>
          </a:p>
          <a:p>
            <a:pPr marL="0" indent="0">
              <a:buNone/>
            </a:pPr>
            <a:r>
              <a:rPr lang="en-US" dirty="0"/>
              <a:t>	 Besides food, another benefit people can get from trees is 	 	  	 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27873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15939"/>
            <a:ext cx="6871807" cy="57476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about more ways that trees are </a:t>
            </a:r>
            <a:br>
              <a:rPr lang="en-US" sz="1600" dirty="0"/>
            </a:br>
            <a:r>
              <a:rPr lang="en-US" sz="1600" dirty="0"/>
              <a:t>beneficial, useful, to people.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851954"/>
            <a:ext cx="6528547" cy="463457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Trees can help provide clean water. During rainstorms, </a:t>
            </a:r>
            <a:br>
              <a:rPr lang="en-US" sz="1800" dirty="0"/>
            </a:br>
            <a:r>
              <a:rPr lang="en-US" sz="1800" dirty="0"/>
              <a:t>trees collect rainwater. As the rain passes through trees, the </a:t>
            </a:r>
            <a:br>
              <a:rPr lang="en-US" sz="1800" dirty="0"/>
            </a:br>
            <a:r>
              <a:rPr lang="en-US" sz="1800" dirty="0"/>
              <a:t>trees soak up harmful things in the rainwater. This leads to </a:t>
            </a:r>
            <a:br>
              <a:rPr lang="en-US" sz="1800" dirty="0"/>
            </a:br>
            <a:r>
              <a:rPr lang="en-US" sz="1800" dirty="0"/>
              <a:t>less </a:t>
            </a:r>
            <a:r>
              <a:rPr lang="en-US" sz="1800" b="1" dirty="0"/>
              <a:t>pollution</a:t>
            </a:r>
            <a:r>
              <a:rPr lang="en-US" sz="1800" dirty="0"/>
              <a:t> in the water as it runs into streams, rivers, </a:t>
            </a:r>
            <a:br>
              <a:rPr lang="en-US" sz="1800" dirty="0"/>
            </a:br>
            <a:r>
              <a:rPr lang="en-US" sz="1800" dirty="0"/>
              <a:t>and lakes.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Trees protect the land. Their roots hold the soil in place </a:t>
            </a:r>
            <a:br>
              <a:rPr lang="en-US" sz="1800" dirty="0"/>
            </a:br>
            <a:r>
              <a:rPr lang="en-US" sz="1800" dirty="0"/>
              <a:t>during storms so the soil cannot wash away. Some people </a:t>
            </a:r>
            <a:br>
              <a:rPr lang="en-US" sz="1800" dirty="0"/>
            </a:br>
            <a:r>
              <a:rPr lang="en-US" sz="1800" dirty="0"/>
              <a:t>plant trees in rows as fences to slow down or block strong </a:t>
            </a:r>
            <a:br>
              <a:rPr lang="en-US" sz="1800" dirty="0"/>
            </a:br>
            <a:r>
              <a:rPr lang="en-US" sz="1800" dirty="0"/>
              <a:t>winds. Trees also become habitats for animals. Animals </a:t>
            </a:r>
            <a:br>
              <a:rPr lang="en-US" sz="1800" dirty="0"/>
            </a:br>
            <a:r>
              <a:rPr lang="en-US" sz="1800" dirty="0"/>
              <a:t>and birds get shade, shelter, and food from trees. </a:t>
            </a:r>
            <a:br>
              <a:rPr lang="en-US" sz="1800" dirty="0"/>
            </a:br>
            <a:r>
              <a:rPr lang="en-US" sz="1800" dirty="0"/>
              <a:t>People use the timber from trees for construction. </a:t>
            </a:r>
            <a:br>
              <a:rPr lang="en-US" sz="1800" dirty="0"/>
            </a:br>
            <a:r>
              <a:rPr lang="en-US" sz="1800" dirty="0"/>
              <a:t>They use trees to make wood products, such as boats, toys, </a:t>
            </a:r>
            <a:br>
              <a:rPr lang="en-US" sz="1800" dirty="0"/>
            </a:br>
            <a:r>
              <a:rPr lang="en-US" sz="1800" dirty="0"/>
              <a:t>pencils, paper, books, notebooks, and newspapers. People </a:t>
            </a:r>
            <a:br>
              <a:rPr lang="en-US" sz="1800" dirty="0"/>
            </a:br>
            <a:r>
              <a:rPr lang="en-US" sz="1800" dirty="0"/>
              <a:t>also use wood for heat and for cooking.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883055"/>
            <a:ext cx="598579" cy="4580008"/>
          </a:xfrm>
        </p:spPr>
        <p:txBody>
          <a:bodyPr>
            <a:noAutofit/>
          </a:bodyPr>
          <a:lstStyle/>
          <a:p>
            <a:r>
              <a:rPr lang="en-US" dirty="0"/>
              <a:t>140</a:t>
            </a:r>
          </a:p>
          <a:p>
            <a:r>
              <a:rPr lang="en-US" dirty="0"/>
              <a:t>148</a:t>
            </a:r>
          </a:p>
          <a:p>
            <a:r>
              <a:rPr lang="en-US" dirty="0"/>
              <a:t>158</a:t>
            </a:r>
          </a:p>
          <a:p>
            <a:r>
              <a:rPr lang="en-US" dirty="0"/>
              <a:t>169</a:t>
            </a:r>
          </a:p>
          <a:p>
            <a:r>
              <a:rPr lang="en-US" dirty="0"/>
              <a:t>180</a:t>
            </a:r>
          </a:p>
          <a:p>
            <a:r>
              <a:rPr lang="en-US" dirty="0"/>
              <a:t>182</a:t>
            </a:r>
          </a:p>
          <a:p>
            <a:r>
              <a:rPr lang="en-US" dirty="0"/>
              <a:t>193</a:t>
            </a:r>
          </a:p>
          <a:p>
            <a:r>
              <a:rPr lang="en-US" dirty="0"/>
              <a:t>203</a:t>
            </a:r>
          </a:p>
          <a:p>
            <a:r>
              <a:rPr lang="en-US" dirty="0"/>
              <a:t>215</a:t>
            </a:r>
          </a:p>
          <a:p>
            <a:r>
              <a:rPr lang="en-US" dirty="0"/>
              <a:t>223</a:t>
            </a:r>
          </a:p>
          <a:p>
            <a:r>
              <a:rPr lang="en-US" dirty="0"/>
              <a:t>232</a:t>
            </a:r>
          </a:p>
          <a:p>
            <a:r>
              <a:rPr lang="en-US" dirty="0"/>
              <a:t>240</a:t>
            </a:r>
          </a:p>
          <a:p>
            <a:r>
              <a:rPr lang="en-US" dirty="0"/>
              <a:t>251</a:t>
            </a:r>
          </a:p>
          <a:p>
            <a:r>
              <a:rPr lang="en-US" dirty="0"/>
              <a:t>258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can trees help provide clean water?</a:t>
            </a:r>
          </a:p>
          <a:p>
            <a:pPr marL="0" indent="0">
              <a:buNone/>
            </a:pPr>
            <a:r>
              <a:rPr lang="en-US" dirty="0"/>
              <a:t>	 Trees can help provide clean water by ________________.</a:t>
            </a:r>
          </a:p>
          <a:p>
            <a:pPr marL="0" indent="0">
              <a:buNone/>
            </a:pPr>
            <a:r>
              <a:rPr lang="en-US" b="1" dirty="0"/>
              <a:t>How can trees protect the land?</a:t>
            </a:r>
          </a:p>
          <a:p>
            <a:pPr marL="0" indent="0">
              <a:buNone/>
            </a:pPr>
            <a:r>
              <a:rPr lang="en-US" dirty="0"/>
              <a:t>	 Trees can protect the land by ________________.</a:t>
            </a:r>
          </a:p>
          <a:p>
            <a:pPr marL="0" indent="0">
              <a:buNone/>
            </a:pPr>
            <a:r>
              <a:rPr lang="en-US" b="1" dirty="0"/>
              <a:t>What are some ways people can use the timber, or wood, from trees?</a:t>
            </a:r>
          </a:p>
          <a:p>
            <a:pPr marL="0" indent="0">
              <a:buNone/>
            </a:pPr>
            <a:r>
              <a:rPr lang="en-US" dirty="0"/>
              <a:t>	 People can use the wood from trees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4959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86817"/>
            <a:ext cx="6842309" cy="5610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 Trees are so important to people that there is a </a:t>
            </a:r>
            <a:br>
              <a:rPr lang="en-US" sz="1600" dirty="0"/>
            </a:br>
            <a:r>
              <a:rPr lang="en-US" sz="1600" dirty="0"/>
              <a:t>holiday dedicated to these plants.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897533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 many good things come from trees that it is not </a:t>
            </a:r>
            <a:br>
              <a:rPr lang="en-US" sz="1800" dirty="0"/>
            </a:br>
            <a:r>
              <a:rPr lang="en-US" sz="1800" dirty="0"/>
              <a:t>surprising how much people like these plants. In the U.S., </a:t>
            </a:r>
            <a:br>
              <a:rPr lang="en-US" sz="1800" dirty="0"/>
            </a:br>
            <a:r>
              <a:rPr lang="en-US" sz="1800" dirty="0"/>
              <a:t>there is a holiday to celebrate trees called Arbor Day. </a:t>
            </a:r>
            <a:br>
              <a:rPr lang="en-US" sz="1800" dirty="0"/>
            </a:br>
            <a:r>
              <a:rPr lang="en-US" sz="1800" dirty="0"/>
              <a:t>People celebrate Arbor Day by planting trees. </a:t>
            </a:r>
            <a:br>
              <a:rPr lang="en-US" sz="1800" dirty="0"/>
            </a:br>
            <a:r>
              <a:rPr lang="en-US" sz="1800" dirty="0"/>
              <a:t>The Arbor Day Foundation supports a program called </a:t>
            </a:r>
            <a:br>
              <a:rPr lang="en-US" sz="1800" dirty="0"/>
            </a:br>
            <a:r>
              <a:rPr lang="en-US" sz="1800" dirty="0"/>
              <a:t>Tree City USA. This program helps people take care of </a:t>
            </a:r>
            <a:br>
              <a:rPr lang="en-US" sz="1800" dirty="0"/>
            </a:br>
            <a:r>
              <a:rPr lang="en-US" sz="1800" dirty="0"/>
              <a:t>the public trees in their towns and cities. It leads people to </a:t>
            </a:r>
            <a:br>
              <a:rPr lang="en-US" sz="1800" dirty="0"/>
            </a:br>
            <a:r>
              <a:rPr lang="en-US" sz="1800" dirty="0"/>
              <a:t>plant more public trees along streets and along footpaths </a:t>
            </a:r>
            <a:br>
              <a:rPr lang="en-US" sz="1800" dirty="0"/>
            </a:br>
            <a:r>
              <a:rPr lang="en-US" sz="1800" dirty="0"/>
              <a:t>in parks.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 when you eat an apple or write with a pencil in a </a:t>
            </a:r>
            <a:br>
              <a:rPr lang="en-US" sz="1800" dirty="0"/>
            </a:br>
            <a:r>
              <a:rPr lang="en-US" sz="1800" dirty="0"/>
              <a:t>notebook, you can thank a tree. We should not overlook </a:t>
            </a:r>
            <a:br>
              <a:rPr lang="en-US" sz="1800" dirty="0"/>
            </a:br>
            <a:r>
              <a:rPr lang="en-US" sz="1800" dirty="0"/>
              <a:t>trees. We get so many benefits from trees that life would </a:t>
            </a:r>
            <a:br>
              <a:rPr lang="en-US" sz="1800" dirty="0"/>
            </a:br>
            <a:r>
              <a:rPr lang="en-US" sz="1800" dirty="0"/>
              <a:t>not be the same without them.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890948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266</a:t>
            </a:r>
          </a:p>
          <a:p>
            <a:r>
              <a:rPr lang="en-US" dirty="0"/>
              <a:t>277</a:t>
            </a:r>
          </a:p>
          <a:p>
            <a:r>
              <a:rPr lang="en-US" dirty="0"/>
              <a:t>287</a:t>
            </a:r>
          </a:p>
          <a:p>
            <a:r>
              <a:rPr lang="en-US" dirty="0"/>
              <a:t>297</a:t>
            </a:r>
          </a:p>
          <a:p>
            <a:r>
              <a:rPr lang="en-US" dirty="0"/>
              <a:t>304</a:t>
            </a:r>
          </a:p>
          <a:p>
            <a:r>
              <a:rPr lang="en-US" dirty="0"/>
              <a:t>312</a:t>
            </a:r>
          </a:p>
          <a:p>
            <a:r>
              <a:rPr lang="en-US" dirty="0"/>
              <a:t>322</a:t>
            </a:r>
          </a:p>
          <a:p>
            <a:r>
              <a:rPr lang="en-US" dirty="0"/>
              <a:t>334</a:t>
            </a:r>
          </a:p>
          <a:p>
            <a:r>
              <a:rPr lang="en-US" dirty="0"/>
              <a:t>343</a:t>
            </a:r>
          </a:p>
          <a:p>
            <a:r>
              <a:rPr lang="en-US" dirty="0"/>
              <a:t>345</a:t>
            </a:r>
          </a:p>
          <a:p>
            <a:r>
              <a:rPr lang="en-US" dirty="0"/>
              <a:t>358</a:t>
            </a:r>
          </a:p>
          <a:p>
            <a:r>
              <a:rPr lang="en-US" dirty="0"/>
              <a:t>368</a:t>
            </a:r>
          </a:p>
          <a:p>
            <a:r>
              <a:rPr lang="en-US" dirty="0"/>
              <a:t>379</a:t>
            </a:r>
          </a:p>
          <a:p>
            <a:r>
              <a:rPr lang="en-US" dirty="0"/>
              <a:t>385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do people celebrate Arbor Day?</a:t>
            </a:r>
          </a:p>
          <a:p>
            <a:pPr marL="0" indent="0">
              <a:buNone/>
            </a:pPr>
            <a:r>
              <a:rPr lang="en-US" dirty="0"/>
              <a:t>	 People celebrate Arbor Day by ________________.</a:t>
            </a:r>
          </a:p>
          <a:p>
            <a:pPr marL="0" indent="0">
              <a:buNone/>
            </a:pPr>
            <a:r>
              <a:rPr lang="en-US" b="1" dirty="0"/>
              <a:t>What is Tree City USA?</a:t>
            </a:r>
          </a:p>
          <a:p>
            <a:pPr marL="0" indent="0">
              <a:buNone/>
            </a:pPr>
            <a:r>
              <a:rPr lang="en-US" dirty="0"/>
              <a:t>	 Tree City USA is ________________.</a:t>
            </a:r>
          </a:p>
          <a:p>
            <a:pPr marL="0" indent="0">
              <a:buNone/>
            </a:pPr>
            <a:r>
              <a:rPr lang="en-US" b="1" dirty="0"/>
              <a:t>Why are trees important?</a:t>
            </a:r>
          </a:p>
          <a:p>
            <a:pPr marL="0" indent="0">
              <a:buNone/>
            </a:pPr>
            <a:r>
              <a:rPr lang="en-US" dirty="0"/>
              <a:t>	 Trees are important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1" name="Picture 10" descr="A woman picking fruit from a tre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64" y="2858132"/>
            <a:ext cx="2600325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Five people are planting a tree togeth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702" y="2858132"/>
            <a:ext cx="26098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Three owlets are staying in a tree hol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558" y="2829241"/>
            <a:ext cx="2600325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1789805"/>
            <a:ext cx="11079169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some foods people can get from trees?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foods people can get from trees are 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another benefit people can get from trees besides food?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Another benefit is 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trees help provide clean water?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Trees can help provide clean water by 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trees protect the land?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Trees can protect the land by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way people can use the wood from trees?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way people can use the wood from trees is 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79266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people celebrate Arbor Day?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celebrate Arbor Day by 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does the Tree City USA program help towns and cities?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Tree City USA program helps people 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trees important?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Trees are important because 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9135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1922560" y="1516940"/>
            <a:ext cx="5754590" cy="6833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3600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shook		hook		wood		hood		took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4820" y="1516940"/>
            <a:ext cx="6047105" cy="5623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2669401"/>
            <a:ext cx="106086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baby ________ her rattle again and again.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3333750"/>
            <a:ext cx="106086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It was raining, but Wendy ________ a walk in the woods anyway.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4098115"/>
            <a:ext cx="10608610" cy="67529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________ of the car was hot after the drive.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4773407"/>
            <a:ext cx="106086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Paula can hang anything on the large ________ in the toolshed.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5537772"/>
            <a:ext cx="10608610" cy="67529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footstool was made of ________.</a:t>
            </a:r>
          </a:p>
        </p:txBody>
      </p:sp>
    </p:spTree>
    <p:extLst>
      <p:ext uri="{BB962C8B-B14F-4D97-AF65-F5344CB8AC3E}">
        <p14:creationId xmlns:p14="http://schemas.microsoft.com/office/powerpoint/2010/main" val="1877488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1044238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usual sound. Read the word. If it isn’t a real word, </a:t>
            </a:r>
            <a:br>
              <a:rPr lang="en-US" dirty="0"/>
            </a:br>
            <a:r>
              <a:rPr lang="en-US" dirty="0"/>
              <a:t>try the other sound.</a:t>
            </a:r>
          </a:p>
          <a:p>
            <a:pPr lvl="1" defTabSz="457200"/>
            <a:r>
              <a:rPr lang="en-US" dirty="0"/>
              <a:t>sm</a:t>
            </a:r>
            <a:r>
              <a:rPr lang="en-US" u="sng" dirty="0"/>
              <a:t>oo</a:t>
            </a:r>
            <a:r>
              <a:rPr lang="en-US" dirty="0"/>
              <a:t>th	h</a:t>
            </a:r>
            <a:r>
              <a:rPr lang="en-US" u="sng" dirty="0"/>
              <a:t>oo</a:t>
            </a:r>
            <a:r>
              <a:rPr lang="en-US" dirty="0"/>
              <a:t>p		c</a:t>
            </a:r>
            <a:r>
              <a:rPr lang="en-US" u="sng" dirty="0"/>
              <a:t>oo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w</a:t>
            </a:r>
            <a:r>
              <a:rPr lang="en-US" u="sng" dirty="0"/>
              <a:t>oo</a:t>
            </a:r>
            <a:r>
              <a:rPr lang="en-US" dirty="0"/>
              <a:t>l		br</a:t>
            </a:r>
            <a:r>
              <a:rPr lang="en-US" u="sng" dirty="0"/>
              <a:t>oo</a:t>
            </a:r>
            <a:r>
              <a:rPr lang="en-US" dirty="0"/>
              <a:t>k		r</a:t>
            </a:r>
            <a:r>
              <a:rPr lang="en-US" u="sng" dirty="0"/>
              <a:t>oo</a:t>
            </a:r>
            <a:r>
              <a:rPr lang="en-US" dirty="0"/>
              <a:t>ts</a:t>
            </a:r>
          </a:p>
          <a:p>
            <a:pPr lvl="1" defTabSz="457200"/>
            <a:r>
              <a:rPr lang="en-US" dirty="0"/>
              <a:t>bloom		wood		zoom</a:t>
            </a:r>
          </a:p>
          <a:p>
            <a:pPr lvl="1" defTabSz="457200"/>
            <a:r>
              <a:rPr lang="en-US" dirty="0"/>
              <a:t>loons		troops		tooth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890684"/>
            <a:ext cx="1083945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1750902"/>
            <a:ext cx="8086355" cy="83394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There are ________ women who work at the same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place and ________ to work in one car.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319840" y="1727076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commute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several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8" y="2879747"/>
            <a:ext cx="808635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Ginger was ________ to get an ________ offer for a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weeklong trip.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9319840" y="2866905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excited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exclusive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1999" y="4104917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store got the ________ ________ of shirts just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day before the sale.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9319840" y="4084661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final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shipment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07AEC3-D53E-4603-9376-9D74E8CBC880}"/>
              </a:ext>
            </a:extLst>
          </p:cNvPr>
          <p:cNvSpPr txBox="1"/>
          <p:nvPr/>
        </p:nvSpPr>
        <p:spPr>
          <a:xfrm>
            <a:off x="685798" y="5323048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Every day my mother goes to an ________ class. She feels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 after the class.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10699818-ADBD-433A-BB27-F1B445CF28C2}"/>
              </a:ext>
            </a:extLst>
          </p:cNvPr>
          <p:cNvSpPr txBox="1">
            <a:spLocks/>
          </p:cNvSpPr>
          <p:nvPr/>
        </p:nvSpPr>
        <p:spPr>
          <a:xfrm>
            <a:off x="9243639" y="5302792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marvelous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exercise</a:t>
            </a:r>
          </a:p>
        </p:txBody>
      </p:sp>
    </p:spTree>
    <p:extLst>
      <p:ext uri="{BB962C8B-B14F-4D97-AF65-F5344CB8AC3E}">
        <p14:creationId xmlns:p14="http://schemas.microsoft.com/office/powerpoint/2010/main" val="3996750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B38E00-B4F7-45C9-B506-5A7F83CD675D}"/>
              </a:ext>
            </a:extLst>
          </p:cNvPr>
          <p:cNvSpPr txBox="1"/>
          <p:nvPr/>
        </p:nvSpPr>
        <p:spPr>
          <a:xfrm>
            <a:off x="685798" y="1199143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Trevon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plans to finish his ________ in two years at a trade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school for ________.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24FF949-FACF-448A-B2FA-56C43AE936DB}"/>
              </a:ext>
            </a:extLst>
          </p:cNvPr>
          <p:cNvSpPr txBox="1">
            <a:spLocks/>
          </p:cNvSpPr>
          <p:nvPr/>
        </p:nvSpPr>
        <p:spPr>
          <a:xfrm>
            <a:off x="9243639" y="1178887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adults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education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9C51EF-9F19-476D-BC67-C16873BC61EB}"/>
              </a:ext>
            </a:extLst>
          </p:cNvPr>
          <p:cNvSpPr txBox="1"/>
          <p:nvPr/>
        </p:nvSpPr>
        <p:spPr>
          <a:xfrm>
            <a:off x="685798" y="2506080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Chaz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does not ________ with his mom 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what time to wake up.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7890AA3E-D5B4-4FE6-8AC8-7D995B4D20D2}"/>
              </a:ext>
            </a:extLst>
          </p:cNvPr>
          <p:cNvSpPr txBox="1">
            <a:spLocks/>
          </p:cNvSpPr>
          <p:nvPr/>
        </p:nvSpPr>
        <p:spPr>
          <a:xfrm>
            <a:off x="9243638" y="2520368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about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agree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9C51EF-9F19-476D-BC67-C16873BC61EB}"/>
              </a:ext>
            </a:extLst>
          </p:cNvPr>
          <p:cNvSpPr txBox="1"/>
          <p:nvPr/>
        </p:nvSpPr>
        <p:spPr>
          <a:xfrm>
            <a:off x="685798" y="3783480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Morgan planned to ________ the number of 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her herd to twenty.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890AA3E-D5B4-4FE6-8AC8-7D995B4D20D2}"/>
              </a:ext>
            </a:extLst>
          </p:cNvPr>
          <p:cNvSpPr txBox="1">
            <a:spLocks/>
          </p:cNvSpPr>
          <p:nvPr/>
        </p:nvSpPr>
        <p:spPr>
          <a:xfrm>
            <a:off x="9243638" y="3797768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cattle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increase</a:t>
            </a:r>
          </a:p>
        </p:txBody>
      </p:sp>
    </p:spTree>
    <p:extLst>
      <p:ext uri="{BB962C8B-B14F-4D97-AF65-F5344CB8AC3E}">
        <p14:creationId xmlns:p14="http://schemas.microsoft.com/office/powerpoint/2010/main" val="3664503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look</a:t>
            </a:r>
          </a:p>
          <a:p>
            <a:r>
              <a:rPr lang="en-US" dirty="0"/>
              <a:t>book</a:t>
            </a:r>
          </a:p>
          <a:p>
            <a:r>
              <a:rPr lang="en-US" dirty="0"/>
              <a:t>took</a:t>
            </a:r>
          </a:p>
          <a:p>
            <a:r>
              <a:rPr lang="en-US" dirty="0"/>
              <a:t>shook</a:t>
            </a:r>
          </a:p>
          <a:p>
            <a:r>
              <a:rPr lang="en-US" dirty="0"/>
              <a:t>crook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wood</a:t>
            </a:r>
          </a:p>
          <a:p>
            <a:r>
              <a:rPr lang="en-US" dirty="0"/>
              <a:t>good</a:t>
            </a:r>
          </a:p>
          <a:p>
            <a:r>
              <a:rPr lang="en-US" dirty="0"/>
              <a:t>hood</a:t>
            </a:r>
          </a:p>
          <a:p>
            <a:r>
              <a:rPr lang="en-US" dirty="0"/>
              <a:t>stood</a:t>
            </a:r>
          </a:p>
          <a:p>
            <a:r>
              <a:rPr lang="en-US" dirty="0"/>
              <a:t>wood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nl-NL" b="1" dirty="0"/>
              <a:t>room</a:t>
            </a:r>
          </a:p>
          <a:p>
            <a:r>
              <a:rPr lang="nl-NL" dirty="0"/>
              <a:t>zoom</a:t>
            </a:r>
          </a:p>
          <a:p>
            <a:r>
              <a:rPr lang="nl-NL" dirty="0"/>
              <a:t>broom</a:t>
            </a:r>
          </a:p>
          <a:p>
            <a:r>
              <a:rPr lang="nl-NL" dirty="0"/>
              <a:t>groom</a:t>
            </a:r>
          </a:p>
          <a:p>
            <a:r>
              <a:rPr lang="nl-NL" dirty="0"/>
              <a:t>gloom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woodshed		toothbrush		igloo		footpath		mistook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homeroom		woodwork		loosen		undertook		woodpecker</a:t>
            </a:r>
          </a:p>
          <a:p>
            <a:pPr>
              <a:spcBef>
                <a:spcPts val="2400"/>
              </a:spcBef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9260" y="1970807"/>
            <a:ext cx="65696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6220" y="1982724"/>
            <a:ext cx="6384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97581" y="1980639"/>
            <a:ext cx="64559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43179" y="1987488"/>
            <a:ext cx="7183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43204" y="1980639"/>
            <a:ext cx="23430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80689" y="1985900"/>
            <a:ext cx="37053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36080" y="1980639"/>
            <a:ext cx="45878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94870" y="1987488"/>
            <a:ext cx="5394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797F2236-AE52-4ACE-AF51-871C7F775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34400" y="1991096"/>
            <a:ext cx="44958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12">
            <a:extLst>
              <a:ext uri="{FF2B5EF4-FFF2-40B4-BE49-F238E27FC236}">
                <a16:creationId xmlns:a16="http://schemas.microsoft.com/office/drawing/2014/main" id="{5A2BDC69-53B1-4131-A3A1-09AF55F01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3982" y="1997945"/>
            <a:ext cx="54453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9261" y="2678606"/>
            <a:ext cx="68211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81376" y="2696024"/>
            <a:ext cx="6596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50920" y="2673746"/>
            <a:ext cx="6703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24983" y="2688101"/>
            <a:ext cx="55888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43203" y="2696871"/>
            <a:ext cx="52151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4715" y="2704858"/>
            <a:ext cx="3227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51319" y="2710408"/>
            <a:ext cx="3056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56924" y="2720682"/>
            <a:ext cx="3906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21">
            <a:extLst>
              <a:ext uri="{FF2B5EF4-FFF2-40B4-BE49-F238E27FC236}">
                <a16:creationId xmlns:a16="http://schemas.microsoft.com/office/drawing/2014/main" id="{72C2FAD0-BC14-48CB-B42D-B560D5B8C3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7549" y="2736831"/>
            <a:ext cx="56869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19">
            <a:extLst>
              <a:ext uri="{FF2B5EF4-FFF2-40B4-BE49-F238E27FC236}">
                <a16:creationId xmlns:a16="http://schemas.microsoft.com/office/drawing/2014/main" id="{1B229986-DD40-42F4-8874-FA199F012C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87740" y="2739752"/>
            <a:ext cx="64294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C7CB6990-CE2F-4077-8BF2-F791F1A99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30682" y="2750026"/>
            <a:ext cx="64688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B3B91813-4822-4F60-AE21-E64A55B53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77571" y="2766175"/>
            <a:ext cx="2057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617358"/>
              </p:ext>
            </p:extLst>
          </p:nvPr>
        </p:nvGraphicFramePr>
        <p:xfrm>
          <a:off x="1275505" y="3793515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act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ive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com-  ex-  dis-  re-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-al  -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com</a:t>
            </a:r>
            <a:r>
              <a:rPr lang="en-US" dirty="0"/>
              <a:t>mute		</a:t>
            </a:r>
            <a:r>
              <a:rPr lang="en-US" u="sng" dirty="0"/>
              <a:t>a</a:t>
            </a:r>
            <a:r>
              <a:rPr lang="en-US" dirty="0"/>
              <a:t>buse		</a:t>
            </a:r>
            <a:r>
              <a:rPr lang="en-US" u="sng" dirty="0"/>
              <a:t>re</a:t>
            </a:r>
            <a:r>
              <a:rPr lang="en-US" dirty="0"/>
              <a:t>frain		</a:t>
            </a:r>
            <a:r>
              <a:rPr lang="en-US" u="sng" dirty="0"/>
              <a:t>ex</a:t>
            </a:r>
            <a:r>
              <a:rPr lang="en-US" dirty="0"/>
              <a:t>pel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offens</a:t>
            </a:r>
            <a:r>
              <a:rPr lang="en-US" u="sng" dirty="0"/>
              <a:t>ive</a:t>
            </a:r>
            <a:r>
              <a:rPr lang="en-US" dirty="0"/>
              <a:t>		fat</a:t>
            </a:r>
            <a:r>
              <a:rPr lang="en-US" u="sng" dirty="0"/>
              <a:t>al</a:t>
            </a:r>
            <a:r>
              <a:rPr lang="en-US" dirty="0"/>
              <a:t>		flaw</a:t>
            </a:r>
            <a:r>
              <a:rPr lang="en-US" u="sng" dirty="0"/>
              <a:t>less</a:t>
            </a:r>
            <a:r>
              <a:rPr lang="en-US" dirty="0"/>
              <a:t>		obsess</a:t>
            </a:r>
            <a:r>
              <a:rPr lang="en-US" u="sng" dirty="0"/>
              <a:t>ive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dis</a:t>
            </a:r>
            <a:r>
              <a:rPr lang="en-US" dirty="0"/>
              <a:t>creet</a:t>
            </a:r>
            <a:r>
              <a:rPr lang="en-US" u="sng" dirty="0"/>
              <a:t>ly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struct</a:t>
            </a:r>
            <a:r>
              <a:rPr lang="en-US" u="sng" dirty="0"/>
              <a:t>ive</a:t>
            </a:r>
            <a:r>
              <a:rPr lang="en-US" dirty="0"/>
              <a:t>		norm</a:t>
            </a:r>
            <a:r>
              <a:rPr lang="en-US" u="sng" dirty="0"/>
              <a:t>al</a:t>
            </a:r>
            <a:r>
              <a:rPr lang="en-US" dirty="0"/>
              <a:t> </a:t>
            </a:r>
            <a:r>
              <a:rPr lang="en-US" u="sng" dirty="0" err="1"/>
              <a:t>ly</a:t>
            </a:r>
            <a:r>
              <a:rPr lang="en-US" dirty="0"/>
              <a:t>		</a:t>
            </a:r>
            <a:r>
              <a:rPr lang="en-US" u="sng" dirty="0"/>
              <a:t>in</a:t>
            </a:r>
            <a:r>
              <a:rPr lang="en-US" dirty="0"/>
              <a:t>tersec</a:t>
            </a:r>
            <a:r>
              <a:rPr lang="en-US" u="sng" dirty="0"/>
              <a:t>tion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de</a:t>
            </a:r>
            <a:r>
              <a:rPr lang="en-US" dirty="0"/>
              <a:t>tach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sent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dis</a:t>
            </a:r>
            <a:r>
              <a:rPr lang="en-US" dirty="0"/>
              <a:t> </a:t>
            </a:r>
            <a:r>
              <a:rPr lang="en-US" u="sng" dirty="0"/>
              <a:t>res</a:t>
            </a:r>
            <a:r>
              <a:rPr lang="en-US" dirty="0"/>
              <a:t>pect</a:t>
            </a:r>
            <a:r>
              <a:rPr lang="en-US" u="sng" dirty="0"/>
              <a:t>ful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clus</a:t>
            </a:r>
            <a:r>
              <a:rPr lang="en-US" u="sng" dirty="0"/>
              <a:t>ive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any</a:t>
            </a:r>
            <a:r>
              <a:rPr lang="en-US" b="1" dirty="0"/>
              <a:t>		anywhere		anything		anytime		anyone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your	again		though		years	 thought	women		does	their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It took a year for their plants to bloom, though.</a:t>
            </a:r>
          </a:p>
          <a:p>
            <a:pPr lvl="1" defTabSz="457200"/>
            <a:r>
              <a:rPr lang="en-US" dirty="0"/>
              <a:t>We can get wool for the new blankets anytime.</a:t>
            </a:r>
          </a:p>
          <a:p>
            <a:pPr lvl="1" defTabSz="457200"/>
            <a:r>
              <a:rPr lang="en-US" dirty="0"/>
              <a:t>Is there anyone who can get some wood from the woodshed?</a:t>
            </a:r>
          </a:p>
          <a:p>
            <a:pPr lvl="1" defTabSz="457200"/>
            <a:r>
              <a:rPr lang="en-US" dirty="0"/>
              <a:t>Your brother does need to stay on the footpath by the brook.</a:t>
            </a:r>
          </a:p>
          <a:p>
            <a:pPr lvl="1" defTabSz="457200"/>
            <a:r>
              <a:rPr lang="en-US" dirty="0"/>
              <a:t>From far away, I mistook that red car for your mother’s car.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249.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the questions and </a:t>
            </a:r>
            <a:br>
              <a:rPr lang="en-US" dirty="0"/>
            </a:br>
            <a:r>
              <a:rPr lang="en-US" dirty="0"/>
              <a:t>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28800"/>
            <a:ext cx="6528546" cy="614538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Trees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7802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28459"/>
            <a:ext cx="6763651" cy="60054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 Trees are an important natural resource. A natural </a:t>
            </a:r>
            <a:br>
              <a:rPr lang="en-US" sz="1600" dirty="0"/>
            </a:br>
            <a:r>
              <a:rPr lang="en-US" sz="1600" dirty="0"/>
              <a:t>resource is something found in nature that can be used by people.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470855"/>
            <a:ext cx="6763651" cy="261562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boy eats an apple. Where did that apple come from? </a:t>
            </a:r>
            <a:br>
              <a:rPr lang="en-US" sz="1800" dirty="0"/>
            </a:br>
            <a:r>
              <a:rPr lang="en-US" sz="1800" dirty="0"/>
              <a:t>It grew on a tree. The fact that people can get food from </a:t>
            </a:r>
            <a:br>
              <a:rPr lang="en-US" sz="1800" dirty="0"/>
            </a:br>
            <a:r>
              <a:rPr lang="en-US" sz="1800" dirty="0"/>
              <a:t>some trees is one of the </a:t>
            </a:r>
            <a:r>
              <a:rPr lang="en-US" sz="1800" b="1" dirty="0"/>
              <a:t>benefits</a:t>
            </a:r>
            <a:r>
              <a:rPr lang="en-US" sz="1800" dirty="0"/>
              <a:t> of these plants. Some other </a:t>
            </a:r>
            <a:br>
              <a:rPr lang="en-US" sz="1800" dirty="0"/>
            </a:br>
            <a:r>
              <a:rPr lang="en-US" sz="1800" dirty="0"/>
              <a:t>foods that people get from trees include peaches, lemons, </a:t>
            </a:r>
            <a:br>
              <a:rPr lang="en-US" sz="1800" dirty="0"/>
            </a:br>
            <a:r>
              <a:rPr lang="en-US" sz="1800" dirty="0"/>
              <a:t>and limes. Cashews and pine nuts grow on trees. When </a:t>
            </a:r>
            <a:br>
              <a:rPr lang="en-US" sz="1800" dirty="0"/>
            </a:br>
            <a:r>
              <a:rPr lang="en-US" sz="1800" dirty="0"/>
              <a:t>people cook, they may use spices that come from trees. </a:t>
            </a:r>
            <a:br>
              <a:rPr lang="en-US" sz="1800" dirty="0"/>
            </a:br>
            <a:r>
              <a:rPr lang="en-US" sz="1800" dirty="0"/>
              <a:t>Cinnamon comes from the bark of trees. Nutmeg is a spice </a:t>
            </a:r>
            <a:br>
              <a:rPr lang="en-US" sz="1800" dirty="0"/>
            </a:br>
            <a:r>
              <a:rPr lang="en-US" sz="1800" dirty="0"/>
              <a:t>made from the seed of a tree, while cloves are the flower </a:t>
            </a:r>
            <a:br>
              <a:rPr lang="en-US" sz="1800" dirty="0"/>
            </a:br>
            <a:r>
              <a:rPr lang="en-US" sz="1800" dirty="0"/>
              <a:t>buds of some trees.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510728"/>
            <a:ext cx="598579" cy="261562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24</a:t>
            </a:r>
          </a:p>
          <a:p>
            <a:r>
              <a:rPr lang="en-US" dirty="0"/>
              <a:t>36</a:t>
            </a:r>
          </a:p>
          <a:p>
            <a:r>
              <a:rPr lang="en-US" dirty="0"/>
              <a:t>45</a:t>
            </a:r>
          </a:p>
          <a:p>
            <a:r>
              <a:rPr lang="en-US" dirty="0"/>
              <a:t>55</a:t>
            </a:r>
          </a:p>
          <a:p>
            <a:r>
              <a:rPr lang="en-US" dirty="0"/>
              <a:t>65</a:t>
            </a:r>
          </a:p>
          <a:p>
            <a:r>
              <a:rPr lang="en-US" dirty="0"/>
              <a:t>76</a:t>
            </a:r>
          </a:p>
          <a:p>
            <a:r>
              <a:rPr lang="en-US" dirty="0"/>
              <a:t>88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Besides food, there are many other benefits people get </a:t>
            </a:r>
            <a:br>
              <a:rPr lang="en-US" sz="1800" dirty="0"/>
            </a:br>
            <a:r>
              <a:rPr lang="en-US" sz="1800" dirty="0"/>
              <a:t>from trees. Trees provide shade and can help keep things </a:t>
            </a:r>
            <a:br>
              <a:rPr lang="en-US" sz="1800" dirty="0"/>
            </a:br>
            <a:r>
              <a:rPr lang="en-US" sz="1800" dirty="0"/>
              <a:t>cool. Trees can also help clean the </a:t>
            </a:r>
            <a:r>
              <a:rPr lang="en-US" sz="1800" b="1" dirty="0"/>
              <a:t>air</a:t>
            </a:r>
            <a:r>
              <a:rPr lang="en-US" sz="1800" dirty="0"/>
              <a:t>. Trees trap harmful </a:t>
            </a:r>
            <a:br>
              <a:rPr lang="en-US" sz="1800" dirty="0"/>
            </a:br>
            <a:r>
              <a:rPr lang="en-US" sz="1800" dirty="0"/>
              <a:t>things from the air through their leaves and bark. Trees also </a:t>
            </a:r>
            <a:br>
              <a:rPr lang="en-US" sz="1800" dirty="0"/>
            </a:br>
            <a:r>
              <a:rPr lang="en-US" sz="1800" dirty="0"/>
              <a:t>produce </a:t>
            </a:r>
            <a:r>
              <a:rPr lang="en-US" sz="1800" b="1" dirty="0"/>
              <a:t>oxygen</a:t>
            </a:r>
            <a:r>
              <a:rPr lang="en-US" sz="1800" dirty="0"/>
              <a:t> that people need to breathe.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92</a:t>
            </a:r>
          </a:p>
          <a:p>
            <a:r>
              <a:rPr lang="en-US" dirty="0"/>
              <a:t>101</a:t>
            </a:r>
          </a:p>
          <a:p>
            <a:r>
              <a:rPr lang="en-US" dirty="0"/>
              <a:t>111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133</a:t>
            </a:r>
          </a:p>
        </p:txBody>
      </p:sp>
    </p:spTree>
    <p:extLst>
      <p:ext uri="{BB962C8B-B14F-4D97-AF65-F5344CB8AC3E}">
        <p14:creationId xmlns:p14="http://schemas.microsoft.com/office/powerpoint/2010/main" val="2030653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2164657-C6E8-463F-B42B-5752817809B0}"/>
</file>

<file path=docProps/app.xml><?xml version="1.0" encoding="utf-8"?>
<Properties xmlns="http://schemas.openxmlformats.org/officeDocument/2006/extended-properties" xmlns:vt="http://schemas.openxmlformats.org/officeDocument/2006/docPropsVTypes">
  <TotalTime>69916</TotalTime>
  <Words>1823</Words>
  <Application>Microsoft Macintosh PowerPoint</Application>
  <PresentationFormat>Widescreen</PresentationFormat>
  <Paragraphs>246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7594</cp:revision>
  <dcterms:created xsi:type="dcterms:W3CDTF">2023-03-21T18:49:30Z</dcterms:created>
  <dcterms:modified xsi:type="dcterms:W3CDTF">2024-02-22T13:22:30Z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