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65" r:id="rId5"/>
    <p:sldId id="282" r:id="rId6"/>
    <p:sldId id="270" r:id="rId7"/>
    <p:sldId id="283" r:id="rId8"/>
    <p:sldId id="266" r:id="rId9"/>
    <p:sldId id="284" r:id="rId10"/>
    <p:sldId id="295" r:id="rId11"/>
    <p:sldId id="262" r:id="rId12"/>
    <p:sldId id="294" r:id="rId13"/>
    <p:sldId id="302" r:id="rId14"/>
    <p:sldId id="301" r:id="rId15"/>
    <p:sldId id="30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86360"/>
  </p:normalViewPr>
  <p:slideViewPr>
    <p:cSldViewPr snapToGrid="0">
      <p:cViewPr varScale="1">
        <p:scale>
          <a:sx n="183" d="100"/>
          <a:sy n="183" d="100"/>
        </p:scale>
        <p:origin x="2848" y="200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51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8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4 Lesson 12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/>
              <a:t>Phonemic Awareness </a:t>
            </a:r>
            <a:r>
              <a:rPr lang="en-US" dirty="0"/>
              <a:t>Listen to the sounds or word parts as your teacher</a:t>
            </a:r>
            <a:br>
              <a:rPr lang="en-US" dirty="0"/>
            </a:br>
            <a:r>
              <a:rPr lang="en-US" dirty="0"/>
              <a:t>says a word slowly. Then blend say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letter. Say the sound.</a:t>
            </a:r>
          </a:p>
          <a:p>
            <a:pPr lvl="1" defTabSz="457200"/>
            <a:r>
              <a:rPr lang="pt-BR" dirty="0"/>
              <a:t>m		e		p		a		n</a:t>
            </a:r>
          </a:p>
          <a:p>
            <a:pPr lvl="1" defTabSz="457200"/>
            <a:r>
              <a:rPr lang="pt-BR" dirty="0"/>
              <a:t>a		o		h		l		e</a:t>
            </a:r>
          </a:p>
          <a:p>
            <a:pPr lvl="1" defTabSz="457200"/>
            <a:r>
              <a:rPr lang="pt-BR" dirty="0"/>
              <a:t>e		g		t		u		o</a:t>
            </a:r>
          </a:p>
          <a:p>
            <a:pPr lvl="1" defTabSz="457200"/>
            <a:r>
              <a:rPr lang="pt-BR" dirty="0"/>
              <a:t>u		j		d		b		i</a:t>
            </a:r>
          </a:p>
          <a:p>
            <a:pPr lvl="1" defTabSz="457200"/>
            <a:r>
              <a:rPr lang="pt-BR" dirty="0"/>
              <a:t>f		k		h		r		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with each picture.</a:t>
            </a:r>
          </a:p>
          <a:p>
            <a:pPr>
              <a:buFont typeface="+mj-lt"/>
              <a:buAutoNum type="alphaUcPeriod" startAt="10"/>
            </a:pP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Jen can fix her hem.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6" name="Picture 2" descr="A girl sews a piece of fabric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6322" y="1574081"/>
            <a:ext cx="1419225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Jen can jot with a red pen.</a:t>
            </a:r>
          </a:p>
          <a:p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Ed met some children.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8" name="Picture 3" descr="A man opens the door for another man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3674" y="2945681"/>
            <a:ext cx="1828800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Ed let the man in.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Nan set her pet on the log.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0" name="Picture 4" descr="A woman puts a cat on her sheets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130" y="4660993"/>
            <a:ext cx="1695450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6704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Nan set her pet on the bed.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(J)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Kit has a fun puppet.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4" name="Picture 2" descr="A girl has a sock with a face on it, on her hand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4928" y="822809"/>
            <a:ext cx="1266825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Kit has a red bag.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Nat can jog to school.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6" name="Picture 3" descr="A boy fills his cup at the sink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694" y="2280441"/>
            <a:ext cx="1666875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Nat can get some water.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Ten men get in a jet.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8" name="Picture 4" descr="A mug filled with pens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2538" y="3991663"/>
            <a:ext cx="1000125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man has ten pens.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 ham is in a pan.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5" name="Picture 4" descr="A large chunk of meat in a pan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5149" y="870003"/>
            <a:ext cx="16954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276216"/>
            <a:ext cx="354370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bun is in a pan.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bug has six legs.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4" name="Picture 3" descr="A ladybug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9474" y="2240114"/>
            <a:ext cx="1381125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bug is in a cobweb.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g</a:t>
            </a:r>
            <a:r>
              <a:rPr lang="en-US" u="sng" dirty="0"/>
              <a:t>e</a:t>
            </a:r>
            <a:r>
              <a:rPr lang="en-US" dirty="0"/>
              <a:t>t			p</a:t>
            </a:r>
            <a:r>
              <a:rPr lang="en-US" u="sng" dirty="0"/>
              <a:t>e</a:t>
            </a:r>
            <a:r>
              <a:rPr lang="en-US" dirty="0"/>
              <a:t>t			h</a:t>
            </a:r>
            <a:r>
              <a:rPr lang="en-US" u="sng" dirty="0"/>
              <a:t>e</a:t>
            </a:r>
            <a:r>
              <a:rPr lang="en-US" dirty="0"/>
              <a:t>m</a:t>
            </a:r>
          </a:p>
          <a:p>
            <a:pPr lvl="1" defTabSz="457200"/>
            <a:r>
              <a:rPr lang="en-US" dirty="0"/>
              <a:t>b</a:t>
            </a:r>
            <a:r>
              <a:rPr lang="en-US" u="sng" dirty="0"/>
              <a:t>e</a:t>
            </a:r>
            <a:r>
              <a:rPr lang="en-US" dirty="0"/>
              <a:t>d		h</a:t>
            </a:r>
            <a:r>
              <a:rPr lang="en-US" u="sng" dirty="0"/>
              <a:t>u</a:t>
            </a:r>
            <a:r>
              <a:rPr lang="en-US" dirty="0"/>
              <a:t>m		p</a:t>
            </a:r>
            <a:r>
              <a:rPr lang="en-US" u="sng" dirty="0"/>
              <a:t>e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p</a:t>
            </a:r>
            <a:r>
              <a:rPr lang="en-US" u="sng" dirty="0"/>
              <a:t>a</a:t>
            </a:r>
            <a:r>
              <a:rPr lang="en-US" dirty="0"/>
              <a:t>n		l</a:t>
            </a:r>
            <a:r>
              <a:rPr lang="en-US" u="sng" dirty="0"/>
              <a:t>e</a:t>
            </a:r>
            <a:r>
              <a:rPr lang="en-US" dirty="0"/>
              <a:t>g			l</a:t>
            </a:r>
            <a:r>
              <a:rPr lang="en-US" u="sng" dirty="0"/>
              <a:t>o</a:t>
            </a:r>
            <a:r>
              <a:rPr lang="en-US" dirty="0"/>
              <a:t>g</a:t>
            </a:r>
          </a:p>
          <a:p>
            <a:pPr lvl="1" defTabSz="457200"/>
            <a:r>
              <a:rPr lang="en-US" dirty="0"/>
              <a:t>lug			bet			bat</a:t>
            </a:r>
          </a:p>
          <a:p>
            <a:pPr lvl="1" defTabSz="457200"/>
            <a:r>
              <a:rPr lang="en-US" dirty="0"/>
              <a:t>ten			jet			jot</a:t>
            </a:r>
          </a:p>
          <a:p>
            <a:pPr lvl="1" defTabSz="457200"/>
            <a:endParaRPr lang="en-US" dirty="0"/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pet</a:t>
            </a:r>
          </a:p>
          <a:p>
            <a:r>
              <a:rPr lang="en-US" dirty="0"/>
              <a:t>bet</a:t>
            </a:r>
          </a:p>
          <a:p>
            <a:r>
              <a:rPr lang="en-US" dirty="0"/>
              <a:t>jet</a:t>
            </a:r>
          </a:p>
          <a:p>
            <a:r>
              <a:rPr lang="en-US" dirty="0"/>
              <a:t>wet</a:t>
            </a:r>
          </a:p>
          <a:p>
            <a:r>
              <a:rPr lang="en-US" dirty="0"/>
              <a:t>yet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ten</a:t>
            </a:r>
          </a:p>
          <a:p>
            <a:r>
              <a:rPr lang="en-US" dirty="0"/>
              <a:t>Ben</a:t>
            </a:r>
          </a:p>
          <a:p>
            <a:r>
              <a:rPr lang="en-US" dirty="0"/>
              <a:t>hen</a:t>
            </a:r>
          </a:p>
          <a:p>
            <a:r>
              <a:rPr lang="en-US" dirty="0"/>
              <a:t>den</a:t>
            </a:r>
          </a:p>
          <a:p>
            <a:r>
              <a:rPr lang="en-US" dirty="0"/>
              <a:t>pen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nn-NO" b="1" dirty="0"/>
              <a:t>leg</a:t>
            </a:r>
          </a:p>
          <a:p>
            <a:r>
              <a:rPr lang="nn-NO" dirty="0"/>
              <a:t>beg</a:t>
            </a:r>
          </a:p>
          <a:p>
            <a:r>
              <a:rPr lang="nn-NO" dirty="0"/>
              <a:t>peg</a:t>
            </a:r>
          </a:p>
          <a:p>
            <a:r>
              <a:rPr lang="nn-NO" dirty="0"/>
              <a:t>Meg</a:t>
            </a:r>
          </a:p>
          <a:p>
            <a:r>
              <a:rPr lang="nn-NO" dirty="0"/>
              <a:t>beg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895350">
              <a:lnSpc>
                <a:spcPts val="5600"/>
              </a:lnSpc>
              <a:spcBef>
                <a:spcPts val="0"/>
              </a:spcBef>
              <a:buNone/>
              <a:tabLst>
                <a:tab pos="2419350" algn="ctr"/>
                <a:tab pos="4030663" algn="ctr"/>
                <a:tab pos="5919788" algn="ctr"/>
                <a:tab pos="7620000" algn="ctr"/>
              </a:tabLst>
            </a:pPr>
            <a:r>
              <a:rPr lang="en-US" dirty="0"/>
              <a:t>hectic	helmet	hidden	denim	puppet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where		went			have		her			with</a:t>
            </a:r>
          </a:p>
          <a:p>
            <a:pPr marL="457200" lvl="1" indent="0" defTabSz="457200">
              <a:buNone/>
            </a:pPr>
            <a:r>
              <a:rPr lang="en-US" dirty="0"/>
              <a:t>some		children		into			look		down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31900" y="2552910"/>
            <a:ext cx="43179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63698" y="2562681"/>
            <a:ext cx="28416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78418" y="2557853"/>
            <a:ext cx="36483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46425" y="2563161"/>
            <a:ext cx="49559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97375" y="2551322"/>
            <a:ext cx="36830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68851" y="2555766"/>
            <a:ext cx="4572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10313" y="2548147"/>
            <a:ext cx="47260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82917" y="2550233"/>
            <a:ext cx="30368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50200" y="2580550"/>
            <a:ext cx="44799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98193" y="2591257"/>
            <a:ext cx="45370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5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152.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 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682695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54902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Decodable Sentence Expansion</a:t>
            </a:r>
            <a:r>
              <a:rPr lang="en-US" b="1" dirty="0"/>
              <a:t> </a:t>
            </a:r>
            <a:r>
              <a:rPr lang="en-US" dirty="0"/>
              <a:t>Read each set of sentences. Then expand the last sentence by telling </a:t>
            </a:r>
            <a:r>
              <a:rPr lang="en-US" b="1" dirty="0"/>
              <a:t>where</a:t>
            </a:r>
            <a:r>
              <a:rPr lang="en-US" dirty="0"/>
              <a:t>. Select the picture that goes with each set.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Nan put down the pan.</a:t>
            </a:r>
            <a:br>
              <a:rPr lang="en-US" dirty="0"/>
            </a:br>
            <a:r>
              <a:rPr lang="en-US" dirty="0"/>
              <a:t>Nan put down the pan of water.</a:t>
            </a:r>
            <a:br>
              <a:rPr lang="en-US" dirty="0"/>
            </a:br>
            <a:r>
              <a:rPr lang="en-US" dirty="0"/>
              <a:t>Nan put down the cat’s pan of water.</a:t>
            </a:r>
            <a:br>
              <a:rPr lang="en-US" dirty="0"/>
            </a:br>
            <a:r>
              <a:rPr lang="en-US" dirty="0"/>
              <a:t>. . . , Nan put down the cat’s pan of water.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7" name="Picture 2" descr="A doll with strings attached to its arms and leg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3011" y="3151546"/>
            <a:ext cx="1181100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Text (H) — cont’d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The puppet had legs.</a:t>
            </a:r>
            <a:br>
              <a:rPr lang="en-US" dirty="0"/>
            </a:br>
            <a:r>
              <a:rPr lang="en-US" dirty="0"/>
              <a:t>The puppet had fabric legs.</a:t>
            </a:r>
            <a:br>
              <a:rPr lang="en-US" dirty="0"/>
            </a:br>
            <a:r>
              <a:rPr lang="en-US" dirty="0"/>
              <a:t>The puppet had fabric legs and a denim cap.</a:t>
            </a:r>
            <a:br>
              <a:rPr lang="en-US" dirty="0"/>
            </a:br>
            <a:r>
              <a:rPr lang="en-US" dirty="0"/>
              <a:t>. . . , the puppet had fabric legs and a denim cap.					_____</a:t>
            </a:r>
          </a:p>
          <a:p>
            <a:pPr marL="914400" lvl="1" indent="-457200">
              <a:buFont typeface="+mj-lt"/>
              <a:buAutoNum type="arabicPeriod" startAt="2"/>
            </a:pPr>
            <a:endParaRPr lang="en-US" dirty="0"/>
          </a:p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I have a pen.</a:t>
            </a:r>
            <a:br>
              <a:rPr lang="en-US" dirty="0"/>
            </a:br>
            <a:r>
              <a:rPr lang="en-US" dirty="0"/>
              <a:t>I have a big pen.</a:t>
            </a:r>
            <a:br>
              <a:rPr lang="en-US" dirty="0"/>
            </a:br>
            <a:r>
              <a:rPr lang="en-US" dirty="0"/>
              <a:t>I have a big red pen to jot with.</a:t>
            </a:r>
            <a:br>
              <a:rPr lang="en-US" dirty="0"/>
            </a:br>
            <a:r>
              <a:rPr lang="en-US" dirty="0"/>
              <a:t>. . . , I have a big red pen to jot with.					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8" name="Picture 2" descr="A piece of paper with a writing utensil on top of it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898" y="1144015"/>
            <a:ext cx="2409825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 descr="A girl places a dish next to her pet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898" y="3215302"/>
            <a:ext cx="2276475" cy="180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5952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991" y="23337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Meg ________ her pet.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8216248" y="256207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red			bed		fed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991" y="30104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pig is in the ________.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8216248" y="323875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hen		pen		ten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991" y="37132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Look at the big 	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8216248" y="391544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jet			wet			set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442987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________ got wet.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464433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ten			hen		wed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514651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Where did my ________ go?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536098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met		pet			let</a:t>
            </a:r>
          </a:p>
        </p:txBody>
      </p:sp>
    </p:spTree>
    <p:extLst>
      <p:ext uri="{BB962C8B-B14F-4D97-AF65-F5344CB8AC3E}">
        <p14:creationId xmlns:p14="http://schemas.microsoft.com/office/powerpoint/2010/main" val="3693037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06984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cat sat on my ________.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1122935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beg		let			leg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46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Ben and Meg ________ Ed at school.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1751926"/>
            <a:ext cx="3388659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net			met		set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492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dog did not go to the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2493658"/>
            <a:ext cx="370773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vet			jet			get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16594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The children can ________ some water.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235390"/>
            <a:ext cx="38855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set			get			let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8856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The man met up with ________ people.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955054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men		hem		ten</a:t>
            </a:r>
          </a:p>
        </p:txBody>
      </p:sp>
    </p:spTree>
    <p:extLst>
      <p:ext uri="{BB962C8B-B14F-4D97-AF65-F5344CB8AC3E}">
        <p14:creationId xmlns:p14="http://schemas.microsoft.com/office/powerpoint/2010/main" val="4105038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C8A0954-E4D4-4693-A4AC-1D8DBCC9150E}"/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65195</TotalTime>
  <Words>859</Words>
  <Application>Microsoft Macintosh PowerPoint</Application>
  <PresentationFormat>Widescreen</PresentationFormat>
  <Paragraphs>124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Regular</vt:lpstr>
      <vt:lpstr>Calibri</vt:lpstr>
      <vt:lpstr>Calibri Light</vt:lpstr>
      <vt:lpstr>Office Theme</vt:lpstr>
      <vt:lpstr>Say Sounds (A–B)</vt:lpstr>
      <vt:lpstr>Read Words (C) </vt:lpstr>
      <vt:lpstr>Read Words (D) </vt:lpstr>
      <vt:lpstr>Read Words (E–F) </vt:lpstr>
      <vt:lpstr>Spell Words (G) </vt:lpstr>
      <vt:lpstr>Read Text (H) </vt:lpstr>
      <vt:lpstr>Read Text (H) — cont’d</vt:lpstr>
      <vt:lpstr>Independent Practice (I) </vt:lpstr>
      <vt:lpstr>Independent Practice (I) — cont’d </vt:lpstr>
      <vt:lpstr>Independent Practice (J)</vt:lpstr>
      <vt:lpstr>Independent Practice (J) — cont’d </vt:lpstr>
      <vt:lpstr>Independent Practice (J)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1225</cp:revision>
  <dcterms:created xsi:type="dcterms:W3CDTF">2023-03-21T18:49:30Z</dcterms:created>
  <dcterms:modified xsi:type="dcterms:W3CDTF">2024-01-23T08:07:29Z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