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4" r:id="rId13"/>
    <p:sldId id="321" r:id="rId14"/>
    <p:sldId id="317" r:id="rId15"/>
    <p:sldId id="322" r:id="rId16"/>
    <p:sldId id="328" r:id="rId17"/>
    <p:sldId id="323" r:id="rId18"/>
    <p:sldId id="302" r:id="rId19"/>
    <p:sldId id="303" r:id="rId20"/>
    <p:sldId id="333" r:id="rId21"/>
    <p:sldId id="307" r:id="rId22"/>
    <p:sldId id="329" r:id="rId23"/>
    <p:sldId id="330" r:id="rId24"/>
    <p:sldId id="33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626232-11EA-940F-70A7-4F9866168FF1}" v="3" dt="2024-04-11T15:55:35.3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67" autoAdjust="0"/>
    <p:restoredTop sz="86350"/>
  </p:normalViewPr>
  <p:slideViewPr>
    <p:cSldViewPr snapToGrid="0">
      <p:cViewPr varScale="1">
        <p:scale>
          <a:sx n="157" d="100"/>
          <a:sy n="157" d="100"/>
        </p:scale>
        <p:origin x="1616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80626232-11EA-940F-70A7-4F9866168FF1}"/>
    <pc:docChg chg="modSld">
      <pc:chgData name="Sarah Zelinke" userId="S::szelinke@cainc.com::d5a61b94-e317-40d3-bef2-b59288a0210b" providerId="AD" clId="Web-{80626232-11EA-940F-70A7-4F9866168FF1}" dt="2024-04-11T15:55:35.373" v="2" actId="20577"/>
      <pc:docMkLst>
        <pc:docMk/>
      </pc:docMkLst>
      <pc:sldChg chg="modSp">
        <pc:chgData name="Sarah Zelinke" userId="S::szelinke@cainc.com::d5a61b94-e317-40d3-bef2-b59288a0210b" providerId="AD" clId="Web-{80626232-11EA-940F-70A7-4F9866168FF1}" dt="2024-04-11T15:55:35.373" v="2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80626232-11EA-940F-70A7-4F9866168FF1}" dt="2024-04-11T15:55:35.373" v="2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12269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10 Lesson 30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6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pt-BR" dirty="0"/>
              <a:t>		</a:t>
            </a:r>
            <a:r>
              <a:rPr lang="en-IN" b="1" dirty="0"/>
              <a:t>b</a:t>
            </a:r>
            <a:r>
              <a:rPr lang="en-IN" b="1" u="sng" dirty="0"/>
              <a:t>ir</a:t>
            </a:r>
            <a:r>
              <a:rPr lang="en-IN" b="1" dirty="0"/>
              <a:t>d		c</a:t>
            </a:r>
            <a:r>
              <a:rPr lang="en-IN" b="1" u="sng" dirty="0"/>
              <a:t>ur</a:t>
            </a:r>
            <a:r>
              <a:rPr lang="en-IN" b="1" dirty="0"/>
              <a:t>ve</a:t>
            </a:r>
            <a:endParaRPr lang="pt-BR" dirty="0"/>
          </a:p>
          <a:p>
            <a:pPr lvl="1" defTabSz="457200"/>
            <a:r>
              <a:rPr lang="pt-BR" dirty="0">
                <a:latin typeface="Arial"/>
                <a:cs typeface="Arial"/>
              </a:rPr>
              <a:t>ur		ar		</a:t>
            </a:r>
            <a:r>
              <a:rPr lang="pt-BR" b="1" dirty="0">
                <a:latin typeface="Arial"/>
                <a:cs typeface="Arial"/>
              </a:rPr>
              <a:t>a</a:t>
            </a:r>
            <a:r>
              <a:rPr lang="pt-BR" dirty="0">
                <a:latin typeface="Arial"/>
                <a:cs typeface="Arial"/>
              </a:rPr>
              <a:t>			ir</a:t>
            </a:r>
          </a:p>
          <a:p>
            <a:pPr lvl="1" defTabSz="457200"/>
            <a:r>
              <a:rPr lang="pt-BR" dirty="0"/>
              <a:t>ow		igh		o_e		er</a:t>
            </a:r>
          </a:p>
          <a:p>
            <a:pPr lvl="1" defTabSz="457200"/>
            <a:r>
              <a:rPr lang="pt-BR" dirty="0"/>
              <a:t>ea		ir		ur			or</a:t>
            </a:r>
          </a:p>
          <a:p>
            <a:pPr lvl="1" defTabSz="457200"/>
            <a:r>
              <a:rPr lang="pt-BR" dirty="0"/>
              <a:t>ir		i_e		er			ee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ar	</a:t>
            </a:r>
            <a:r>
              <a:rPr lang="pt-BR" b="1" dirty="0">
                <a:latin typeface="Arial"/>
                <a:cs typeface="Arial"/>
              </a:rPr>
              <a:t>	i</a:t>
            </a:r>
            <a:r>
              <a:rPr lang="pt-BR" dirty="0">
                <a:latin typeface="Arial"/>
                <a:cs typeface="Arial"/>
              </a:rPr>
              <a:t>		ir			ur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way that birds communicate?</a:t>
            </a:r>
          </a:p>
          <a:p>
            <a:pPr marL="0" indent="0">
              <a:buNone/>
            </a:pPr>
            <a:r>
              <a:rPr lang="en-US" dirty="0"/>
              <a:t>	 One way that birds communicate is by ________________.</a:t>
            </a:r>
          </a:p>
          <a:p>
            <a:pPr marL="0" indent="0">
              <a:buNone/>
            </a:pPr>
            <a:r>
              <a:rPr lang="en-US" b="1" dirty="0"/>
              <a:t>What does a bird’s song contain?</a:t>
            </a:r>
          </a:p>
          <a:p>
            <a:pPr marL="0" indent="0">
              <a:buNone/>
            </a:pPr>
            <a:r>
              <a:rPr lang="en-US" dirty="0"/>
              <a:t>	 A bird’s song contains ________________.</a:t>
            </a:r>
          </a:p>
          <a:p>
            <a:pPr marL="0" indent="0">
              <a:buNone/>
            </a:pPr>
            <a:r>
              <a:rPr lang="en-US" b="1" dirty="0"/>
              <a:t>What is one purpose of a bird’s song?</a:t>
            </a:r>
          </a:p>
          <a:p>
            <a:pPr marL="0" indent="0">
              <a:buNone/>
            </a:pPr>
            <a:r>
              <a:rPr lang="en-US" dirty="0"/>
              <a:t>	 One purpose of a bird’s song is to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4974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 bird’s song can sound like music. A bird’s call is </a:t>
            </a:r>
            <a:br>
              <a:rPr lang="en-US" sz="1600" dirty="0"/>
            </a:br>
            <a:r>
              <a:rPr lang="en-US" sz="1600" dirty="0"/>
              <a:t>different from a song. Keep reading to find out about the difference.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50349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Birds may use </a:t>
            </a:r>
            <a:r>
              <a:rPr lang="en-US" sz="1800" b="1" dirty="0"/>
              <a:t>calls</a:t>
            </a:r>
            <a:r>
              <a:rPr lang="en-US" sz="1800" dirty="0"/>
              <a:t> to communicate. A call is </a:t>
            </a:r>
            <a:br>
              <a:rPr lang="en-US" sz="1800" dirty="0"/>
            </a:br>
            <a:r>
              <a:rPr lang="en-US" sz="1800" dirty="0"/>
              <a:t>shorter than a song. There is less of a pattern in a call </a:t>
            </a:r>
            <a:br>
              <a:rPr lang="en-US" sz="1800" dirty="0"/>
            </a:br>
            <a:r>
              <a:rPr lang="en-US" sz="1800" dirty="0"/>
              <a:t>than in a song. A call may be just a note.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Birds use calls for lots of things. Birds use calls to </a:t>
            </a:r>
            <a:br>
              <a:rPr lang="en-US" sz="1800" dirty="0"/>
            </a:br>
            <a:r>
              <a:rPr lang="en-US" sz="1800" dirty="0"/>
              <a:t>frighten off predators. A bird call tells other birds of </a:t>
            </a:r>
            <a:br>
              <a:rPr lang="en-US" sz="1800" dirty="0"/>
            </a:br>
            <a:r>
              <a:rPr lang="en-US" sz="1800" dirty="0"/>
              <a:t>risks. Calls can track down a mate or chicks. Birds use </a:t>
            </a:r>
            <a:br>
              <a:rPr lang="en-US" sz="1800" dirty="0"/>
            </a:br>
            <a:r>
              <a:rPr lang="en-US" sz="1800" dirty="0"/>
              <a:t>calls to keep flock members close to each other when </a:t>
            </a:r>
            <a:br>
              <a:rPr lang="en-US" sz="1800" dirty="0"/>
            </a:br>
            <a:r>
              <a:rPr lang="en-US" sz="1800" dirty="0"/>
              <a:t>they are in flight.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birds see things to eat, they use calls to tell </a:t>
            </a:r>
            <a:br>
              <a:rPr lang="en-US" sz="1800" dirty="0"/>
            </a:br>
            <a:r>
              <a:rPr lang="en-US" sz="1800" dirty="0"/>
              <a:t>others. Chicks in a nest use calls to say “feed me.” </a:t>
            </a:r>
            <a:br>
              <a:rPr lang="en-US" sz="1800" dirty="0"/>
            </a:br>
            <a:r>
              <a:rPr lang="en-US" sz="1800" dirty="0"/>
              <a:t>They are begging for things to eat.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81448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100</a:t>
            </a:r>
          </a:p>
          <a:p>
            <a:r>
              <a:rPr lang="en-US" dirty="0"/>
              <a:t>109</a:t>
            </a:r>
          </a:p>
          <a:p>
            <a:r>
              <a:rPr lang="en-US" dirty="0"/>
              <a:t>122</a:t>
            </a:r>
          </a:p>
          <a:p>
            <a:r>
              <a:rPr lang="en-US" dirty="0"/>
              <a:t>133</a:t>
            </a:r>
          </a:p>
          <a:p>
            <a:r>
              <a:rPr lang="en-US" dirty="0"/>
              <a:t>144</a:t>
            </a:r>
          </a:p>
          <a:p>
            <a:r>
              <a:rPr lang="en-US" dirty="0"/>
              <a:t>154</a:t>
            </a:r>
          </a:p>
          <a:p>
            <a:r>
              <a:rPr lang="en-US" dirty="0"/>
              <a:t>165</a:t>
            </a:r>
          </a:p>
          <a:p>
            <a:r>
              <a:rPr lang="en-US" dirty="0"/>
              <a:t>175</a:t>
            </a:r>
          </a:p>
          <a:p>
            <a:r>
              <a:rPr lang="en-US" dirty="0"/>
              <a:t>179</a:t>
            </a:r>
          </a:p>
          <a:p>
            <a:r>
              <a:rPr lang="en-US" dirty="0"/>
              <a:t>190</a:t>
            </a:r>
          </a:p>
          <a:p>
            <a:r>
              <a:rPr lang="en-US" dirty="0"/>
              <a:t>201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way a bird call is different from a bird song?</a:t>
            </a:r>
          </a:p>
          <a:p>
            <a:pPr marL="0" indent="0">
              <a:buNone/>
            </a:pPr>
            <a:r>
              <a:rPr lang="en-US" dirty="0"/>
              <a:t>	 One way a bird call is different from a bird song is ________________.</a:t>
            </a:r>
          </a:p>
          <a:p>
            <a:pPr marL="0" indent="0">
              <a:buNone/>
            </a:pPr>
            <a:r>
              <a:rPr lang="en-US" b="1" dirty="0"/>
              <a:t>What is one reason a bird uses a call?</a:t>
            </a:r>
          </a:p>
          <a:p>
            <a:pPr marL="0" indent="0">
              <a:buNone/>
            </a:pPr>
            <a:r>
              <a:rPr lang="en-US" dirty="0"/>
              <a:t>	 One reason a bird uses a call is to ________________.</a:t>
            </a:r>
          </a:p>
          <a:p>
            <a:pPr marL="0" indent="0">
              <a:buNone/>
            </a:pPr>
            <a:r>
              <a:rPr lang="en-US" b="1" dirty="0"/>
              <a:t>Why do bird chicks in a nest use a call?</a:t>
            </a:r>
          </a:p>
          <a:p>
            <a:pPr marL="0" indent="0">
              <a:buNone/>
            </a:pPr>
            <a:r>
              <a:rPr lang="en-US" dirty="0"/>
              <a:t>	 Bird chicks in a nest use a call to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 Besides songs and calls, birds may use actions to </a:t>
            </a:r>
            <a:br>
              <a:rPr lang="en-US" sz="1600" dirty="0"/>
            </a:br>
            <a:r>
              <a:rPr lang="en-US" sz="1600" dirty="0"/>
              <a:t>communicate. One kind of bird uses action to make a sound like a drum.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69206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Birds may communicate with </a:t>
            </a:r>
            <a:r>
              <a:rPr lang="en-US" sz="1800" b="1" dirty="0"/>
              <a:t>actions</a:t>
            </a:r>
            <a:r>
              <a:rPr lang="en-US" sz="1800" dirty="0"/>
              <a:t>. A bird may </a:t>
            </a:r>
            <a:br>
              <a:rPr lang="en-US" sz="1800" dirty="0"/>
            </a:br>
            <a:r>
              <a:rPr lang="en-US" sz="1800" dirty="0"/>
              <a:t>fake being hurt to lead a predator far from its nest. </a:t>
            </a:r>
            <a:br>
              <a:rPr lang="en-US" sz="1800" dirty="0"/>
            </a:br>
            <a:r>
              <a:rPr lang="en-US" sz="1800" dirty="0"/>
              <a:t>Male birds may put on a show or a display to attract a </a:t>
            </a:r>
            <a:br>
              <a:rPr lang="en-US" sz="1800" dirty="0"/>
            </a:br>
            <a:r>
              <a:rPr lang="en-US" sz="1800" dirty="0"/>
              <a:t>mate. One sort of male bird sweeps its wings back and </a:t>
            </a:r>
            <a:br>
              <a:rPr lang="en-US" sz="1800" dirty="0"/>
            </a:br>
            <a:r>
              <a:rPr lang="en-US" sz="1800" dirty="0"/>
              <a:t>forth fast, making a drumming </a:t>
            </a:r>
            <a:r>
              <a:rPr lang="en-US" sz="1800" b="1" dirty="0"/>
              <a:t>sound.</a:t>
            </a:r>
            <a:r>
              <a:rPr lang="en-US" sz="1800" dirty="0"/>
              <a:t> It makes the </a:t>
            </a:r>
            <a:br>
              <a:rPr lang="en-US" sz="1800" dirty="0"/>
            </a:br>
            <a:r>
              <a:rPr lang="en-US" sz="1800" dirty="0"/>
              <a:t>sound to attract a mate and to keep its home safe. A </a:t>
            </a:r>
            <a:br>
              <a:rPr lang="en-US" sz="1800" dirty="0"/>
            </a:br>
            <a:r>
              <a:rPr lang="en-US" sz="1800" dirty="0"/>
              <a:t>different sort of male bird attracts a mate by clapping </a:t>
            </a:r>
            <a:br>
              <a:rPr lang="en-US" sz="1800" dirty="0"/>
            </a:br>
            <a:r>
              <a:rPr lang="en-US" sz="1800" dirty="0"/>
              <a:t>the parts of its bill closed, making a clacking sound.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order to stay safe, birds need to communicate. </a:t>
            </a:r>
            <a:br>
              <a:rPr lang="en-US" sz="1800" dirty="0"/>
            </a:br>
            <a:r>
              <a:rPr lang="en-US" sz="1800" dirty="0"/>
              <a:t>Songs, calls, and actions are important ways for birds </a:t>
            </a:r>
            <a:br>
              <a:rPr lang="en-US" sz="1800" dirty="0"/>
            </a:br>
            <a:r>
              <a:rPr lang="en-US" sz="1800" dirty="0"/>
              <a:t>to do that.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62620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208</a:t>
            </a:r>
          </a:p>
          <a:p>
            <a:r>
              <a:rPr lang="en-US" dirty="0"/>
              <a:t>216</a:t>
            </a:r>
          </a:p>
          <a:p>
            <a:r>
              <a:rPr lang="en-US" dirty="0"/>
              <a:t>227</a:t>
            </a:r>
          </a:p>
          <a:p>
            <a:r>
              <a:rPr lang="en-US" dirty="0"/>
              <a:t>240</a:t>
            </a:r>
          </a:p>
          <a:p>
            <a:r>
              <a:rPr lang="en-US" dirty="0"/>
              <a:t>251</a:t>
            </a:r>
          </a:p>
          <a:p>
            <a:r>
              <a:rPr lang="en-US" dirty="0"/>
              <a:t>260</a:t>
            </a:r>
          </a:p>
          <a:p>
            <a:r>
              <a:rPr lang="en-US" dirty="0"/>
              <a:t>272</a:t>
            </a:r>
          </a:p>
          <a:p>
            <a:r>
              <a:rPr lang="en-US" dirty="0"/>
              <a:t>282</a:t>
            </a:r>
          </a:p>
          <a:p>
            <a:r>
              <a:rPr lang="en-US" dirty="0"/>
              <a:t>292</a:t>
            </a:r>
          </a:p>
          <a:p>
            <a:r>
              <a:rPr lang="en-US" dirty="0"/>
              <a:t>301</a:t>
            </a:r>
          </a:p>
          <a:p>
            <a:r>
              <a:rPr lang="en-US" dirty="0"/>
              <a:t>310</a:t>
            </a:r>
          </a:p>
          <a:p>
            <a:r>
              <a:rPr lang="en-US" dirty="0"/>
              <a:t>313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In addition to songs and calls, how do birds communicate?</a:t>
            </a:r>
          </a:p>
          <a:p>
            <a:pPr marL="0" indent="0">
              <a:buNone/>
            </a:pPr>
            <a:r>
              <a:rPr lang="en-US" dirty="0"/>
              <a:t>	 In addition to songs and calls, birds communicate with ________________.</a:t>
            </a:r>
          </a:p>
          <a:p>
            <a:pPr marL="0" indent="0">
              <a:buNone/>
            </a:pPr>
            <a:r>
              <a:rPr lang="en-US" b="1" dirty="0"/>
              <a:t>What is the main reason birds communicate with actions?</a:t>
            </a:r>
          </a:p>
          <a:p>
            <a:pPr marL="0" indent="0">
              <a:buNone/>
            </a:pPr>
            <a:r>
              <a:rPr lang="en-US" dirty="0"/>
              <a:t>	 The main reason birds communicate with actions is to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1" name="Picture 2" descr="Two birds are standing on a tree branch and one of them has its beak ope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652" y="2282589"/>
            <a:ext cx="316230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bird is standing on the tree, wings outstretched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757" y="2282589"/>
            <a:ext cx="3133725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A group of geese are flying in the sky in a V-shap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4383" y="2240495"/>
            <a:ext cx="314325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52667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25159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67601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a way birds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communicate?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way birds communicate is by 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a bird’s song made up of?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bird’s song is made up of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may a bird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bird may sing to 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a bird call different from a bird song?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bird call is 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may a bird use a call?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bird may use a call to 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bird chicks in a nest use a call?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Bird chicks in a nest use a call to 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another way birds communicate?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Another way birds communicate is 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 the main reason birds communicate with actions?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main reason birds communicate with actions is to 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0507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the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14245"/>
            <a:ext cx="10391791" cy="174805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Min was going to surprise her mother for her birthday. Min would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use cash she had been saving in her purse. She went to the bake shop. When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it was her turn, there were no cakes left. Min rushed home. She had to work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fast to stir some batter and bake a cake. Min’s mother came and said, “Look!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 got a cake for my own birthday. You and I can eat it!”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349114"/>
            <a:ext cx="10363200" cy="19406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Min plan to surprise her mother?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Min planned to surprise her mother because _________________________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ir</a:t>
            </a:r>
            <a:r>
              <a:rPr lang="en-US" dirty="0"/>
              <a:t>			t</a:t>
            </a:r>
            <a:r>
              <a:rPr lang="en-US" u="sng" dirty="0"/>
              <a:t>ur</a:t>
            </a:r>
            <a:r>
              <a:rPr lang="en-US" dirty="0"/>
              <a:t>n		t</a:t>
            </a:r>
            <a:r>
              <a:rPr lang="en-US" u="sng" dirty="0"/>
              <a:t>er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ur</a:t>
            </a:r>
            <a:r>
              <a:rPr lang="en-US" dirty="0"/>
              <a:t>n		f</a:t>
            </a:r>
            <a:r>
              <a:rPr lang="en-US" u="sng" dirty="0"/>
              <a:t>ur</a:t>
            </a:r>
            <a:r>
              <a:rPr lang="en-US" dirty="0"/>
              <a:t>			f</a:t>
            </a:r>
            <a:r>
              <a:rPr lang="en-US" u="sng" dirty="0"/>
              <a:t>or</a:t>
            </a:r>
          </a:p>
          <a:p>
            <a:pPr lvl="1" defTabSz="457200"/>
            <a:r>
              <a:rPr lang="en-US" dirty="0"/>
              <a:t>d</a:t>
            </a:r>
            <a:r>
              <a:rPr lang="en-US" u="sng" dirty="0"/>
              <a:t>ir</a:t>
            </a:r>
            <a:r>
              <a:rPr lang="en-US" dirty="0"/>
              <a:t>t			d</a:t>
            </a:r>
            <a:r>
              <a:rPr lang="en-US" u="sng" dirty="0"/>
              <a:t>ar</a:t>
            </a:r>
            <a:r>
              <a:rPr lang="en-US" dirty="0"/>
              <a:t>t		g</a:t>
            </a:r>
            <a:r>
              <a:rPr lang="en-US" u="sng" dirty="0"/>
              <a:t>ir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ur</a:t>
            </a:r>
            <a:r>
              <a:rPr lang="en-US" dirty="0"/>
              <a:t>t		st</a:t>
            </a:r>
            <a:r>
              <a:rPr lang="en-US" u="sng" dirty="0"/>
              <a:t>ir</a:t>
            </a:r>
            <a:r>
              <a:rPr lang="en-US" dirty="0"/>
              <a:t>			st</a:t>
            </a:r>
            <a:r>
              <a:rPr lang="en-US" u="sng" dirty="0"/>
              <a:t>ar</a:t>
            </a:r>
          </a:p>
          <a:p>
            <a:pPr lvl="1" defTabSz="457200"/>
            <a:r>
              <a:rPr lang="en-US" dirty="0"/>
              <a:t>thud		first			spurt</a:t>
            </a:r>
          </a:p>
          <a:p>
            <a:pPr lvl="1" defTabSz="457200"/>
            <a:r>
              <a:rPr lang="en-US" dirty="0"/>
              <a:t>sport		fort			churn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359856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Min not get a cake at the bake shop?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Min did not get a cake there because 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surprise did Min’s mother have when she came home?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Min’s mother came home, she had 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578388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5531"/>
            <a:ext cx="11188754" cy="244376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Shirlee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Ann were twin girls who looked the same. When they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were little, they dressed the same way. They wore matching shirts and skirts.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Then each girl got a matching pink purse. The girls’ mother said they looked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sweet. Dressing to match had been fun when they were little, but not when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they turned thirteen. There was no matching after that.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707149"/>
            <a:ext cx="10363200" cy="338885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were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Shirlee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Ann?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Shirlee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Ann were 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girls dress when they were little?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they were little, the girls dressed 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dressing alike stop being fun?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Dressing alike stopped being fun when 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it-IT" b="1" dirty="0"/>
              <a:t>dirt</a:t>
            </a:r>
          </a:p>
          <a:p>
            <a:r>
              <a:rPr lang="it-IT" dirty="0"/>
              <a:t>shirt</a:t>
            </a:r>
          </a:p>
          <a:p>
            <a:r>
              <a:rPr lang="it-IT" dirty="0"/>
              <a:t>flirt</a:t>
            </a:r>
          </a:p>
          <a:p>
            <a:r>
              <a:rPr lang="it-IT" dirty="0"/>
              <a:t>skirt</a:t>
            </a:r>
          </a:p>
          <a:p>
            <a:r>
              <a:rPr lang="it-IT" dirty="0"/>
              <a:t>dirt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b="1" dirty="0"/>
              <a:t>hurt</a:t>
            </a:r>
          </a:p>
          <a:p>
            <a:r>
              <a:rPr lang="nb-NO" dirty="0"/>
              <a:t>Kurt</a:t>
            </a:r>
          </a:p>
          <a:p>
            <a:r>
              <a:rPr lang="nb-NO" dirty="0"/>
              <a:t>spurt</a:t>
            </a:r>
          </a:p>
          <a:p>
            <a:r>
              <a:rPr lang="nb-NO" dirty="0"/>
              <a:t>blurt</a:t>
            </a:r>
          </a:p>
          <a:p>
            <a:r>
              <a:rPr lang="nb-NO" dirty="0"/>
              <a:t>hurt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more</a:t>
            </a:r>
          </a:p>
          <a:p>
            <a:r>
              <a:rPr lang="en-US" dirty="0"/>
              <a:t>sore</a:t>
            </a:r>
          </a:p>
          <a:p>
            <a:r>
              <a:rPr lang="en-US" dirty="0"/>
              <a:t>shore</a:t>
            </a:r>
          </a:p>
          <a:p>
            <a:r>
              <a:rPr lang="en-US" dirty="0"/>
              <a:t>chore</a:t>
            </a:r>
          </a:p>
          <a:p>
            <a:r>
              <a:rPr lang="en-US" dirty="0"/>
              <a:t>score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drive		drip		blade		bleach</a:t>
            </a:r>
          </a:p>
          <a:p>
            <a:pPr lvl="1" defTabSz="457200"/>
            <a:r>
              <a:rPr lang="en-US" dirty="0"/>
              <a:t>glad		slope		slop		creek</a:t>
            </a:r>
          </a:p>
          <a:p>
            <a:pPr lvl="1" defTabSz="457200"/>
            <a:r>
              <a:rPr lang="en-US" dirty="0"/>
              <a:t>stale		might		math		steal</a:t>
            </a:r>
          </a:p>
          <a:p>
            <a:pPr lvl="1" defTabSz="457200"/>
            <a:r>
              <a:rPr lang="en-US" dirty="0"/>
              <a:t>snail		bleed		coach		kite</a:t>
            </a:r>
          </a:p>
          <a:p>
            <a:pPr>
              <a:buFont typeface="+mj-lt"/>
              <a:buAutoNum type="alphaUcPeriod" startAt="5"/>
              <a:tabLst>
                <a:tab pos="2595563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be</a:t>
            </a:r>
            <a:r>
              <a:rPr lang="en-US" u="sng" dirty="0"/>
              <a:t>gg</a:t>
            </a:r>
            <a:r>
              <a:rPr lang="en-US" dirty="0"/>
              <a:t>ing	2. dri</a:t>
            </a:r>
            <a:r>
              <a:rPr lang="en-US" u="sng" dirty="0"/>
              <a:t>v</a:t>
            </a:r>
            <a:r>
              <a:rPr lang="en-US" dirty="0"/>
              <a:t>er		3. slo</a:t>
            </a:r>
            <a:r>
              <a:rPr lang="en-US" u="sng" dirty="0"/>
              <a:t>pp</a:t>
            </a:r>
            <a:r>
              <a:rPr lang="en-US" dirty="0"/>
              <a:t>ing	4. slo</a:t>
            </a:r>
            <a:r>
              <a:rPr lang="en-US" u="sng" dirty="0"/>
              <a:t>p</a:t>
            </a:r>
            <a:r>
              <a:rPr lang="en-US" dirty="0"/>
              <a:t>ing	5. dru</a:t>
            </a:r>
            <a:r>
              <a:rPr lang="en-US" u="sng" dirty="0"/>
              <a:t>mm</a:t>
            </a:r>
            <a:r>
              <a:rPr lang="en-US" dirty="0"/>
              <a:t>ing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turn</a:t>
            </a:r>
            <a:r>
              <a:rPr lang="en-US" dirty="0"/>
              <a:t>ed	7. </a:t>
            </a:r>
            <a:r>
              <a:rPr lang="en-US" u="sng" dirty="0"/>
              <a:t>chirp</a:t>
            </a:r>
            <a:r>
              <a:rPr lang="en-US" dirty="0"/>
              <a:t>ed	8. </a:t>
            </a:r>
            <a:r>
              <a:rPr lang="en-US" u="sng" dirty="0"/>
              <a:t>burn</a:t>
            </a:r>
            <a:r>
              <a:rPr lang="en-US" dirty="0"/>
              <a:t>er	9. </a:t>
            </a:r>
            <a:r>
              <a:rPr lang="en-US" u="sng" dirty="0"/>
              <a:t>hurt</a:t>
            </a:r>
            <a:r>
              <a:rPr lang="en-US" dirty="0"/>
              <a:t>ing	10. </a:t>
            </a:r>
            <a:r>
              <a:rPr lang="en-US" u="sng" dirty="0"/>
              <a:t>clack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further		surprise		thirteen		hamburger		different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pattern		frighten		attract		predators		communicate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other		mother		another</a:t>
            </a:r>
            <a:r>
              <a:rPr lang="en-US" dirty="0"/>
              <a:t>		use			your</a:t>
            </a:r>
          </a:p>
          <a:p>
            <a:pPr marL="457200" lvl="1" indent="0" defTabSz="457200">
              <a:buNone/>
            </a:pPr>
            <a:r>
              <a:rPr lang="en-US" dirty="0"/>
              <a:t>little		said			been			there		you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2590240"/>
            <a:ext cx="34381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67780" y="2592326"/>
            <a:ext cx="4896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5160" y="2600072"/>
            <a:ext cx="38262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72553" y="2606921"/>
            <a:ext cx="61757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79088" y="2600072"/>
            <a:ext cx="42870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10966" y="2605333"/>
            <a:ext cx="5130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8944" y="2600072"/>
            <a:ext cx="56421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63159" y="2602158"/>
            <a:ext cx="41528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78441" y="2611923"/>
            <a:ext cx="41528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73144" y="2611924"/>
            <a:ext cx="2453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18493" y="2620715"/>
            <a:ext cx="36845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96475" y="2631433"/>
            <a:ext cx="33461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3298039"/>
            <a:ext cx="39259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1797" y="3302833"/>
            <a:ext cx="5009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5160" y="3293179"/>
            <a:ext cx="62817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3332" y="3299914"/>
            <a:ext cx="27539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14632" y="3316304"/>
            <a:ext cx="22835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42987" y="3324291"/>
            <a:ext cx="5672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8944" y="3329841"/>
            <a:ext cx="6115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10450" y="3340115"/>
            <a:ext cx="1257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36180" y="3355600"/>
            <a:ext cx="4499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48700" y="3336473"/>
            <a:ext cx="5381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86863" y="3346747"/>
            <a:ext cx="51585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02720" y="3355599"/>
            <a:ext cx="1019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04637" y="3366103"/>
            <a:ext cx="5204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Please come to the first art club meeting.</a:t>
            </a:r>
          </a:p>
          <a:p>
            <a:pPr lvl="1" defTabSz="457200"/>
            <a:r>
              <a:rPr lang="en-US" dirty="0"/>
              <a:t>There is a nest of chirping birds in the fir tree.</a:t>
            </a:r>
          </a:p>
          <a:p>
            <a:pPr lvl="1" defTabSz="457200"/>
            <a:r>
              <a:rPr lang="en-US" dirty="0"/>
              <a:t>I want to ride my bike further on the other trail.</a:t>
            </a:r>
          </a:p>
          <a:p>
            <a:pPr lvl="1" defTabSz="457200"/>
            <a:r>
              <a:rPr lang="en-US" dirty="0" err="1"/>
              <a:t>Linette</a:t>
            </a:r>
            <a:r>
              <a:rPr lang="en-US" dirty="0"/>
              <a:t> has been working as a nurse for just thirteen days.</a:t>
            </a:r>
          </a:p>
          <a:p>
            <a:pPr lvl="1" defTabSz="457200"/>
            <a:r>
              <a:rPr lang="en-US" dirty="0"/>
              <a:t>Drivers must make another right turn to get on the </a:t>
            </a:r>
            <a:br>
              <a:rPr lang="en-US" dirty="0"/>
            </a:br>
            <a:r>
              <a:rPr lang="en-US" dirty="0"/>
              <a:t>highway.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202.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1036528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How Do Birds </a:t>
            </a:r>
            <a:br>
              <a:rPr lang="en-US" sz="3200" b="1" dirty="0"/>
            </a:br>
            <a:r>
              <a:rPr lang="en-US" sz="3200" b="1" dirty="0"/>
              <a:t>Communicate?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302371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344652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All living things communicate in some way. Birds have </a:t>
            </a:r>
            <a:br>
              <a:rPr lang="en-US" sz="1600" dirty="0"/>
            </a:br>
            <a:r>
              <a:rPr lang="en-US" sz="1600" dirty="0"/>
              <a:t>many ways to communicate, including songs, calls, and actions.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025343"/>
            <a:ext cx="6528547" cy="245411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birds chirp, some tweet, some honk, </a:t>
            </a:r>
            <a:br>
              <a:rPr lang="en-US" sz="1800" dirty="0"/>
            </a:br>
            <a:r>
              <a:rPr lang="en-US" sz="1800" dirty="0"/>
              <a:t>some cry “chick-a-</a:t>
            </a:r>
            <a:r>
              <a:rPr lang="en-US" sz="1800" dirty="0" err="1"/>
              <a:t>dee</a:t>
            </a:r>
            <a:r>
              <a:rPr lang="en-US" sz="1800" dirty="0"/>
              <a:t>.” All birds </a:t>
            </a:r>
            <a:r>
              <a:rPr lang="en-US" sz="1800" b="1" dirty="0"/>
              <a:t>communicate.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They communicate in different ways and with </a:t>
            </a:r>
            <a:br>
              <a:rPr lang="en-US" sz="1800" dirty="0"/>
            </a:br>
            <a:r>
              <a:rPr lang="en-US" sz="1800" dirty="0"/>
              <a:t>different goals.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65218"/>
            <a:ext cx="598579" cy="236736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7</a:t>
            </a:r>
          </a:p>
          <a:p>
            <a:r>
              <a:rPr lang="en-US" dirty="0"/>
              <a:t>15</a:t>
            </a:r>
          </a:p>
          <a:p>
            <a:r>
              <a:rPr lang="en-US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14666"/>
            <a:ext cx="6528547" cy="2675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Birds may sing to communicate. A lot of the birds </a:t>
            </a:r>
            <a:br>
              <a:rPr lang="en-US" sz="1800" dirty="0"/>
            </a:br>
            <a:r>
              <a:rPr lang="en-US" sz="1800" dirty="0"/>
              <a:t>that sing are male. A bird’s song has sets of notes that </a:t>
            </a:r>
            <a:br>
              <a:rPr lang="en-US" sz="1800" dirty="0"/>
            </a:br>
            <a:r>
              <a:rPr lang="en-US" sz="1800" dirty="0"/>
              <a:t>the bird sings in a pattern. The bird may sing the same </a:t>
            </a:r>
            <a:br>
              <a:rPr lang="en-US" sz="1800" dirty="0"/>
            </a:br>
            <a:r>
              <a:rPr lang="en-US" sz="1800" dirty="0"/>
              <a:t>song lots of times.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Birds sing to claim a home and keep it safe. They </a:t>
            </a:r>
            <a:br>
              <a:rPr lang="en-US" sz="1800" dirty="0"/>
            </a:br>
            <a:r>
              <a:rPr lang="en-US" sz="1800" dirty="0"/>
              <a:t>are telling other birds not to get close. And male birds </a:t>
            </a:r>
            <a:br>
              <a:rPr lang="en-US" sz="1800" dirty="0"/>
            </a:br>
            <a:r>
              <a:rPr lang="en-US" sz="1800" dirty="0"/>
              <a:t>sing to </a:t>
            </a:r>
            <a:r>
              <a:rPr lang="en-US" sz="1800" b="1" dirty="0"/>
              <a:t>attract</a:t>
            </a:r>
            <a:r>
              <a:rPr lang="en-US" sz="1800" dirty="0"/>
              <a:t> a mate. A male bird sings to show off </a:t>
            </a:r>
            <a:br>
              <a:rPr lang="en-US" sz="1800" dirty="0"/>
            </a:br>
            <a:r>
              <a:rPr lang="en-US" sz="1800" dirty="0"/>
              <a:t>that it is strong.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54541"/>
            <a:ext cx="598579" cy="2568479"/>
          </a:xfrm>
        </p:spPr>
        <p:txBody>
          <a:bodyPr>
            <a:noAutofit/>
          </a:bodyPr>
          <a:lstStyle/>
          <a:p>
            <a:r>
              <a:rPr lang="en-US" dirty="0"/>
              <a:t>24</a:t>
            </a:r>
          </a:p>
          <a:p>
            <a:r>
              <a:rPr lang="en-US" dirty="0"/>
              <a:t>34</a:t>
            </a:r>
          </a:p>
          <a:p>
            <a:r>
              <a:rPr lang="en-US" dirty="0"/>
              <a:t>46</a:t>
            </a:r>
          </a:p>
          <a:p>
            <a:r>
              <a:rPr lang="en-US" dirty="0"/>
              <a:t>58</a:t>
            </a:r>
          </a:p>
          <a:p>
            <a:r>
              <a:rPr lang="en-US" dirty="0"/>
              <a:t>62</a:t>
            </a:r>
          </a:p>
          <a:p>
            <a:r>
              <a:rPr lang="en-US" dirty="0"/>
              <a:t>73</a:t>
            </a:r>
          </a:p>
          <a:p>
            <a:r>
              <a:rPr lang="en-US" dirty="0"/>
              <a:t>84</a:t>
            </a:r>
          </a:p>
          <a:p>
            <a:r>
              <a:rPr lang="en-US" dirty="0"/>
              <a:t>96</a:t>
            </a:r>
          </a:p>
        </p:txBody>
      </p:sp>
    </p:spTree>
    <p:extLst>
      <p:ext uri="{BB962C8B-B14F-4D97-AF65-F5344CB8AC3E}">
        <p14:creationId xmlns:p14="http://schemas.microsoft.com/office/powerpoint/2010/main" val="775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72D604-31FD-492D-A44C-76A06F9199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66991</TotalTime>
  <Words>1865</Words>
  <Application>Microsoft Office PowerPoint</Application>
  <PresentationFormat>Widescreen</PresentationFormat>
  <Paragraphs>214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3437</cp:revision>
  <dcterms:created xsi:type="dcterms:W3CDTF">2023-03-21T18:49:30Z</dcterms:created>
  <dcterms:modified xsi:type="dcterms:W3CDTF">2024-04-11T15:55:40Z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