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19" r:id="rId13"/>
    <p:sldId id="321" r:id="rId14"/>
    <p:sldId id="317" r:id="rId15"/>
    <p:sldId id="318" r:id="rId16"/>
    <p:sldId id="322" r:id="rId17"/>
    <p:sldId id="328" r:id="rId18"/>
    <p:sldId id="323" r:id="rId19"/>
    <p:sldId id="302" r:id="rId20"/>
    <p:sldId id="303" r:id="rId21"/>
    <p:sldId id="327" r:id="rId22"/>
    <p:sldId id="307" r:id="rId23"/>
    <p:sldId id="324" r:id="rId24"/>
    <p:sldId id="32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466F5F-4ABA-0BCD-47D4-7570D0044C1C}" v="5" dt="2024-04-11T15:45:49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02" autoAdjust="0"/>
    <p:restoredTop sz="86360"/>
  </p:normalViewPr>
  <p:slideViewPr>
    <p:cSldViewPr snapToGrid="0">
      <p:cViewPr varScale="1">
        <p:scale>
          <a:sx n="183" d="100"/>
          <a:sy n="183" d="100"/>
        </p:scale>
        <p:origin x="944" y="200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76466F5F-4ABA-0BCD-47D4-7570D0044C1C}"/>
    <pc:docChg chg="modSld">
      <pc:chgData name="Sarah Zelinke" userId="S::szelinke@cainc.com::d5a61b94-e317-40d3-bef2-b59288a0210b" providerId="AD" clId="Web-{76466F5F-4ABA-0BCD-47D4-7570D0044C1C}" dt="2024-04-11T15:45:49.885" v="4" actId="20577"/>
      <pc:docMkLst>
        <pc:docMk/>
      </pc:docMkLst>
      <pc:sldChg chg="modSp">
        <pc:chgData name="Sarah Zelinke" userId="S::szelinke@cainc.com::d5a61b94-e317-40d3-bef2-b59288a0210b" providerId="AD" clId="Web-{76466F5F-4ABA-0BCD-47D4-7570D0044C1C}" dt="2024-04-11T15:45:49.885" v="4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76466F5F-4ABA-0BCD-47D4-7570D0044C1C}" dt="2024-04-11T15:45:49.885" v="4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7004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7211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4 Lesson 10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en-IN" b="1" dirty="0"/>
              <a:t>				l</a:t>
            </a:r>
            <a:r>
              <a:rPr lang="en-IN" b="1" u="sng" dirty="0"/>
              <a:t>igh</a:t>
            </a:r>
            <a:r>
              <a:rPr lang="en-IN" b="1" dirty="0"/>
              <a:t>t</a:t>
            </a:r>
            <a:endParaRPr lang="it-IT" dirty="0"/>
          </a:p>
          <a:p>
            <a:pPr lvl="1" defTabSz="457200"/>
            <a:r>
              <a:rPr lang="it-IT" dirty="0">
                <a:latin typeface="Arial"/>
                <a:cs typeface="Arial"/>
              </a:rPr>
              <a:t>igh		ee		oa</a:t>
            </a:r>
            <a:r>
              <a:rPr lang="it-IT" b="1" dirty="0">
                <a:latin typeface="Arial"/>
                <a:cs typeface="Arial"/>
              </a:rPr>
              <a:t>		u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ai		ay		</a:t>
            </a:r>
            <a:r>
              <a:rPr lang="it-IT" b="1" dirty="0">
                <a:latin typeface="Arial"/>
                <a:cs typeface="Arial"/>
              </a:rPr>
              <a:t>e</a:t>
            </a:r>
            <a:r>
              <a:rPr lang="it-IT" dirty="0">
                <a:latin typeface="Arial"/>
                <a:cs typeface="Arial"/>
              </a:rPr>
              <a:t>		ea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ee		ow		igh	</a:t>
            </a:r>
            <a:r>
              <a:rPr lang="it-IT" b="1" dirty="0">
                <a:latin typeface="Arial"/>
                <a:cs typeface="Arial"/>
              </a:rPr>
              <a:t>	i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ai		igh		oa		</a:t>
            </a:r>
            <a:r>
              <a:rPr lang="it-IT" b="1" dirty="0">
                <a:latin typeface="Arial"/>
                <a:cs typeface="Arial"/>
              </a:rPr>
              <a:t>a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ow		</a:t>
            </a:r>
            <a:r>
              <a:rPr lang="it-IT" b="1" dirty="0">
                <a:latin typeface="Arial"/>
                <a:cs typeface="Arial"/>
              </a:rPr>
              <a:t>o</a:t>
            </a:r>
            <a:r>
              <a:rPr lang="it-IT" dirty="0">
                <a:latin typeface="Arial"/>
                <a:cs typeface="Arial"/>
              </a:rPr>
              <a:t>		ea		ay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are the main characters in the fable?</a:t>
            </a:r>
          </a:p>
          <a:p>
            <a:pPr marL="0" indent="0">
              <a:buNone/>
            </a:pPr>
            <a:r>
              <a:rPr lang="en-US" dirty="0"/>
              <a:t>	 The main characters in the fable are ________________.</a:t>
            </a:r>
          </a:p>
          <a:p>
            <a:pPr marL="0" indent="0">
              <a:buNone/>
            </a:pPr>
            <a:r>
              <a:rPr lang="en-US" b="1" dirty="0"/>
              <a:t>What did we learn about the setting?</a:t>
            </a:r>
          </a:p>
          <a:p>
            <a:pPr marL="0" indent="0">
              <a:buNone/>
            </a:pPr>
            <a:r>
              <a:rPr lang="en-US" dirty="0"/>
              <a:t>	 We learned that the setting contains ________________.</a:t>
            </a:r>
          </a:p>
          <a:p>
            <a:pPr marL="0" indent="0">
              <a:buNone/>
            </a:pPr>
            <a:r>
              <a:rPr lang="en-US" b="1" dirty="0"/>
              <a:t>What problem did Fox have?</a:t>
            </a:r>
          </a:p>
          <a:p>
            <a:pPr marL="0" indent="0">
              <a:buNone/>
            </a:pPr>
            <a:r>
              <a:rPr lang="en-US" dirty="0"/>
              <a:t>	 The problem Fox had was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540919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 Fox has a plan in mind. Read on to find out what it is.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03455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“Greetings, Crow!” said Fox, looking up at him. </a:t>
            </a:r>
            <a:br>
              <a:rPr lang="en-US" sz="1800" dirty="0"/>
            </a:br>
            <a:r>
              <a:rPr lang="en-US" sz="1800" dirty="0"/>
              <a:t>Crow sat on the high branch and held the cheese in </a:t>
            </a:r>
            <a:br>
              <a:rPr lang="en-US" sz="1800" dirty="0"/>
            </a:br>
            <a:r>
              <a:rPr lang="en-US" sz="1800" dirty="0"/>
              <a:t>his beak.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“You are looking well today!” said Fox. Fox waited </a:t>
            </a:r>
            <a:br>
              <a:rPr lang="en-US" sz="1800" dirty="0"/>
            </a:br>
            <a:r>
              <a:rPr lang="en-US" sz="1800" dirty="0"/>
              <a:t>for Crow to speak. As Fox looked up at Crow, he was </a:t>
            </a:r>
            <a:br>
              <a:rPr lang="en-US" sz="1800" dirty="0"/>
            </a:br>
            <a:r>
              <a:rPr lang="en-US" sz="1800" dirty="0"/>
              <a:t>thinking, “If Crow speaks, the cheese will drop from </a:t>
            </a:r>
            <a:br>
              <a:rPr lang="en-US" sz="1800" dirty="0"/>
            </a:br>
            <a:r>
              <a:rPr lang="en-US" sz="1800" dirty="0"/>
              <a:t>his beak.” But Crow did not say a thing. He held on to </a:t>
            </a:r>
            <a:br>
              <a:rPr lang="en-US" sz="1800" dirty="0"/>
            </a:br>
            <a:r>
              <a:rPr lang="en-US" sz="1800" dirty="0"/>
              <a:t>the cheese.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34554"/>
            <a:ext cx="598579" cy="2918826"/>
          </a:xfrm>
        </p:spPr>
        <p:txBody>
          <a:bodyPr>
            <a:noAutofit/>
          </a:bodyPr>
          <a:lstStyle/>
          <a:p>
            <a:r>
              <a:rPr lang="en-US" dirty="0"/>
              <a:t>89</a:t>
            </a:r>
          </a:p>
          <a:p>
            <a:r>
              <a:rPr lang="en-US" dirty="0"/>
              <a:t>97</a:t>
            </a:r>
          </a:p>
          <a:p>
            <a:r>
              <a:rPr lang="en-US" dirty="0"/>
              <a:t>108</a:t>
            </a:r>
          </a:p>
          <a:p>
            <a:r>
              <a:rPr lang="en-US" dirty="0"/>
              <a:t>110</a:t>
            </a:r>
          </a:p>
          <a:p>
            <a:r>
              <a:rPr lang="en-US" dirty="0"/>
              <a:t>119</a:t>
            </a:r>
          </a:p>
          <a:p>
            <a:r>
              <a:rPr lang="en-US" dirty="0"/>
              <a:t>131</a:t>
            </a:r>
          </a:p>
          <a:p>
            <a:r>
              <a:rPr lang="en-US" dirty="0"/>
              <a:t>140</a:t>
            </a:r>
          </a:p>
          <a:p>
            <a:r>
              <a:rPr lang="en-US" dirty="0"/>
              <a:t>153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 (Part 2)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122546"/>
            <a:ext cx="6528547" cy="434418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Fox went on. “You are such a handsome sight! </a:t>
            </a:r>
            <a:br>
              <a:rPr lang="en-US" sz="1800" dirty="0"/>
            </a:br>
            <a:r>
              <a:rPr lang="en-US" sz="1800" dirty="0"/>
              <a:t>In fact, you are the best-looking crow in the land!” </a:t>
            </a:r>
            <a:br>
              <a:rPr lang="en-US" sz="1800" dirty="0"/>
            </a:br>
            <a:r>
              <a:rPr lang="en-US" sz="1800" dirty="0"/>
              <a:t>Crow looked down at Fox. He was thrilled with </a:t>
            </a:r>
            <a:br>
              <a:rPr lang="en-US" sz="1800" dirty="0"/>
            </a:br>
            <a:r>
              <a:rPr lang="en-US" sz="1800" dirty="0"/>
              <a:t>Fox’s praise, but he did not say a thing.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Fox kept on with the praise. “You have wings of </a:t>
            </a:r>
            <a:br>
              <a:rPr lang="en-US" sz="1800" dirty="0"/>
            </a:br>
            <a:r>
              <a:rPr lang="en-US" sz="1800" dirty="0"/>
              <a:t>black silk and a beak that is splendid!” Crow puffed up </a:t>
            </a:r>
            <a:br>
              <a:rPr lang="en-US" sz="1800" dirty="0"/>
            </a:br>
            <a:r>
              <a:rPr lang="en-US" sz="1800" dirty="0"/>
              <a:t>his chest, but he still did not speak.</a:t>
            </a:r>
          </a:p>
        </p:txBody>
      </p:sp>
      <p:sp>
        <p:nvSpPr>
          <p:cNvPr id="13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115960"/>
            <a:ext cx="598579" cy="4980039"/>
          </a:xfrm>
        </p:spPr>
        <p:txBody>
          <a:bodyPr>
            <a:noAutofit/>
          </a:bodyPr>
          <a:lstStyle/>
          <a:p>
            <a:r>
              <a:rPr lang="en-US" dirty="0"/>
              <a:t>155</a:t>
            </a:r>
          </a:p>
          <a:p>
            <a:r>
              <a:rPr lang="en-US" dirty="0"/>
              <a:t>164</a:t>
            </a:r>
          </a:p>
          <a:p>
            <a:r>
              <a:rPr lang="en-US" dirty="0"/>
              <a:t>175</a:t>
            </a:r>
          </a:p>
          <a:p>
            <a:r>
              <a:rPr lang="en-US" dirty="0"/>
              <a:t>184</a:t>
            </a:r>
          </a:p>
          <a:p>
            <a:r>
              <a:rPr lang="en-US" dirty="0"/>
              <a:t>193</a:t>
            </a:r>
          </a:p>
          <a:p>
            <a:r>
              <a:rPr lang="en-US" dirty="0"/>
              <a:t>203</a:t>
            </a:r>
          </a:p>
          <a:p>
            <a:r>
              <a:rPr lang="en-US" dirty="0"/>
              <a:t>214</a:t>
            </a:r>
          </a:p>
        </p:txBody>
      </p:sp>
    </p:spTree>
    <p:extLst>
      <p:ext uri="{BB962C8B-B14F-4D97-AF65-F5344CB8AC3E}">
        <p14:creationId xmlns:p14="http://schemas.microsoft.com/office/powerpoint/2010/main" val="1889235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was Fox trying to do?</a:t>
            </a:r>
          </a:p>
          <a:p>
            <a:pPr marL="0" indent="0">
              <a:buNone/>
            </a:pPr>
            <a:r>
              <a:rPr lang="en-US" dirty="0"/>
              <a:t>	 Fox was trying to ________________.</a:t>
            </a:r>
          </a:p>
          <a:p>
            <a:pPr marL="0" indent="0">
              <a:buNone/>
            </a:pPr>
            <a:r>
              <a:rPr lang="en-US" b="1" dirty="0"/>
              <a:t>What compliments did Fox give to Crow?</a:t>
            </a:r>
          </a:p>
          <a:p>
            <a:pPr marL="0" indent="0">
              <a:buNone/>
            </a:pPr>
            <a:r>
              <a:rPr lang="en-US" dirty="0"/>
              <a:t>	 One compliment that Fox gave to Crow was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5453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42599"/>
            <a:ext cx="6842309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 So far, Crow has not let go of the cheese. Keep reading to </a:t>
            </a:r>
            <a:br>
              <a:rPr lang="en-US" sz="1600" dirty="0"/>
            </a:br>
            <a:r>
              <a:rPr lang="en-US" sz="1600" dirty="0"/>
              <a:t>see if Crow responds, or says something, to Fox.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35271"/>
            <a:ext cx="6528547" cy="369526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bet that you can </a:t>
            </a:r>
            <a:r>
              <a:rPr lang="en-US" sz="1800" b="1" dirty="0"/>
              <a:t>sing</a:t>
            </a:r>
            <a:r>
              <a:rPr lang="en-US" sz="1800" dirty="0"/>
              <a:t>,” said Fox. “Am I right? </a:t>
            </a:r>
            <a:br>
              <a:rPr lang="en-US" sz="1800" dirty="0"/>
            </a:br>
            <a:r>
              <a:rPr lang="en-US" sz="1800" dirty="0"/>
              <a:t>Please, Crow, will you sing a </a:t>
            </a:r>
            <a:r>
              <a:rPr lang="en-US" sz="1800" b="1" dirty="0"/>
              <a:t>song</a:t>
            </a:r>
            <a:r>
              <a:rPr lang="en-US" sz="1800" dirty="0"/>
              <a:t>?” he asked. “I may </a:t>
            </a:r>
            <a:br>
              <a:rPr lang="en-US" sz="1800" dirty="0"/>
            </a:br>
            <a:r>
              <a:rPr lang="en-US" sz="1800" dirty="0"/>
              <a:t>weep if I do not get a sweet song from you!” he added </a:t>
            </a:r>
            <a:br>
              <a:rPr lang="en-US" sz="1800" dirty="0"/>
            </a:br>
            <a:r>
              <a:rPr lang="en-US" sz="1800" dirty="0"/>
              <a:t>with a sigh. “Indeed, I will not sleep tonight unless </a:t>
            </a:r>
            <a:br>
              <a:rPr lang="en-US" sz="1800" dirty="0"/>
            </a:br>
            <a:r>
              <a:rPr lang="en-US" sz="1800" dirty="0"/>
              <a:t>you sing.”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Crow wished to show off to Fox, and he </a:t>
            </a:r>
            <a:r>
              <a:rPr lang="en-US" sz="1800" b="1" dirty="0"/>
              <a:t>sang</a:t>
            </a:r>
            <a:r>
              <a:rPr lang="en-US" sz="1800" dirty="0"/>
              <a:t> a </a:t>
            </a:r>
            <a:br>
              <a:rPr lang="en-US" sz="1800" dirty="0"/>
            </a:br>
            <a:r>
              <a:rPr lang="en-US" sz="1800" dirty="0"/>
              <a:t>song. When he did, the cheese fell from his beak and </a:t>
            </a:r>
            <a:br>
              <a:rPr lang="en-US" sz="1800" dirty="0"/>
            </a:br>
            <a:r>
              <a:rPr lang="en-US" sz="1800" dirty="0"/>
              <a:t>landed right next to Fox’s feet. Fox picked up the </a:t>
            </a:r>
            <a:br>
              <a:rPr lang="en-US" sz="1800" dirty="0"/>
            </a:br>
            <a:r>
              <a:rPr lang="en-US" sz="1800" dirty="0"/>
              <a:t>cheese and ran off with it. “Thank you, Crow!” Fox </a:t>
            </a:r>
            <a:br>
              <a:rPr lang="en-US" sz="1800" dirty="0"/>
            </a:br>
            <a:r>
              <a:rPr lang="en-US" sz="1800" dirty="0"/>
              <a:t>yelled with glee. Crow saw Fox’s trick, and he was mad </a:t>
            </a:r>
            <a:br>
              <a:rPr lang="en-US" sz="1800" dirty="0"/>
            </a:br>
            <a:r>
              <a:rPr lang="en-US" sz="1800" dirty="0"/>
              <a:t>at himself for thinking the praise was real.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128685"/>
            <a:ext cx="598579" cy="3908323"/>
          </a:xfrm>
        </p:spPr>
        <p:txBody>
          <a:bodyPr>
            <a:noAutofit/>
          </a:bodyPr>
          <a:lstStyle/>
          <a:p>
            <a:r>
              <a:rPr lang="en-US" dirty="0"/>
              <a:t>222</a:t>
            </a:r>
          </a:p>
          <a:p>
            <a:r>
              <a:rPr lang="en-US" dirty="0"/>
              <a:t>233</a:t>
            </a:r>
          </a:p>
          <a:p>
            <a:r>
              <a:rPr lang="en-US" dirty="0"/>
              <a:t>244</a:t>
            </a:r>
          </a:p>
          <a:p>
            <a:r>
              <a:rPr lang="en-US" dirty="0"/>
              <a:t>257</a:t>
            </a:r>
          </a:p>
          <a:p>
            <a:r>
              <a:rPr lang="en-US" dirty="0"/>
              <a:t>267</a:t>
            </a:r>
          </a:p>
          <a:p>
            <a:r>
              <a:rPr lang="en-US" dirty="0"/>
              <a:t>269</a:t>
            </a:r>
          </a:p>
          <a:p>
            <a:r>
              <a:rPr lang="en-US" dirty="0"/>
              <a:t>280</a:t>
            </a:r>
          </a:p>
          <a:p>
            <a:r>
              <a:rPr lang="en-US" dirty="0"/>
              <a:t>291</a:t>
            </a:r>
          </a:p>
          <a:p>
            <a:r>
              <a:rPr lang="en-US" dirty="0"/>
              <a:t>301</a:t>
            </a:r>
          </a:p>
          <a:p>
            <a:r>
              <a:rPr lang="en-US" dirty="0"/>
              <a:t>311</a:t>
            </a:r>
          </a:p>
          <a:p>
            <a:r>
              <a:rPr lang="en-US" dirty="0"/>
              <a:t>322</a:t>
            </a:r>
          </a:p>
          <a:p>
            <a:r>
              <a:rPr lang="en-US" dirty="0"/>
              <a:t>330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did Fox try to make Crow sing?</a:t>
            </a:r>
          </a:p>
          <a:p>
            <a:pPr marL="0" indent="0">
              <a:buNone/>
            </a:pPr>
            <a:r>
              <a:rPr lang="en-US" dirty="0"/>
              <a:t>	 Fox tried to make Crow sing so that ________________.</a:t>
            </a:r>
          </a:p>
          <a:p>
            <a:pPr marL="0" indent="0">
              <a:buNone/>
            </a:pPr>
            <a:r>
              <a:rPr lang="en-US" b="1" dirty="0"/>
              <a:t>What happened in the end when Crow sang?</a:t>
            </a:r>
          </a:p>
          <a:p>
            <a:pPr marL="0" indent="0">
              <a:buNone/>
            </a:pPr>
            <a:r>
              <a:rPr lang="en-US" dirty="0"/>
              <a:t>	 When Crow sang, ________________.</a:t>
            </a:r>
          </a:p>
          <a:p>
            <a:pPr marL="0" indent="0">
              <a:buNone/>
            </a:pPr>
            <a:r>
              <a:rPr lang="en-US" b="1" dirty="0"/>
              <a:t>In the fable, what lesson did Crow learn?</a:t>
            </a:r>
          </a:p>
          <a:p>
            <a:pPr marL="0" indent="0">
              <a:buNone/>
            </a:pPr>
            <a:r>
              <a:rPr lang="en-US" dirty="0"/>
              <a:t>	 In the fable, Crow learned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1" name="Picture 2" descr="An illustration of Fox running and holding the cheese in his mouth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92" y="1909270"/>
            <a:ext cx="307657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189971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An illustration of Crow flying and holding the cheese in his beak. Fox is standing on the ground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594" y="1999757"/>
            <a:ext cx="3095625" cy="307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184799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An illustration of Crow standing on the tree branch and holding the cheese in his beak. Fox gazes upward towards him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333" y="1918795"/>
            <a:ext cx="306705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180322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88369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60861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03303"/>
            <a:ext cx="10363200" cy="3317162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in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 are in the story.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WHERE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Crow go to eat the cheese?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eat the cheese, Crow went 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problem did Fox have?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Fox’s problem was he 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plan did Fox have?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Fox’s plan was to get Crow to 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Fox say to Crow?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Fox said to Crow 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107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Fox want Crow to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sing?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Fox wanted Crow to sing so 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happened when Crow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sang?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Crow sang, 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was Crow mad at himself at the end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Crow was mad at himself because 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igh</a:t>
            </a:r>
            <a:r>
              <a:rPr lang="en-US" dirty="0"/>
              <a:t>		n</a:t>
            </a:r>
            <a:r>
              <a:rPr lang="en-US" u="sng" dirty="0"/>
              <a:t>igh</a:t>
            </a:r>
            <a:r>
              <a:rPr lang="en-US" dirty="0"/>
              <a:t>t		f</a:t>
            </a:r>
            <a:r>
              <a:rPr lang="en-US" u="sng" dirty="0"/>
              <a:t>igh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fl</a:t>
            </a:r>
            <a:r>
              <a:rPr lang="en-US" u="sng" dirty="0"/>
              <a:t>ow</a:t>
            </a:r>
            <a:r>
              <a:rPr lang="en-US" dirty="0"/>
              <a:t>n		s</a:t>
            </a:r>
            <a:r>
              <a:rPr lang="en-US" u="sng" dirty="0"/>
              <a:t>igh</a:t>
            </a:r>
            <a:r>
              <a:rPr lang="en-US" dirty="0"/>
              <a:t>t		r</a:t>
            </a:r>
            <a:r>
              <a:rPr lang="en-US" u="sng" dirty="0"/>
              <a:t>ai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bl</a:t>
            </a:r>
            <a:r>
              <a:rPr lang="en-US" u="sng" dirty="0"/>
              <a:t>ow</a:t>
            </a:r>
            <a:r>
              <a:rPr lang="en-US" dirty="0"/>
              <a:t>n		br</a:t>
            </a:r>
            <a:r>
              <a:rPr lang="en-US" u="sng" dirty="0"/>
              <a:t>igh</a:t>
            </a:r>
            <a:r>
              <a:rPr lang="en-US" dirty="0"/>
              <a:t>t		t</a:t>
            </a:r>
            <a:r>
              <a:rPr lang="en-US" u="sng" dirty="0"/>
              <a:t>ee</a:t>
            </a:r>
            <a:r>
              <a:rPr lang="en-US" dirty="0"/>
              <a:t>th</a:t>
            </a:r>
          </a:p>
          <a:p>
            <a:pPr lvl="1" defTabSz="457200"/>
            <a:r>
              <a:rPr lang="en-US" dirty="0"/>
              <a:t>ch</a:t>
            </a:r>
            <a:r>
              <a:rPr lang="en-US" u="sng" dirty="0"/>
              <a:t>ea</a:t>
            </a:r>
            <a:r>
              <a:rPr lang="en-US" dirty="0"/>
              <a:t>t		c</a:t>
            </a:r>
            <a:r>
              <a:rPr lang="en-US" u="sng" dirty="0"/>
              <a:t>oa</a:t>
            </a:r>
            <a:r>
              <a:rPr lang="en-US" dirty="0"/>
              <a:t>st		r</a:t>
            </a:r>
            <a:r>
              <a:rPr lang="en-US" u="sng" dirty="0"/>
              <a:t>igh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sigh		see			say</a:t>
            </a:r>
          </a:p>
          <a:p>
            <a:pPr lvl="1" defTabSz="457200"/>
            <a:r>
              <a:rPr lang="en-US" dirty="0"/>
              <a:t>hay			bleach		blow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764951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Fill in each blank with the best word.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374117"/>
            <a:ext cx="10391791" cy="167308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It had been snowing all day and night. The wind had blown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trees so that lots of sticks fell down. Sam saw that the snow was high and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deep on the road.</a:t>
            </a:r>
          </a:p>
          <a:p>
            <a:pPr marL="0" lvl="1" indent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“Do you see that? It is a sight to see!” he said to Mel. “We may have to stay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 all day. We can use a day off from school!”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67469" y="297473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snow fell all day and ________.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7758726" y="3176948"/>
            <a:ext cx="3617197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need		night		not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67469" y="387818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wind had ________ the trees so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that sticks fell down.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7758726" y="3955003"/>
            <a:ext cx="3617197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float		blown		green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5064920"/>
            <a:ext cx="6991257" cy="1021528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snow was ________ on the road.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5167654"/>
            <a:ext cx="3617197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heap		hill			high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70" y="5864586"/>
            <a:ext cx="652806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12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snow was a ________ to see.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5927826"/>
            <a:ext cx="3794177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sight		shame		white</a:t>
            </a:r>
          </a:p>
        </p:txBody>
      </p:sp>
    </p:spTree>
    <p:extLst>
      <p:ext uri="{BB962C8B-B14F-4D97-AF65-F5344CB8AC3E}">
        <p14:creationId xmlns:p14="http://schemas.microsoft.com/office/powerpoint/2010/main" val="30216738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147456"/>
            <a:ext cx="11190873" cy="144655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“Mom will be upset when she sees that I got paint on her light green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coat,” Liz said to Jess. “Get the bleach off the high shelf there. It’s the bright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red box. Bleaching may not be right. But it is all I can think of to do with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coat. So I will have to use the bleach.”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25675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Liz got ________ on Mom’s coat.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2795795"/>
            <a:ext cx="3705687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paint		sight		faint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70" y="3416982"/>
            <a:ext cx="6449408" cy="81088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12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Liz asked Jess to get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3491800"/>
            <a:ext cx="357786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beet		light		bleach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7469" y="4182156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12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bleach is on the ________ shelf.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7758727" y="4276638"/>
            <a:ext cx="3577868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high		hay			heat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67469" y="4916142"/>
            <a:ext cx="7322419" cy="81007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12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bleach box is ________ red.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7758726" y="5004630"/>
            <a:ext cx="3705687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little		bright		spots</a:t>
            </a:r>
          </a:p>
        </p:txBody>
      </p:sp>
    </p:spTree>
    <p:extLst>
      <p:ext uri="{BB962C8B-B14F-4D97-AF65-F5344CB8AC3E}">
        <p14:creationId xmlns:p14="http://schemas.microsoft.com/office/powerpoint/2010/main" val="2930764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fight</a:t>
            </a:r>
          </a:p>
          <a:p>
            <a:r>
              <a:rPr lang="en-US" dirty="0"/>
              <a:t>sight</a:t>
            </a:r>
          </a:p>
          <a:p>
            <a:r>
              <a:rPr lang="en-US" dirty="0"/>
              <a:t>might</a:t>
            </a:r>
          </a:p>
          <a:p>
            <a:r>
              <a:rPr lang="en-US" dirty="0"/>
              <a:t>light</a:t>
            </a:r>
          </a:p>
          <a:p>
            <a:r>
              <a:rPr lang="en-US" dirty="0"/>
              <a:t>flight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pain</a:t>
            </a:r>
          </a:p>
          <a:p>
            <a:r>
              <a:rPr lang="fr-FR" dirty="0"/>
              <a:t>main</a:t>
            </a:r>
          </a:p>
          <a:p>
            <a:r>
              <a:rPr lang="fr-FR" dirty="0" err="1"/>
              <a:t>rain</a:t>
            </a:r>
            <a:endParaRPr lang="fr-FR" dirty="0"/>
          </a:p>
          <a:p>
            <a:r>
              <a:rPr lang="fr-FR" dirty="0"/>
              <a:t>train</a:t>
            </a:r>
          </a:p>
          <a:p>
            <a:r>
              <a:rPr lang="fr-FR" dirty="0" err="1"/>
              <a:t>strain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eat</a:t>
            </a:r>
          </a:p>
          <a:p>
            <a:r>
              <a:rPr lang="en-US" dirty="0"/>
              <a:t>meat</a:t>
            </a:r>
          </a:p>
          <a:p>
            <a:r>
              <a:rPr lang="en-US" dirty="0"/>
              <a:t>seat</a:t>
            </a:r>
          </a:p>
          <a:p>
            <a:r>
              <a:rPr lang="en-US" dirty="0"/>
              <a:t>wheat</a:t>
            </a:r>
          </a:p>
          <a:p>
            <a:r>
              <a:rPr lang="en-US" dirty="0"/>
              <a:t>treat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clamp		clasp		lamp		stamp</a:t>
            </a:r>
          </a:p>
          <a:p>
            <a:pPr lvl="1" defTabSz="457200"/>
            <a:r>
              <a:rPr lang="en-US" dirty="0"/>
              <a:t>twist		west		thick		clap</a:t>
            </a:r>
          </a:p>
          <a:p>
            <a:pPr lvl="1" defTabSz="457200"/>
            <a:r>
              <a:rPr lang="en-US" dirty="0"/>
              <a:t>fresh		rush		plush		list</a:t>
            </a:r>
          </a:p>
          <a:p>
            <a:pPr lvl="1" defTabSz="457200"/>
            <a:r>
              <a:rPr lang="en-US" dirty="0"/>
              <a:t>stand		bench		lunch		brunch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Words with Endings </a:t>
            </a:r>
            <a:r>
              <a:rPr lang="en-US" dirty="0"/>
              <a:t>Sound out the underlined base word. </a:t>
            </a:r>
            <a:br>
              <a:rPr lang="en-US" dirty="0"/>
            </a:br>
            <a:r>
              <a:rPr lang="en-US" dirty="0"/>
              <a:t>Read the base word with the endings.</a:t>
            </a:r>
          </a:p>
          <a:p>
            <a:pPr marL="457200" lvl="1" indent="0" defTabSz="457200">
              <a:buNone/>
              <a:tabLst>
                <a:tab pos="2330450" algn="l"/>
                <a:tab pos="3943350" algn="l"/>
                <a:tab pos="5565775" algn="l"/>
                <a:tab pos="7265988" algn="l"/>
              </a:tabLst>
            </a:pPr>
            <a:r>
              <a:rPr lang="en-US" dirty="0"/>
              <a:t>1. </a:t>
            </a:r>
            <a:r>
              <a:rPr lang="en-US" u="sng" dirty="0"/>
              <a:t>wish</a:t>
            </a:r>
            <a:r>
              <a:rPr lang="en-US" dirty="0"/>
              <a:t>ed	2. </a:t>
            </a:r>
            <a:r>
              <a:rPr lang="en-US" u="sng" dirty="0"/>
              <a:t>bleach</a:t>
            </a:r>
            <a:r>
              <a:rPr lang="en-US" dirty="0"/>
              <a:t>ed	3. </a:t>
            </a:r>
            <a:r>
              <a:rPr lang="en-US" u="sng" dirty="0"/>
              <a:t>twist</a:t>
            </a:r>
            <a:r>
              <a:rPr lang="en-US" dirty="0"/>
              <a:t>ed	4. </a:t>
            </a:r>
            <a:r>
              <a:rPr lang="en-US" u="sng" dirty="0"/>
              <a:t>rush</a:t>
            </a:r>
            <a:r>
              <a:rPr lang="en-US" dirty="0"/>
              <a:t>ed	5. </a:t>
            </a:r>
            <a:r>
              <a:rPr lang="en-US" u="sng" dirty="0"/>
              <a:t>clamp</a:t>
            </a:r>
            <a:r>
              <a:rPr lang="en-US" dirty="0"/>
              <a:t>ed</a:t>
            </a:r>
          </a:p>
          <a:p>
            <a:pPr marL="457200" lvl="1" indent="0" defTabSz="457200">
              <a:buNone/>
              <a:tabLst>
                <a:tab pos="2330450" algn="l"/>
                <a:tab pos="3943350" algn="l"/>
                <a:tab pos="5565775" algn="l"/>
                <a:tab pos="7265988" algn="l"/>
              </a:tabLst>
            </a:pPr>
            <a:r>
              <a:rPr lang="en-US" dirty="0"/>
              <a:t>    </a:t>
            </a:r>
            <a:r>
              <a:rPr lang="en-US" u="sng" dirty="0"/>
              <a:t>wish</a:t>
            </a:r>
            <a:r>
              <a:rPr lang="en-US" dirty="0"/>
              <a:t>ing	    </a:t>
            </a:r>
            <a:r>
              <a:rPr lang="en-US" u="sng" dirty="0"/>
              <a:t>bleach</a:t>
            </a:r>
            <a:r>
              <a:rPr lang="en-US" dirty="0"/>
              <a:t>ing	    </a:t>
            </a:r>
            <a:r>
              <a:rPr lang="en-US" u="sng" dirty="0"/>
              <a:t>twist</a:t>
            </a:r>
            <a:r>
              <a:rPr lang="en-US" dirty="0"/>
              <a:t>ing	    </a:t>
            </a:r>
            <a:r>
              <a:rPr lang="en-US" u="sng" dirty="0"/>
              <a:t>rush</a:t>
            </a:r>
            <a:r>
              <a:rPr lang="en-US" dirty="0"/>
              <a:t>ing	    </a:t>
            </a:r>
            <a:r>
              <a:rPr lang="en-US" u="sng" dirty="0"/>
              <a:t>clamp</a:t>
            </a:r>
            <a:r>
              <a:rPr lang="en-US" dirty="0"/>
              <a:t>ing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highway		tonight		upright		lightning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brighten		railroad		speedboat	splendid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do			use			been		who		of</a:t>
            </a:r>
          </a:p>
          <a:p>
            <a:pPr marL="457200" lvl="1" indent="0" defTabSz="457200">
              <a:buNone/>
            </a:pPr>
            <a:r>
              <a:rPr lang="en-US" dirty="0"/>
              <a:t>school		were		after		all			there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7450" y="2590240"/>
            <a:ext cx="58454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76758" y="2592326"/>
            <a:ext cx="50870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87700" y="2600072"/>
            <a:ext cx="22893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16634" y="2602158"/>
            <a:ext cx="64370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1100" y="2600072"/>
            <a:ext cx="32130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12404" y="2602158"/>
            <a:ext cx="61849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00851" y="2600072"/>
            <a:ext cx="54816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49016" y="2602158"/>
            <a:ext cx="53133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7450" y="3273591"/>
            <a:ext cx="75869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46140" y="3282820"/>
            <a:ext cx="33932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87700" y="3275727"/>
            <a:ext cx="3756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63375" y="3278232"/>
            <a:ext cx="57682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1100" y="3297156"/>
            <a:ext cx="77353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64637" y="3306840"/>
            <a:ext cx="55601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2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00851" y="3292720"/>
            <a:ext cx="69768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98532" y="3294806"/>
            <a:ext cx="38181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It had been a hot night, so Sal needed to use a fan.</a:t>
            </a:r>
          </a:p>
          <a:p>
            <a:pPr lvl="1" defTabSz="457200"/>
            <a:r>
              <a:rPr lang="en-US" dirty="0"/>
              <a:t>Who were the people you met right after class?</a:t>
            </a:r>
          </a:p>
          <a:p>
            <a:pPr lvl="1" defTabSz="457200"/>
            <a:r>
              <a:rPr lang="en-US" dirty="0"/>
              <a:t>Ms. Hill saw lightning so we went into the school.</a:t>
            </a:r>
          </a:p>
          <a:p>
            <a:pPr lvl="1" defTabSz="457200"/>
            <a:r>
              <a:rPr lang="en-US" dirty="0"/>
              <a:t>Crow sat high in a tree with the chunk of cheese.</a:t>
            </a:r>
          </a:p>
          <a:p>
            <a:pPr lvl="1" defTabSz="457200"/>
            <a:r>
              <a:rPr lang="en-US" dirty="0"/>
              <a:t>Please brighten the screen so we can see it from the back.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197.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765662"/>
            <a:ext cx="6528546" cy="98737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The Fox and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the Crow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82768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3155079"/>
            <a:ext cx="6667380" cy="120061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 fable is a short story that uses animal characters to </a:t>
            </a:r>
            <a:br>
              <a:rPr lang="en-US" sz="1600" dirty="0"/>
            </a:br>
            <a:r>
              <a:rPr lang="en-US" sz="1600" dirty="0"/>
              <a:t>teach a lesson about human behavior. In this fable about Fox and Crow, </a:t>
            </a:r>
            <a:br>
              <a:rPr lang="en-US" sz="1600" dirty="0"/>
            </a:br>
            <a:r>
              <a:rPr lang="en-US" sz="1600" dirty="0"/>
              <a:t>one of the animal characters learns a valuable lesson about trusting </a:t>
            </a:r>
            <a:br>
              <a:rPr lang="en-US" sz="1600" dirty="0"/>
            </a:br>
            <a:r>
              <a:rPr lang="en-US" sz="1600" dirty="0"/>
              <a:t>those who give too many compliments, comments that say something </a:t>
            </a:r>
            <a:br>
              <a:rPr lang="en-US" sz="1600" dirty="0"/>
            </a:br>
            <a:r>
              <a:rPr lang="en-US" sz="1600" dirty="0"/>
              <a:t>good about someone.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457969"/>
            <a:ext cx="6528547" cy="200182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On a bright, sunlit day, Crow just had to have </a:t>
            </a:r>
            <a:br>
              <a:rPr lang="en-US" sz="1800" dirty="0"/>
            </a:br>
            <a:r>
              <a:rPr lang="en-US" sz="1800" dirty="0"/>
              <a:t>something to eat. All of a sudden, he saw a chunk of </a:t>
            </a:r>
            <a:br>
              <a:rPr lang="en-US" sz="1800" dirty="0"/>
            </a:br>
            <a:r>
              <a:rPr lang="en-US" sz="1800" dirty="0"/>
              <a:t>cheese in the grass. “Such luck!” he said to himself. </a:t>
            </a:r>
            <a:br>
              <a:rPr lang="en-US" sz="1800" dirty="0"/>
            </a:br>
            <a:r>
              <a:rPr lang="en-US" sz="1800" dirty="0"/>
              <a:t>“I will have such a grand meal!” Crow picked up the </a:t>
            </a:r>
            <a:br>
              <a:rPr lang="en-US" sz="1800" dirty="0"/>
            </a:br>
            <a:r>
              <a:rPr lang="en-US" sz="1800" dirty="0"/>
              <a:t>cheese in his beak. Then he went up to a high branch </a:t>
            </a:r>
            <a:br>
              <a:rPr lang="en-US" sz="1800" dirty="0"/>
            </a:br>
            <a:r>
              <a:rPr lang="en-US" sz="1800" dirty="0"/>
              <a:t>of a tree to eat it.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497844"/>
            <a:ext cx="598579" cy="199145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22</a:t>
            </a:r>
          </a:p>
          <a:p>
            <a:r>
              <a:rPr lang="en-US" dirty="0"/>
              <a:t>32</a:t>
            </a:r>
          </a:p>
          <a:p>
            <a:r>
              <a:rPr lang="en-US" dirty="0"/>
              <a:t>43</a:t>
            </a:r>
          </a:p>
          <a:p>
            <a:r>
              <a:rPr lang="en-US" dirty="0"/>
              <a:t>55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 (Part 1)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016675"/>
            <a:ext cx="6528547" cy="176585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 passing Fox saw Crow with the cheese, and he </a:t>
            </a:r>
            <a:br>
              <a:rPr lang="en-US" sz="1800" dirty="0"/>
            </a:br>
            <a:r>
              <a:rPr lang="en-US" sz="1800" dirty="0"/>
              <a:t>began to think of a plan. “I must have that cheese!” </a:t>
            </a:r>
            <a:br>
              <a:rPr lang="en-US" sz="1800" dirty="0"/>
            </a:br>
            <a:r>
              <a:rPr lang="en-US" sz="1800" dirty="0"/>
              <a:t>said Fox to himself, with a grin.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056550"/>
            <a:ext cx="598579" cy="1293359"/>
          </a:xfrm>
        </p:spPr>
        <p:txBody>
          <a:bodyPr>
            <a:noAutofit/>
          </a:bodyPr>
          <a:lstStyle/>
          <a:p>
            <a:r>
              <a:rPr lang="en-US" dirty="0"/>
              <a:t>61</a:t>
            </a:r>
          </a:p>
          <a:p>
            <a:r>
              <a:rPr lang="en-US" dirty="0"/>
              <a:t>71</a:t>
            </a:r>
          </a:p>
          <a:p>
            <a:r>
              <a:rPr lang="en-US" dirty="0"/>
              <a:t>82</a:t>
            </a:r>
          </a:p>
        </p:txBody>
      </p:sp>
    </p:spTree>
    <p:extLst>
      <p:ext uri="{BB962C8B-B14F-4D97-AF65-F5344CB8AC3E}">
        <p14:creationId xmlns:p14="http://schemas.microsoft.com/office/powerpoint/2010/main" val="2198652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8E396F-8F73-43D4-8107-A24F9D4AFB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65482</TotalTime>
  <Words>1874</Words>
  <Application>Microsoft Office PowerPoint</Application>
  <PresentationFormat>Widescreen</PresentationFormat>
  <Paragraphs>228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Decodable Narrative Text (Part 2) — cont’d</vt:lpstr>
      <vt:lpstr>Comprehension Questions Part 2 </vt:lpstr>
      <vt:lpstr>Decodable Narrative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1333</cp:revision>
  <dcterms:created xsi:type="dcterms:W3CDTF">2023-03-21T18:49:30Z</dcterms:created>
  <dcterms:modified xsi:type="dcterms:W3CDTF">2024-04-11T15:45:54Z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