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22" r:id="rId15"/>
    <p:sldId id="318" r:id="rId16"/>
    <p:sldId id="323" r:id="rId17"/>
    <p:sldId id="302" r:id="rId18"/>
    <p:sldId id="303" r:id="rId19"/>
    <p:sldId id="320" r:id="rId20"/>
    <p:sldId id="327" r:id="rId21"/>
    <p:sldId id="307" r:id="rId22"/>
    <p:sldId id="324" r:id="rId23"/>
    <p:sldId id="32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396823-FB6E-03EE-98C1-B92ADE203AD2}" v="3" dt="2024-04-11T15:44:54.5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35" autoAdjust="0"/>
    <p:restoredTop sz="86377"/>
  </p:normalViewPr>
  <p:slideViewPr>
    <p:cSldViewPr snapToGrid="0">
      <p:cViewPr varScale="1">
        <p:scale>
          <a:sx n="158" d="100"/>
          <a:sy n="158" d="100"/>
        </p:scale>
        <p:origin x="1944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8D396823-FB6E-03EE-98C1-B92ADE203AD2}"/>
    <pc:docChg chg="modSld">
      <pc:chgData name="Sarah Zelinke" userId="S::szelinke@cainc.com::d5a61b94-e317-40d3-bef2-b59288a0210b" providerId="AD" clId="Web-{8D396823-FB6E-03EE-98C1-B92ADE203AD2}" dt="2024-04-11T15:44:54.557" v="2" actId="20577"/>
      <pc:docMkLst>
        <pc:docMk/>
      </pc:docMkLst>
      <pc:sldChg chg="modSp">
        <pc:chgData name="Sarah Zelinke" userId="S::szelinke@cainc.com::d5a61b94-e317-40d3-bef2-b59288a0210b" providerId="AD" clId="Web-{8D396823-FB6E-03EE-98C1-B92ADE203AD2}" dt="2024-04-11T15:44:54.557" v="2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8D396823-FB6E-03EE-98C1-B92ADE203AD2}" dt="2024-04-11T15:44:54.557" v="2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3 Lesson 8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it-IT" dirty="0"/>
              <a:t>oa		ay		ee		ow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ea		</a:t>
            </a:r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oa		</a:t>
            </a:r>
            <a:r>
              <a:rPr lang="it-IT" b="1" dirty="0">
                <a:latin typeface="Arial"/>
                <a:cs typeface="Arial"/>
              </a:rPr>
              <a:t>a</a:t>
            </a:r>
          </a:p>
          <a:p>
            <a:pPr lvl="1" defTabSz="457200"/>
            <a:r>
              <a:rPr lang="it-IT" dirty="0"/>
              <a:t>ay		ow		ea		ai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ee		oa	</a:t>
            </a:r>
            <a:r>
              <a:rPr lang="it-IT" b="1" dirty="0">
                <a:latin typeface="Arial"/>
                <a:cs typeface="Arial"/>
              </a:rPr>
              <a:t>	i		u</a:t>
            </a:r>
          </a:p>
          <a:p>
            <a:pPr lvl="1" defTabSz="457200"/>
            <a:r>
              <a:rPr lang="it-IT" dirty="0"/>
              <a:t>ow		ea		ai		oa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land seems far away. Emma and </a:t>
            </a:r>
            <a:r>
              <a:rPr lang="en-US" sz="1600" dirty="0" err="1"/>
              <a:t>Nic</a:t>
            </a:r>
            <a:r>
              <a:rPr lang="en-US" sz="1600" dirty="0"/>
              <a:t> are in a race </a:t>
            </a:r>
            <a:br>
              <a:rPr lang="en-US" sz="1600" dirty="0"/>
            </a:br>
            <a:r>
              <a:rPr lang="en-US" sz="1600" dirty="0"/>
              <a:t>against time—and water!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49262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“Let’s wait and see,” said Nic. “I think we can. </a:t>
            </a:r>
            <a:br>
              <a:rPr lang="en-US" sz="1800" dirty="0"/>
            </a:br>
            <a:r>
              <a:rPr lang="en-US" sz="1800" dirty="0"/>
              <a:t>The wind has blown us a little. We seem to be floating </a:t>
            </a:r>
            <a:br>
              <a:rPr lang="en-US" sz="1800" dirty="0"/>
            </a:br>
            <a:r>
              <a:rPr lang="en-US" sz="1800" dirty="0"/>
              <a:t>OK. The dock where we got the boat is just past the  </a:t>
            </a:r>
            <a:br>
              <a:rPr lang="en-US" sz="1800" dirty="0"/>
            </a:br>
            <a:r>
              <a:rPr lang="en-US" sz="1800" dirty="0"/>
              <a:t>next bend.”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last, they saw the boats at the dock. “There </a:t>
            </a:r>
            <a:br>
              <a:rPr lang="en-US" sz="1800" dirty="0"/>
            </a:br>
            <a:r>
              <a:rPr lang="en-US" sz="1800" dirty="0"/>
              <a:t>it is!” Emma said. “Let’s get to the dock and get off </a:t>
            </a:r>
            <a:br>
              <a:rPr lang="en-US" sz="1800" dirty="0"/>
            </a:br>
            <a:r>
              <a:rPr lang="en-US" sz="1800" dirty="0"/>
              <a:t>this boat!”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80361"/>
            <a:ext cx="598579" cy="2918826"/>
          </a:xfrm>
        </p:spPr>
        <p:txBody>
          <a:bodyPr>
            <a:noAutofit/>
          </a:bodyPr>
          <a:lstStyle/>
          <a:p>
            <a:r>
              <a:rPr lang="en-US" dirty="0"/>
              <a:t>68</a:t>
            </a:r>
          </a:p>
          <a:p>
            <a:r>
              <a:rPr lang="en-US" dirty="0"/>
              <a:t>78</a:t>
            </a:r>
          </a:p>
          <a:p>
            <a:r>
              <a:rPr lang="en-US" dirty="0"/>
              <a:t>90</a:t>
            </a:r>
          </a:p>
          <a:p>
            <a:r>
              <a:rPr lang="en-US" dirty="0"/>
              <a:t>102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114</a:t>
            </a:r>
          </a:p>
          <a:p>
            <a:r>
              <a:rPr lang="en-US" dirty="0"/>
              <a:t>126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Was the boat sinking or floating?</a:t>
            </a:r>
          </a:p>
          <a:p>
            <a:pPr marL="0" indent="0">
              <a:buNone/>
            </a:pPr>
            <a:r>
              <a:rPr lang="en-US" dirty="0"/>
              <a:t>	 The boat was ________________.</a:t>
            </a:r>
          </a:p>
          <a:p>
            <a:pPr marL="0" indent="0">
              <a:buNone/>
            </a:pPr>
            <a:r>
              <a:rPr lang="en-US" b="1" dirty="0"/>
              <a:t>Were </a:t>
            </a:r>
            <a:r>
              <a:rPr lang="en-US" b="1" dirty="0" err="1"/>
              <a:t>Nic</a:t>
            </a:r>
            <a:r>
              <a:rPr lang="en-US" b="1" dirty="0"/>
              <a:t> and Emma close to or far away from the dock?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Nic</a:t>
            </a:r>
            <a:r>
              <a:rPr lang="en-US" dirty="0"/>
              <a:t> and Emma were ________________.</a:t>
            </a:r>
          </a:p>
          <a:p>
            <a:pPr marL="0" indent="0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Nic</a:t>
            </a:r>
            <a:r>
              <a:rPr lang="en-US" sz="1600" dirty="0"/>
              <a:t> and Emma kept the rowboat from sinking and </a:t>
            </a:r>
            <a:br>
              <a:rPr lang="en-US" sz="1600" dirty="0"/>
            </a:br>
            <a:r>
              <a:rPr lang="en-US" sz="1600" dirty="0"/>
              <a:t>made it to the dock. As for the leaky boat, the man at the dock has some </a:t>
            </a:r>
            <a:br>
              <a:rPr lang="en-US" sz="1600" dirty="0"/>
            </a:br>
            <a:r>
              <a:rPr lang="en-US" sz="1600" dirty="0"/>
              <a:t>explaining to do.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79397"/>
            <a:ext cx="6528547" cy="308566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“There was a big mix-up,” said the man at the dock. </a:t>
            </a:r>
            <a:br>
              <a:rPr lang="en-US" sz="1800" dirty="0"/>
            </a:br>
            <a:r>
              <a:rPr lang="en-US" sz="1800" dirty="0"/>
              <a:t>“You got the boat with the leak. This is the day I had </a:t>
            </a:r>
            <a:br>
              <a:rPr lang="en-US" sz="1800" dirty="0"/>
            </a:br>
            <a:r>
              <a:rPr lang="en-US" sz="1800" dirty="0"/>
              <a:t>plans to fix that leak. Are you OK?” he said.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“Yes, we are,” Emma said. “But it was not the best </a:t>
            </a:r>
            <a:br>
              <a:rPr lang="en-US" sz="1800" dirty="0"/>
            </a:br>
            <a:r>
              <a:rPr lang="en-US" sz="1800" dirty="0"/>
              <a:t>day for us!” she said, a bit upset.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Nic</a:t>
            </a:r>
            <a:r>
              <a:rPr lang="en-US" sz="1800" dirty="0"/>
              <a:t> said, “I will not be sleeping on a boat. The water </a:t>
            </a:r>
            <a:br>
              <a:rPr lang="en-US" sz="1800" dirty="0"/>
            </a:br>
            <a:r>
              <a:rPr lang="en-US" sz="1800" dirty="0"/>
              <a:t>is not fun when you are in a boat that leaks!”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72812"/>
            <a:ext cx="598579" cy="3003756"/>
          </a:xfrm>
        </p:spPr>
        <p:txBody>
          <a:bodyPr>
            <a:noAutofit/>
          </a:bodyPr>
          <a:lstStyle/>
          <a:p>
            <a:r>
              <a:rPr lang="en-US" dirty="0"/>
              <a:t>128</a:t>
            </a:r>
          </a:p>
          <a:p>
            <a:r>
              <a:rPr lang="en-US" dirty="0"/>
              <a:t>140</a:t>
            </a:r>
          </a:p>
          <a:p>
            <a:r>
              <a:rPr lang="en-US" dirty="0"/>
              <a:t>153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174</a:t>
            </a:r>
          </a:p>
          <a:p>
            <a:r>
              <a:rPr lang="en-US" dirty="0"/>
              <a:t>182</a:t>
            </a:r>
          </a:p>
          <a:p>
            <a:r>
              <a:rPr lang="en-US" dirty="0"/>
              <a:t>194</a:t>
            </a:r>
          </a:p>
          <a:p>
            <a:r>
              <a:rPr lang="en-US" dirty="0"/>
              <a:t>205</a:t>
            </a:r>
          </a:p>
        </p:txBody>
      </p:sp>
    </p:spTree>
    <p:extLst>
      <p:ext uri="{BB962C8B-B14F-4D97-AF65-F5344CB8AC3E}">
        <p14:creationId xmlns:p14="http://schemas.microsoft.com/office/powerpoint/2010/main" val="1889235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the man at the dock need to explain?</a:t>
            </a:r>
          </a:p>
          <a:p>
            <a:pPr marL="0" indent="0">
              <a:buNone/>
            </a:pPr>
            <a:r>
              <a:rPr lang="en-US" dirty="0"/>
              <a:t>	 The man at the dock needed to explain ________________.</a:t>
            </a:r>
          </a:p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Nic</a:t>
            </a:r>
            <a:r>
              <a:rPr lang="en-US" b="1" dirty="0"/>
              <a:t> learn from their boat trip?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Nic</a:t>
            </a:r>
            <a:r>
              <a:rPr lang="en-US" dirty="0"/>
              <a:t> learned from their boat trip that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2" name="Picture 2" descr="Nic and Emma are removing water from the boat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04" y="1928320"/>
            <a:ext cx="3152775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Nic and Emma are back to the dock and speaking to a man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543" y="1966419"/>
            <a:ext cx="3095625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7" name="Picture 4" descr="Nic and Emma are getting closer to the dock. Emma is pointing to the dock and speaking to Nic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191" y="1952132"/>
            <a:ext cx="310515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68804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841296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83738"/>
            <a:ext cx="10363200" cy="310890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say to Emma?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 Emma must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help with the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helped when he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8482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say can happen if each of them helped?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 if each of them helped, they would 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Emma say as she bailed water?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Emma said that 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830717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 wind help?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wind began to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Emma see at last?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last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Emma saw the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 man at the dock say to Emma and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 said there was a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were the man’s plans?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man had plans to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54240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/>
              <a:t>More Practice</a:t>
            </a:r>
            <a:r>
              <a:rPr lang="en-US" b="1" dirty="0"/>
              <a:t> </a:t>
            </a:r>
            <a:r>
              <a:rPr lang="en-US" dirty="0"/>
              <a:t>Read each story. Fill in each blank with the best word.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63406"/>
            <a:ext cx="10391791" cy="165341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Liz was sick with a pain in her throat. She missed school three days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a row. Dad said, “Please eat the toast and drink all the tea, Liz. You need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eat a little so you can get well. After you get well, you can eat roast beef!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But toast and tea are best when you feel sick.” Liz just groaned as she lay in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her own bed.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32469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Liz was ________.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3449193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sock		soak		sick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401278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Dad got Liz tea and ________.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6" y="4227248"/>
            <a:ext cx="361719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rash		toast		coast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4806237"/>
            <a:ext cx="6991257" cy="102152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When she is well, Liz can eat ________ beef.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490897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rest		roast		toad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70" y="5605903"/>
            <a:ext cx="652806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Liz just ________.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5669143"/>
            <a:ext cx="3794177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groaned	loaned		mailed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t</a:t>
            </a:r>
            <a:r>
              <a:rPr lang="en-US" u="sng" dirty="0"/>
              <a:t>ow</a:t>
            </a:r>
            <a:r>
              <a:rPr lang="en-US" dirty="0"/>
              <a:t>			g</a:t>
            </a:r>
            <a:r>
              <a:rPr lang="en-US" u="sng" dirty="0"/>
              <a:t>oa</a:t>
            </a:r>
            <a:r>
              <a:rPr lang="en-US" dirty="0"/>
              <a:t>t		l</a:t>
            </a:r>
            <a:r>
              <a:rPr lang="en-US" u="sng" dirty="0"/>
              <a:t>oa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ea</a:t>
            </a:r>
            <a:r>
              <a:rPr lang="en-US" dirty="0"/>
              <a:t>n		gl</a:t>
            </a:r>
            <a:r>
              <a:rPr lang="en-US" u="sng" dirty="0"/>
              <a:t>ow</a:t>
            </a:r>
            <a:r>
              <a:rPr lang="en-US" dirty="0"/>
              <a:t>		r</a:t>
            </a:r>
            <a:r>
              <a:rPr lang="en-US" u="sng" dirty="0"/>
              <a:t>ai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oa</a:t>
            </a:r>
            <a:r>
              <a:rPr lang="en-US" dirty="0"/>
              <a:t>st		b</a:t>
            </a:r>
            <a:r>
              <a:rPr lang="en-US" u="sng" dirty="0"/>
              <a:t>ay</a:t>
            </a:r>
            <a:r>
              <a:rPr lang="en-US" dirty="0"/>
              <a:t>			b</a:t>
            </a:r>
            <a:r>
              <a:rPr lang="en-US" u="sng" dirty="0"/>
              <a:t>ow</a:t>
            </a:r>
          </a:p>
          <a:p>
            <a:pPr lvl="1" defTabSz="457200"/>
            <a:r>
              <a:rPr lang="en-US" dirty="0"/>
              <a:t>bl</a:t>
            </a:r>
            <a:r>
              <a:rPr lang="en-US" u="sng" dirty="0"/>
              <a:t>ow</a:t>
            </a:r>
            <a:r>
              <a:rPr lang="en-US" dirty="0"/>
              <a:t>n		m</a:t>
            </a:r>
            <a:r>
              <a:rPr lang="en-US" u="sng" dirty="0"/>
              <a:t>ea</a:t>
            </a:r>
            <a:r>
              <a:rPr lang="en-US" dirty="0"/>
              <a:t>n		fl</a:t>
            </a:r>
            <a:r>
              <a:rPr lang="en-US" u="sng" dirty="0"/>
              <a:t>oa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tea			toast		coast</a:t>
            </a:r>
          </a:p>
          <a:p>
            <a:pPr lvl="1" defTabSz="457200"/>
            <a:r>
              <a:rPr lang="en-US" dirty="0"/>
              <a:t>coach		fleet		throw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147456"/>
            <a:ext cx="11190873" cy="14465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class is on a school trip. They go to see boats and ships at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coast. The ships are so big! The class stands on a dock that floats. They see a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little boat chug in a slow way up to a big ship. People in gray coats work on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little boat. The little boat will tow the big ship to the dock.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2567505"/>
            <a:ext cx="6991257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class is on a trip to the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2795795"/>
            <a:ext cx="3614124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coast		cast		coach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326351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They see ________ and ships.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3491800"/>
            <a:ext cx="347124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roads		roasts		boats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7469" y="407400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people on the little boat have on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gray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7758726" y="4168485"/>
            <a:ext cx="3614124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coats		crows		goats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5287643"/>
            <a:ext cx="7322419" cy="81007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2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little boat will 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big ship to the dock.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537613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rot			tow			blow</a:t>
            </a:r>
          </a:p>
        </p:txBody>
      </p:sp>
    </p:spTree>
    <p:extLst>
      <p:ext uri="{BB962C8B-B14F-4D97-AF65-F5344CB8AC3E}">
        <p14:creationId xmlns:p14="http://schemas.microsoft.com/office/powerpoint/2010/main" val="2930764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mow</a:t>
            </a:r>
          </a:p>
          <a:p>
            <a:r>
              <a:rPr lang="en-US" dirty="0"/>
              <a:t>tow</a:t>
            </a:r>
          </a:p>
          <a:p>
            <a:r>
              <a:rPr lang="en-US" dirty="0"/>
              <a:t>snow</a:t>
            </a:r>
          </a:p>
          <a:p>
            <a:r>
              <a:rPr lang="en-US" dirty="0"/>
              <a:t>flow</a:t>
            </a:r>
          </a:p>
          <a:p>
            <a:r>
              <a:rPr lang="en-US" dirty="0"/>
              <a:t>crow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oat</a:t>
            </a:r>
          </a:p>
          <a:p>
            <a:r>
              <a:rPr lang="en-US" dirty="0"/>
              <a:t>moat</a:t>
            </a:r>
          </a:p>
          <a:p>
            <a:r>
              <a:rPr lang="en-US" dirty="0"/>
              <a:t>goat</a:t>
            </a:r>
          </a:p>
          <a:p>
            <a:r>
              <a:rPr lang="en-US" dirty="0"/>
              <a:t>float</a:t>
            </a:r>
          </a:p>
          <a:p>
            <a:r>
              <a:rPr lang="en-US" dirty="0"/>
              <a:t>throat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/>
              <a:t>main</a:t>
            </a:r>
          </a:p>
          <a:p>
            <a:r>
              <a:rPr lang="fr-FR" dirty="0" err="1"/>
              <a:t>rain</a:t>
            </a:r>
            <a:endParaRPr lang="fr-FR" dirty="0"/>
          </a:p>
          <a:p>
            <a:r>
              <a:rPr lang="fr-FR" dirty="0" err="1"/>
              <a:t>stain</a:t>
            </a:r>
            <a:endParaRPr lang="fr-FR" dirty="0"/>
          </a:p>
          <a:p>
            <a:r>
              <a:rPr lang="fr-FR" dirty="0"/>
              <a:t>train</a:t>
            </a:r>
          </a:p>
          <a:p>
            <a:r>
              <a:rPr lang="fr-FR" dirty="0" err="1"/>
              <a:t>sprain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sweet		wed		weed		plan</a:t>
            </a:r>
          </a:p>
          <a:p>
            <a:pPr lvl="1" defTabSz="457200"/>
            <a:r>
              <a:rPr lang="en-US" dirty="0"/>
              <a:t>stem		stream		stray		cream</a:t>
            </a:r>
          </a:p>
          <a:p>
            <a:pPr lvl="1" defTabSz="457200"/>
            <a:r>
              <a:rPr lang="en-US" dirty="0"/>
              <a:t>sprain		rain		hill			thrill</a:t>
            </a:r>
          </a:p>
          <a:p>
            <a:pPr lvl="1" defTabSz="457200"/>
            <a:r>
              <a:rPr lang="en-US" dirty="0"/>
              <a:t>pill			peel		plant		team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endings.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1. </a:t>
            </a:r>
            <a:r>
              <a:rPr lang="en-US" u="sng" dirty="0"/>
              <a:t>loan</a:t>
            </a:r>
            <a:r>
              <a:rPr lang="en-US" dirty="0"/>
              <a:t>ed	2. </a:t>
            </a:r>
            <a:r>
              <a:rPr lang="en-US" u="sng" dirty="0"/>
              <a:t>glow</a:t>
            </a:r>
            <a:r>
              <a:rPr lang="en-US" dirty="0"/>
              <a:t>ed	3. </a:t>
            </a:r>
            <a:r>
              <a:rPr lang="en-US" u="sng" dirty="0"/>
              <a:t>plant</a:t>
            </a:r>
            <a:r>
              <a:rPr lang="en-US" dirty="0"/>
              <a:t>ed	4. </a:t>
            </a:r>
            <a:r>
              <a:rPr lang="en-US" u="sng" dirty="0"/>
              <a:t>peel</a:t>
            </a:r>
            <a:r>
              <a:rPr lang="en-US" dirty="0"/>
              <a:t>ed	5. </a:t>
            </a:r>
            <a:r>
              <a:rPr lang="en-US" u="sng" dirty="0"/>
              <a:t>toast</a:t>
            </a:r>
            <a:r>
              <a:rPr lang="en-US" dirty="0"/>
              <a:t>ed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    </a:t>
            </a:r>
            <a:r>
              <a:rPr lang="en-US" u="sng" dirty="0"/>
              <a:t>loan</a:t>
            </a:r>
            <a:r>
              <a:rPr lang="en-US" dirty="0"/>
              <a:t>ing	    </a:t>
            </a:r>
            <a:r>
              <a:rPr lang="en-US" u="sng" dirty="0"/>
              <a:t>glow</a:t>
            </a:r>
            <a:r>
              <a:rPr lang="en-US" dirty="0"/>
              <a:t>ing	    </a:t>
            </a:r>
            <a:r>
              <a:rPr lang="en-US" u="sng" dirty="0"/>
              <a:t>plant</a:t>
            </a:r>
            <a:r>
              <a:rPr lang="en-US" dirty="0"/>
              <a:t>ing	    </a:t>
            </a:r>
            <a:r>
              <a:rPr lang="en-US" u="sng" dirty="0"/>
              <a:t>peel</a:t>
            </a:r>
            <a:r>
              <a:rPr lang="en-US" dirty="0"/>
              <a:t>ing	    </a:t>
            </a:r>
            <a:r>
              <a:rPr lang="en-US" u="sng" dirty="0"/>
              <a:t>toast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pillow		boatload		snowman		rainbow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fellow		roadway		hollow		windowsill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school		some		all		work		are</a:t>
            </a:r>
          </a:p>
          <a:p>
            <a:pPr marL="457200" lvl="1" indent="0" defTabSz="457200">
              <a:buNone/>
            </a:pPr>
            <a:r>
              <a:rPr lang="en-US" dirty="0"/>
              <a:t>said		little		you		saw		look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5391" y="2590240"/>
            <a:ext cx="29401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14163" y="2592326"/>
            <a:ext cx="4352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7541" y="2600072"/>
            <a:ext cx="57768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35231" y="2602158"/>
            <a:ext cx="5604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81501" y="2600072"/>
            <a:ext cx="66259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44094" y="2602158"/>
            <a:ext cx="5714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78551" y="2600072"/>
            <a:ext cx="5022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80828" y="2602158"/>
            <a:ext cx="55817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5391" y="3273591"/>
            <a:ext cx="30797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365" y="3282820"/>
            <a:ext cx="4429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47931" y="3278232"/>
            <a:ext cx="4969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81502" y="3297156"/>
            <a:ext cx="38378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65285" y="3306840"/>
            <a:ext cx="4480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5002" y="3292720"/>
            <a:ext cx="48630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41306" y="3294806"/>
            <a:ext cx="4857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7542" y="3275727"/>
            <a:ext cx="59039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27081" y="3306840"/>
            <a:ext cx="3445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All the pillows on the bed are soft.</a:t>
            </a:r>
          </a:p>
          <a:p>
            <a:pPr lvl="1" defTabSz="457200"/>
            <a:r>
              <a:rPr lang="en-US" dirty="0"/>
              <a:t>There are three boats floating in the water.</a:t>
            </a:r>
          </a:p>
          <a:p>
            <a:pPr lvl="1" defTabSz="457200"/>
            <a:r>
              <a:rPr lang="en-US" dirty="0"/>
              <a:t>Dad said that we can roast hot dogs for lunch.</a:t>
            </a:r>
          </a:p>
          <a:p>
            <a:pPr lvl="1" defTabSz="457200"/>
            <a:r>
              <a:rPr lang="en-US" dirty="0"/>
              <a:t>The coach at school did a lot to help the team win.</a:t>
            </a:r>
          </a:p>
          <a:p>
            <a:pPr lvl="1" defTabSz="457200"/>
            <a:r>
              <a:rPr lang="en-US" dirty="0"/>
              <a:t>The toast is plain, so you can put a little jam on it.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201146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3200" b="1" dirty="0"/>
              <a:t>Sinking Fast!</a:t>
            </a:r>
            <a:endParaRPr lang="en-US" sz="3200" b="1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601543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889608"/>
            <a:ext cx="6667380" cy="96463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 In the first part of this story, Emma and </a:t>
            </a:r>
            <a:r>
              <a:rPr lang="en-US" sz="1600" dirty="0" err="1"/>
              <a:t>Nic</a:t>
            </a:r>
            <a:r>
              <a:rPr lang="en-US" sz="1600" dirty="0"/>
              <a:t> realized the </a:t>
            </a:r>
            <a:br>
              <a:rPr lang="en-US" sz="1600" dirty="0"/>
            </a:br>
            <a:r>
              <a:rPr lang="en-US" sz="1600" dirty="0"/>
              <a:t>boat had a slow leak, and they needed to stop it from sinking. Let’s find </a:t>
            </a:r>
            <a:br>
              <a:rPr lang="en-US" sz="1600" dirty="0"/>
            </a:br>
            <a:r>
              <a:rPr lang="en-US" sz="1600" dirty="0"/>
              <a:t>out what they do next.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87695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rowboat floated with a tilt. “Bail the water as </a:t>
            </a:r>
            <a:br>
              <a:rPr lang="en-US" sz="1800" dirty="0"/>
            </a:br>
            <a:r>
              <a:rPr lang="en-US" sz="1800" dirty="0"/>
              <a:t>fast as you can, Emma! I will throw the fish and the </a:t>
            </a:r>
            <a:br>
              <a:rPr lang="en-US" sz="1800" dirty="0"/>
            </a:br>
            <a:r>
              <a:rPr lang="en-US" sz="1800" dirty="0"/>
              <a:t>bait off the boat. That will help us to keep floating. </a:t>
            </a:r>
            <a:br>
              <a:rPr lang="en-US" sz="1800" dirty="0"/>
            </a:br>
            <a:r>
              <a:rPr lang="en-US" sz="1800" dirty="0"/>
              <a:t>I wish I had not slept,” </a:t>
            </a:r>
            <a:r>
              <a:rPr lang="en-US" sz="1800" dirty="0" err="1"/>
              <a:t>Nic</a:t>
            </a:r>
            <a:r>
              <a:rPr lang="en-US" sz="1800" dirty="0"/>
              <a:t> said.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“It looks as if we are still a long way from land,” </a:t>
            </a:r>
            <a:br>
              <a:rPr lang="en-US" sz="1800" dirty="0"/>
            </a:br>
            <a:r>
              <a:rPr lang="en-US" sz="1800" dirty="0"/>
              <a:t>Emma said. “Can we get back to land with all this </a:t>
            </a:r>
            <a:br>
              <a:rPr lang="en-US" sz="1800" dirty="0"/>
            </a:br>
            <a:r>
              <a:rPr lang="en-US" sz="1800" dirty="0"/>
              <a:t>water in the rowboat?”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927571"/>
            <a:ext cx="598579" cy="252239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33</a:t>
            </a:r>
          </a:p>
          <a:p>
            <a:r>
              <a:rPr lang="en-US" dirty="0"/>
              <a:t>41</a:t>
            </a:r>
          </a:p>
          <a:p>
            <a:r>
              <a:rPr lang="en-US" dirty="0"/>
              <a:t>53</a:t>
            </a:r>
          </a:p>
          <a:p>
            <a:r>
              <a:rPr lang="en-US" dirty="0"/>
              <a:t>64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While Emma bailed water, what did </a:t>
            </a:r>
            <a:r>
              <a:rPr lang="en-US" b="1" dirty="0" err="1"/>
              <a:t>Nic</a:t>
            </a:r>
            <a:r>
              <a:rPr lang="en-US" b="1" dirty="0"/>
              <a:t> do to try to solve the problem?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While Emma bailed water, </a:t>
            </a:r>
            <a:r>
              <a:rPr lang="en-US" dirty="0" err="1"/>
              <a:t>Nic</a:t>
            </a:r>
            <a:r>
              <a:rPr lang="en-US" dirty="0"/>
              <a:t> tried to solve the problem by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4E01D8-DF63-4572-85C1-C26CBB9917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65332</TotalTime>
  <Words>1650</Words>
  <Application>Microsoft Office PowerPoint</Application>
  <PresentationFormat>Widescreen</PresentationFormat>
  <Paragraphs>201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1  — cont’d</vt:lpstr>
      <vt:lpstr>Independent Practice (L) Part 2</vt:lpstr>
      <vt:lpstr>Independent Practice (L) Part 3</vt:lpstr>
      <vt:lpstr>Independent Practice (M) Story 1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1086</cp:revision>
  <dcterms:created xsi:type="dcterms:W3CDTF">2023-03-21T18:49:30Z</dcterms:created>
  <dcterms:modified xsi:type="dcterms:W3CDTF">2024-04-11T15:44:56Z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