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30"/>
  </p:notesMasterIdLst>
  <p:handoutMasterIdLst>
    <p:handoutMasterId r:id="rId31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34" r:id="rId13"/>
    <p:sldId id="345" r:id="rId14"/>
    <p:sldId id="339" r:id="rId15"/>
    <p:sldId id="317" r:id="rId16"/>
    <p:sldId id="346" r:id="rId17"/>
    <p:sldId id="348" r:id="rId18"/>
    <p:sldId id="328" r:id="rId19"/>
    <p:sldId id="340" r:id="rId20"/>
    <p:sldId id="347" r:id="rId21"/>
    <p:sldId id="302" r:id="rId22"/>
    <p:sldId id="303" r:id="rId23"/>
    <p:sldId id="333" r:id="rId24"/>
    <p:sldId id="307" r:id="rId25"/>
    <p:sldId id="341" r:id="rId26"/>
    <p:sldId id="344" r:id="rId27"/>
    <p:sldId id="343" r:id="rId28"/>
    <p:sldId id="342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230" autoAdjust="0"/>
    <p:restoredTop sz="86076" autoAdjust="0"/>
  </p:normalViewPr>
  <p:slideViewPr>
    <p:cSldViewPr snapToGrid="0">
      <p:cViewPr varScale="1">
        <p:scale>
          <a:sx n="156" d="100"/>
          <a:sy n="156" d="100"/>
        </p:scale>
        <p:origin x="1792" y="176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40951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7 Lesson 20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2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Read the sounds.</a:t>
            </a:r>
          </a:p>
          <a:p>
            <a:pPr lvl="1" defTabSz="457200"/>
            <a:r>
              <a:rPr lang="pt-BR" dirty="0"/>
              <a:t>tch		wr		dge	oi</a:t>
            </a:r>
          </a:p>
          <a:p>
            <a:pPr lvl="1" defTabSz="457200"/>
            <a:r>
              <a:rPr lang="pt-BR" dirty="0"/>
              <a:t>au		oy		ou		tch	</a:t>
            </a:r>
          </a:p>
          <a:p>
            <a:pPr lvl="1" defTabSz="457200"/>
            <a:r>
              <a:rPr lang="pt-BR" dirty="0"/>
              <a:t>oy		ph		oo		aw</a:t>
            </a:r>
          </a:p>
          <a:p>
            <a:pPr lvl="1" defTabSz="457200"/>
            <a:r>
              <a:rPr lang="pt-BR" dirty="0"/>
              <a:t>dge	ew		tch		kn</a:t>
            </a:r>
          </a:p>
          <a:p>
            <a:pPr lvl="1" defTabSz="45720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is the topic of Part 1?</a:t>
            </a:r>
          </a:p>
          <a:p>
            <a:pPr marL="0" indent="0">
              <a:buNone/>
            </a:pPr>
            <a:r>
              <a:rPr lang="en-US" dirty="0"/>
              <a:t>	 The topic of Part 1 is ________________.</a:t>
            </a:r>
          </a:p>
          <a:p>
            <a:pPr marL="0" indent="0">
              <a:buNone/>
            </a:pPr>
            <a:r>
              <a:rPr lang="en-US" b="1" dirty="0"/>
              <a:t>What is one job in baseball?</a:t>
            </a:r>
          </a:p>
          <a:p>
            <a:pPr marL="0" indent="0">
              <a:buNone/>
            </a:pPr>
            <a:r>
              <a:rPr lang="en-US" dirty="0"/>
              <a:t>	 One job in baseball is ________________.</a:t>
            </a:r>
          </a:p>
          <a:p>
            <a:pPr marL="0" indent="0">
              <a:buNone/>
            </a:pPr>
            <a:r>
              <a:rPr lang="en-US" b="1" dirty="0"/>
              <a:t>What baseball things do people sell to fans?</a:t>
            </a:r>
          </a:p>
          <a:p>
            <a:pPr marL="0" indent="0">
              <a:buNone/>
            </a:pPr>
            <a:r>
              <a:rPr lang="en-US" dirty="0"/>
              <a:t>	 People sell these baseball things to fans: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4676856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540919"/>
            <a:ext cx="6871807" cy="85140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 You’ll be amazed at what people might pay for 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baseball card, which is just a small piece of cardboard. Find out how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valuable baseball cards can be.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444425"/>
            <a:ext cx="6528547" cy="2584776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Collecting baseball cards is a project linked to the sport. </a:t>
            </a:r>
            <a:br>
              <a:rPr lang="en-US" sz="1800" dirty="0"/>
            </a:br>
            <a:r>
              <a:rPr lang="en-US" sz="1800" dirty="0"/>
              <a:t>It might seem that baseball-card collecting is a thing of the </a:t>
            </a:r>
            <a:br>
              <a:rPr lang="en-US" sz="1800" dirty="0"/>
            </a:br>
            <a:r>
              <a:rPr lang="en-US" sz="1800" dirty="0"/>
              <a:t>past. But baseball cards still sell. Some people think it’s a </a:t>
            </a:r>
            <a:br>
              <a:rPr lang="en-US" sz="1800" dirty="0"/>
            </a:br>
            <a:r>
              <a:rPr lang="en-US" sz="1800" dirty="0"/>
              <a:t>good plan to pay for and keep baseball cards. Old baseball cards that are hard to find can get the seller a lot of </a:t>
            </a:r>
            <a:r>
              <a:rPr lang="en-US" sz="1800" b="1" dirty="0"/>
              <a:t>money. </a:t>
            </a:r>
            <a:br>
              <a:rPr lang="en-US" sz="1800" dirty="0"/>
            </a:br>
            <a:r>
              <a:rPr lang="en-US" sz="1800" dirty="0"/>
              <a:t>In fact, an old baseball card could sell for $3,000,000 </a:t>
            </a:r>
            <a:br>
              <a:rPr lang="en-US" sz="1800" dirty="0"/>
            </a:br>
            <a:r>
              <a:rPr lang="en-US" sz="1800" dirty="0"/>
              <a:t>or more.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endParaRPr lang="en-US" sz="1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475524"/>
            <a:ext cx="598579" cy="2555924"/>
          </a:xfrm>
        </p:spPr>
        <p:txBody>
          <a:bodyPr>
            <a:noAutofit/>
          </a:bodyPr>
          <a:lstStyle/>
          <a:p>
            <a:r>
              <a:rPr lang="en-US" dirty="0"/>
              <a:t>96</a:t>
            </a:r>
          </a:p>
          <a:p>
            <a:r>
              <a:rPr lang="en-US" dirty="0"/>
              <a:t>106</a:t>
            </a:r>
          </a:p>
          <a:p>
            <a:r>
              <a:rPr lang="en-US" dirty="0"/>
              <a:t>118</a:t>
            </a:r>
          </a:p>
          <a:p>
            <a:r>
              <a:rPr lang="en-US" dirty="0"/>
              <a:t>129</a:t>
            </a:r>
          </a:p>
          <a:p>
            <a:r>
              <a:rPr lang="en-US" dirty="0"/>
              <a:t>140</a:t>
            </a:r>
          </a:p>
          <a:p>
            <a:r>
              <a:rPr lang="en-US" dirty="0"/>
              <a:t>154</a:t>
            </a:r>
          </a:p>
          <a:p>
            <a:r>
              <a:rPr lang="en-US" dirty="0"/>
              <a:t>164</a:t>
            </a:r>
          </a:p>
        </p:txBody>
      </p:sp>
    </p:spTree>
    <p:extLst>
      <p:ext uri="{BB962C8B-B14F-4D97-AF65-F5344CB8AC3E}">
        <p14:creationId xmlns:p14="http://schemas.microsoft.com/office/powerpoint/2010/main" val="29197509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 </a:t>
            </a:r>
            <a:r>
              <a:rPr lang="en-US" b="1" dirty="0"/>
              <a:t>continued</a:t>
            </a:r>
            <a:endParaRPr lang="en-US" dirty="0"/>
          </a:p>
          <a:p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673101"/>
            <a:ext cx="6528547" cy="3666993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There is just one problem—the card must be in perfect shape, or like new. A scratch, a bent edge, a slight ridge, or </a:t>
            </a:r>
            <a:br>
              <a:rPr lang="en-US" sz="1800" dirty="0"/>
            </a:br>
            <a:r>
              <a:rPr lang="en-US" sz="1800" dirty="0"/>
              <a:t>a printing blotch or smudge is bad. A card like that will sell </a:t>
            </a:r>
            <a:br>
              <a:rPr lang="en-US" sz="1800" dirty="0"/>
            </a:br>
            <a:r>
              <a:rPr lang="en-US" sz="1800" dirty="0"/>
              <a:t>for less than a card in perfect shape. Collectors take time to check and judge the shape old cards are in. They can also </a:t>
            </a:r>
            <a:br>
              <a:rPr lang="en-US" sz="1800" dirty="0"/>
            </a:br>
            <a:r>
              <a:rPr lang="en-US" sz="1800" dirty="0"/>
              <a:t>send their cards to a baseball card expert called a grader. </a:t>
            </a:r>
            <a:br>
              <a:rPr lang="en-US" sz="1800" dirty="0"/>
            </a:br>
            <a:r>
              <a:rPr lang="en-US" sz="1800" dirty="0"/>
              <a:t>The grader judges the cards on a scale of one to ten, with ten being the highest and best score.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704200"/>
            <a:ext cx="598579" cy="3626061"/>
          </a:xfrm>
        </p:spPr>
        <p:txBody>
          <a:bodyPr>
            <a:noAutofit/>
          </a:bodyPr>
          <a:lstStyle/>
          <a:p>
            <a:r>
              <a:rPr lang="en-US" dirty="0"/>
              <a:t>166</a:t>
            </a:r>
          </a:p>
          <a:p>
            <a:r>
              <a:rPr lang="en-US" dirty="0"/>
              <a:t>177</a:t>
            </a:r>
          </a:p>
          <a:p>
            <a:r>
              <a:rPr lang="en-US" dirty="0"/>
              <a:t>190</a:t>
            </a:r>
          </a:p>
          <a:p>
            <a:r>
              <a:rPr lang="en-US" dirty="0"/>
              <a:t>203</a:t>
            </a:r>
          </a:p>
          <a:p>
            <a:r>
              <a:rPr lang="en-US" dirty="0"/>
              <a:t>215</a:t>
            </a:r>
          </a:p>
          <a:p>
            <a:r>
              <a:rPr lang="en-US" dirty="0"/>
              <a:t>227</a:t>
            </a:r>
          </a:p>
          <a:p>
            <a:r>
              <a:rPr lang="en-US" dirty="0"/>
              <a:t>238</a:t>
            </a:r>
          </a:p>
          <a:p>
            <a:r>
              <a:rPr lang="en-US" dirty="0"/>
              <a:t>252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is the topic of Part 2?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The topic of Part 2 is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Why may it be a good plan to pay for and keep baseball cards?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It may be a good plan to pay for and keep baseball cards because </a:t>
            </a:r>
            <a:br>
              <a:rPr lang="en-US" dirty="0"/>
            </a:br>
            <a:r>
              <a:rPr lang="en-US" dirty="0"/>
              <a:t>	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2455975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To sell a baseball card for a lot of money, what must the card be like?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To sell a baseball card for a lot of money, the card must be </a:t>
            </a:r>
            <a:br>
              <a:rPr lang="en-US" dirty="0"/>
            </a:br>
            <a:r>
              <a:rPr lang="en-US" dirty="0"/>
              <a:t>	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is one reason a baseball card may sell for less?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One reason a baseball card may sell for less is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5144977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111772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99838"/>
            <a:ext cx="6842309" cy="81882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 Collecting baseball cards used to mean gathering up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actual cardboard cards. Many people still collect baseball cards that way,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but now there is another option.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307747"/>
            <a:ext cx="6528547" cy="286060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There is a lot of information about a player or a team on </a:t>
            </a:r>
            <a:br>
              <a:rPr lang="en-US" sz="1800" dirty="0"/>
            </a:br>
            <a:r>
              <a:rPr lang="en-US" sz="1800" dirty="0"/>
              <a:t>a baseball card. The card shows a player and which team he plays on. It also tells which position he plays on the team, </a:t>
            </a:r>
            <a:br>
              <a:rPr lang="en-US" sz="1800" dirty="0"/>
            </a:br>
            <a:r>
              <a:rPr lang="en-US" sz="1800" dirty="0"/>
              <a:t>how well he bats, pitches, or catches, and any other teams he might have played for. Some cards have players’ autographs. Each card has a number because it is part of a full set of baseball cards.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301161"/>
            <a:ext cx="598579" cy="2887065"/>
          </a:xfrm>
        </p:spPr>
        <p:txBody>
          <a:bodyPr>
            <a:noAutofit/>
          </a:bodyPr>
          <a:lstStyle/>
          <a:p>
            <a:r>
              <a:rPr lang="en-US" dirty="0"/>
              <a:t>258</a:t>
            </a:r>
          </a:p>
          <a:p>
            <a:r>
              <a:rPr lang="en-US" dirty="0"/>
              <a:t>271</a:t>
            </a:r>
          </a:p>
          <a:p>
            <a:r>
              <a:rPr lang="en-US" dirty="0"/>
              <a:t>283</a:t>
            </a:r>
          </a:p>
          <a:p>
            <a:r>
              <a:rPr lang="en-US" dirty="0"/>
              <a:t>295</a:t>
            </a:r>
          </a:p>
          <a:p>
            <a:r>
              <a:rPr lang="en-US" dirty="0"/>
              <a:t>307</a:t>
            </a:r>
          </a:p>
          <a:p>
            <a:r>
              <a:rPr lang="en-US" dirty="0"/>
              <a:t>316</a:t>
            </a:r>
          </a:p>
          <a:p>
            <a:r>
              <a:rPr lang="en-US" dirty="0"/>
              <a:t>330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7987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 </a:t>
            </a:r>
            <a:r>
              <a:rPr lang="en-US" b="1" dirty="0"/>
              <a:t>continued</a:t>
            </a:r>
            <a:endParaRPr lang="en-US" dirty="0"/>
          </a:p>
          <a:p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484879"/>
            <a:ext cx="6528547" cy="4017269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Now some baseball cards are being sold online in an electronic format. With an app, collectors can get and trade baseball cards. Fans can keep their whole card collection </a:t>
            </a:r>
            <a:br>
              <a:rPr lang="en-US" sz="1800" dirty="0"/>
            </a:br>
            <a:r>
              <a:rPr lang="en-US" sz="1800" dirty="0"/>
              <a:t>right on their phones.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478293"/>
            <a:ext cx="598579" cy="4252455"/>
          </a:xfrm>
        </p:spPr>
        <p:txBody>
          <a:bodyPr>
            <a:noAutofit/>
          </a:bodyPr>
          <a:lstStyle/>
          <a:p>
            <a:r>
              <a:rPr lang="en-US" dirty="0"/>
              <a:t>332</a:t>
            </a:r>
          </a:p>
          <a:p>
            <a:r>
              <a:rPr lang="en-US" dirty="0"/>
              <a:t>342</a:t>
            </a:r>
          </a:p>
          <a:p>
            <a:r>
              <a:rPr lang="en-US" dirty="0"/>
              <a:t>352</a:t>
            </a:r>
          </a:p>
          <a:p>
            <a:r>
              <a:rPr lang="en-US" dirty="0"/>
              <a:t>361</a:t>
            </a:r>
          </a:p>
          <a:p>
            <a:r>
              <a:rPr lang="en-US" dirty="0"/>
              <a:t>365</a:t>
            </a:r>
          </a:p>
        </p:txBody>
      </p:sp>
    </p:spTree>
    <p:extLst>
      <p:ext uri="{BB962C8B-B14F-4D97-AF65-F5344CB8AC3E}">
        <p14:creationId xmlns:p14="http://schemas.microsoft.com/office/powerpoint/2010/main" val="5964103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17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information about a player is on a baseball card?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The information about a player on a baseball card may include </a:t>
            </a:r>
            <a:br>
              <a:rPr lang="en-US" dirty="0"/>
            </a:br>
            <a:r>
              <a:rPr lang="en-US" dirty="0"/>
              <a:t>	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Why does each baseball card have a number?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Each baseball card has a number because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How can fans now get and trade baseball cards?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Now, fans can get and trade baseball cards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2452356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18</a:t>
            </a:fld>
            <a:endParaRPr lang="en-US"/>
          </a:p>
        </p:txBody>
      </p:sp>
      <p:pic>
        <p:nvPicPr>
          <p:cNvPr id="15" name="Picture 3" descr="A hand pointing to a book filled with baseball cards.&#10;">
            <a:extLst>
              <a:ext uri="{FF2B5EF4-FFF2-40B4-BE49-F238E27FC236}">
                <a16:creationId xmlns:a16="http://schemas.microsoft.com/office/drawing/2014/main" id="{BA1F67E0-409A-034E-A588-8CF1FB490B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227" y="2601015"/>
            <a:ext cx="2838450" cy="295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7" name="Picture 5" descr="Three baseballs. One is signed.&#10;">
            <a:extLst>
              <a:ext uri="{FF2B5EF4-FFF2-40B4-BE49-F238E27FC236}">
                <a16:creationId xmlns:a16="http://schemas.microsoft.com/office/drawing/2014/main" id="{AB55AC2E-0BFB-B34E-BB54-BD91DB4C36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7044" y="2592919"/>
            <a:ext cx="2819400" cy="286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21" name="Picture 6" descr="A man holding an electronic device with a picture of a baseball player on it.&#10;">
            <a:extLst>
              <a:ext uri="{FF2B5EF4-FFF2-40B4-BE49-F238E27FC236}">
                <a16:creationId xmlns:a16="http://schemas.microsoft.com/office/drawing/2014/main" id="{8597DF0F-0FE6-164D-BD16-5437F274C9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5820" y="2716745"/>
            <a:ext cx="2743200" cy="275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7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784087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66616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one job in baseball?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One job in baseball is 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baseball things do people sell to fans?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People sell these baseball things to fans: 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ri</a:t>
            </a:r>
            <a:r>
              <a:rPr lang="en-US" u="sng" dirty="0"/>
              <a:t>dge</a:t>
            </a:r>
            <a:r>
              <a:rPr lang="en-US" dirty="0"/>
              <a:t>		pi</a:t>
            </a:r>
            <a:r>
              <a:rPr lang="en-US" u="sng" dirty="0"/>
              <a:t>tch</a:t>
            </a:r>
            <a:r>
              <a:rPr lang="en-US" dirty="0"/>
              <a:t>		</a:t>
            </a:r>
            <a:r>
              <a:rPr lang="en-US" u="sng" dirty="0"/>
              <a:t>ph</a:t>
            </a:r>
            <a:r>
              <a:rPr lang="en-US" dirty="0"/>
              <a:t>one</a:t>
            </a:r>
          </a:p>
          <a:p>
            <a:pPr lvl="1" defTabSz="457200"/>
            <a:r>
              <a:rPr lang="en-US" u="sng" dirty="0"/>
              <a:t>kn</a:t>
            </a:r>
            <a:r>
              <a:rPr lang="en-US" dirty="0"/>
              <a:t>ow		gru</a:t>
            </a:r>
            <a:r>
              <a:rPr lang="en-US" u="sng" dirty="0"/>
              <a:t>dge</a:t>
            </a:r>
            <a:r>
              <a:rPr lang="en-US" dirty="0"/>
              <a:t>		</a:t>
            </a:r>
            <a:r>
              <a:rPr lang="en-US" u="sng" dirty="0"/>
              <a:t>qu</a:t>
            </a:r>
            <a:r>
              <a:rPr lang="en-US" dirty="0"/>
              <a:t>ote</a:t>
            </a:r>
            <a:endParaRPr lang="en-US" u="sng" dirty="0"/>
          </a:p>
          <a:p>
            <a:pPr lvl="1" defTabSz="457200"/>
            <a:r>
              <a:rPr lang="en-US" dirty="0"/>
              <a:t>fudge		hatch		badge</a:t>
            </a:r>
          </a:p>
          <a:p>
            <a:pPr lvl="1" defTabSz="457200"/>
            <a:r>
              <a:rPr lang="en-US" dirty="0"/>
              <a:t>match		wedge		path</a:t>
            </a:r>
          </a:p>
          <a:p>
            <a:pPr lvl="1" defTabSz="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may it be a good plan to pay for and keep baseball cards?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It may be a good plan because 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must a baseball card be like to sell it for a lot of money?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To sell a baseball card for a lot of money, it must be 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WHY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may a baseball card sell for less?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 baseball card may sell for less because  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3793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546080" cy="461786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information about a player is on a baseball card?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information on a baseball card may include  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WHY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does each baseball card have a number?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Each baseball card has a number because 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can fans now get and trade baseball cards?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Now fans can get and trade baseball cards 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8837342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1 </a:t>
            </a:r>
            <a:r>
              <a:rPr lang="en-US" dirty="0"/>
              <a:t>Fill in each blank with the best word. </a:t>
            </a:r>
            <a:endParaRPr lang="en-US" dirty="0">
              <a:effectLst/>
            </a:endParaRPr>
          </a:p>
          <a:p>
            <a:pPr>
              <a:buFont typeface="+mj-lt"/>
              <a:buAutoNum type="alphaUcPeriod" startAt="12"/>
            </a:pP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1924469"/>
            <a:ext cx="5859780" cy="84854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3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same _______________ was not used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throughout the _______________ game.</a:t>
            </a:r>
            <a:endParaRPr lang="en-US" dirty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5" y="1960277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referee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basketball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20644A-220F-5A65-C41A-5B7E3B8770C7}"/>
              </a:ext>
            </a:extLst>
          </p:cNvPr>
          <p:cNvSpPr txBox="1"/>
          <p:nvPr/>
        </p:nvSpPr>
        <p:spPr>
          <a:xfrm>
            <a:off x="866774" y="3389967"/>
            <a:ext cx="6181061" cy="85404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indent="-457200">
              <a:lnSpc>
                <a:spcPct val="13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server put the plates ______________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______________________.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98BD07E7-DC18-E3DB-C62F-B5FB06701679}"/>
              </a:ext>
            </a:extLst>
          </p:cNvPr>
          <p:cNvSpPr txBox="1">
            <a:spLocks/>
          </p:cNvSpPr>
          <p:nvPr/>
        </p:nvSpPr>
        <p:spPr>
          <a:xfrm>
            <a:off x="7672150" y="3437255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underneath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counter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327667-C81E-044A-B358-5355189E5B75}"/>
              </a:ext>
            </a:extLst>
          </p:cNvPr>
          <p:cNvSpPr txBox="1"/>
          <p:nvPr/>
        </p:nvSpPr>
        <p:spPr>
          <a:xfrm>
            <a:off x="762000" y="4793650"/>
            <a:ext cx="5925879" cy="88113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>
              <a:lnSpc>
                <a:spcPct val="13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It is a ___________ to 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people before meeting them.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FC41A090-B492-FA8F-77B9-A38979D6D769}"/>
              </a:ext>
            </a:extLst>
          </p:cNvPr>
          <p:cNvSpPr txBox="1">
            <a:spLocks/>
          </p:cNvSpPr>
          <p:nvPr/>
        </p:nvSpPr>
        <p:spPr>
          <a:xfrm>
            <a:off x="7567375" y="4833845"/>
            <a:ext cx="3388659" cy="88069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prejudge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mistake</a:t>
            </a:r>
          </a:p>
        </p:txBody>
      </p:sp>
    </p:spTree>
    <p:extLst>
      <p:ext uri="{BB962C8B-B14F-4D97-AF65-F5344CB8AC3E}">
        <p14:creationId xmlns:p14="http://schemas.microsoft.com/office/powerpoint/2010/main" val="22526441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1307755"/>
            <a:ext cx="6181060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3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We will be using a ________________ to see</a:t>
            </a:r>
          </a:p>
          <a:p>
            <a:pPr>
              <a:lnSpc>
                <a:spcPct val="13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how to make a ________________ quilt.</a:t>
            </a:r>
            <a:endParaRPr lang="en-US" dirty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5" y="1343563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patchwork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pamphlet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20644A-220F-5A65-C41A-5B7E3B8770C7}"/>
              </a:ext>
            </a:extLst>
          </p:cNvPr>
          <p:cNvSpPr txBox="1"/>
          <p:nvPr/>
        </p:nvSpPr>
        <p:spPr>
          <a:xfrm>
            <a:off x="761999" y="2773253"/>
            <a:ext cx="661302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indent="-457200">
              <a:lnSpc>
                <a:spcPct val="13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There was much ___________________ from</a:t>
            </a:r>
          </a:p>
          <a:p>
            <a:pPr indent="-457200">
              <a:lnSpc>
                <a:spcPct val="13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crowd for the ___________________ player.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98BD07E7-DC18-E3DB-C62F-B5FB06701679}"/>
              </a:ext>
            </a:extLst>
          </p:cNvPr>
          <p:cNvSpPr txBox="1">
            <a:spLocks/>
          </p:cNvSpPr>
          <p:nvPr/>
        </p:nvSpPr>
        <p:spPr>
          <a:xfrm>
            <a:off x="7567375" y="2808392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applause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saxophone</a:t>
            </a:r>
          </a:p>
        </p:txBody>
      </p:sp>
    </p:spTree>
    <p:extLst>
      <p:ext uri="{BB962C8B-B14F-4D97-AF65-F5344CB8AC3E}">
        <p14:creationId xmlns:p14="http://schemas.microsoft.com/office/powerpoint/2010/main" val="41886541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8837342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2 </a:t>
            </a:r>
            <a:r>
              <a:rPr lang="en-US" dirty="0"/>
              <a:t>Fill in each blank with the best word. </a:t>
            </a:r>
            <a:endParaRPr lang="en-US" dirty="0">
              <a:effectLst/>
            </a:endParaRPr>
          </a:p>
          <a:p>
            <a:pPr>
              <a:buFont typeface="+mj-lt"/>
              <a:buAutoNum type="alphaUcPeriod" startAt="13"/>
            </a:pP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1924469"/>
            <a:ext cx="633955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33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Jeff ’s phone call was very short. It was the 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 call he made this week.</a:t>
            </a:r>
            <a:endParaRPr lang="en-US" dirty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5" y="1986365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shortest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longest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20644A-220F-5A65-C41A-5B7E3B8770C7}"/>
              </a:ext>
            </a:extLst>
          </p:cNvPr>
          <p:cNvSpPr txBox="1"/>
          <p:nvPr/>
        </p:nvSpPr>
        <p:spPr>
          <a:xfrm>
            <a:off x="761999" y="3389967"/>
            <a:ext cx="680537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indent="-457200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Four kids must go to another room. The number</a:t>
            </a:r>
          </a:p>
          <a:p>
            <a:pPr indent="-457200">
              <a:lnSpc>
                <a:spcPct val="13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of kids in this room will ___________________.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98BD07E7-DC18-E3DB-C62F-B5FB06701679}"/>
              </a:ext>
            </a:extLst>
          </p:cNvPr>
          <p:cNvSpPr txBox="1">
            <a:spLocks/>
          </p:cNvSpPr>
          <p:nvPr/>
        </p:nvSpPr>
        <p:spPr>
          <a:xfrm>
            <a:off x="7567375" y="3358736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decrease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describe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327667-C81E-044A-B358-5355189E5B75}"/>
              </a:ext>
            </a:extLst>
          </p:cNvPr>
          <p:cNvSpPr txBox="1"/>
          <p:nvPr/>
        </p:nvSpPr>
        <p:spPr>
          <a:xfrm>
            <a:off x="762000" y="4793650"/>
            <a:ext cx="6477000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>
              <a:lnSpc>
                <a:spcPct val="133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 will give you this sharp knife to cut the meat.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This knife is __________ than the one you have.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FC41A090-B492-FA8F-77B9-A38979D6D769}"/>
              </a:ext>
            </a:extLst>
          </p:cNvPr>
          <p:cNvSpPr txBox="1">
            <a:spLocks/>
          </p:cNvSpPr>
          <p:nvPr/>
        </p:nvSpPr>
        <p:spPr>
          <a:xfrm>
            <a:off x="7567375" y="4840553"/>
            <a:ext cx="3388659" cy="88069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brighter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sharper</a:t>
            </a:r>
          </a:p>
        </p:txBody>
      </p:sp>
    </p:spTree>
    <p:extLst>
      <p:ext uri="{BB962C8B-B14F-4D97-AF65-F5344CB8AC3E}">
        <p14:creationId xmlns:p14="http://schemas.microsoft.com/office/powerpoint/2010/main" val="33367706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1307755"/>
            <a:ext cx="6394450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33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The green scooter was very fast. It was the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 scooter on the road.</a:t>
            </a:r>
            <a:endParaRPr lang="en-US" dirty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5" y="1357450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fastest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slowest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20644A-220F-5A65-C41A-5B7E3B8770C7}"/>
              </a:ext>
            </a:extLst>
          </p:cNvPr>
          <p:cNvSpPr txBox="1"/>
          <p:nvPr/>
        </p:nvSpPr>
        <p:spPr>
          <a:xfrm>
            <a:off x="761999" y="2773253"/>
            <a:ext cx="618106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indent="-457200">
              <a:lnSpc>
                <a:spcPct val="133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Jake put a small red candle among the big</a:t>
            </a:r>
          </a:p>
          <a:p>
            <a:pPr indent="-457200">
              <a:lnSpc>
                <a:spcPct val="13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white ones. It was the ___________________</a:t>
            </a:r>
          </a:p>
          <a:p>
            <a:pPr indent="-457200">
              <a:lnSpc>
                <a:spcPct val="13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candle on the cake.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98BD07E7-DC18-E3DB-C62F-B5FB06701679}"/>
              </a:ext>
            </a:extLst>
          </p:cNvPr>
          <p:cNvSpPr txBox="1">
            <a:spLocks/>
          </p:cNvSpPr>
          <p:nvPr/>
        </p:nvSpPr>
        <p:spPr>
          <a:xfrm>
            <a:off x="7567375" y="2818801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smallest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sweetest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620644A-220F-5A65-C41A-5B7E3B8770C7}"/>
              </a:ext>
            </a:extLst>
          </p:cNvPr>
          <p:cNvSpPr txBox="1"/>
          <p:nvPr/>
        </p:nvSpPr>
        <p:spPr>
          <a:xfrm>
            <a:off x="752038" y="4369892"/>
            <a:ext cx="618106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indent="-457200">
              <a:lnSpc>
                <a:spcPct val="133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Sandra wrote the paper without a mistake.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She wrote the paper ___________________.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98BD07E7-DC18-E3DB-C62F-B5FB06701679}"/>
              </a:ext>
            </a:extLst>
          </p:cNvPr>
          <p:cNvSpPr txBox="1">
            <a:spLocks/>
          </p:cNvSpPr>
          <p:nvPr/>
        </p:nvSpPr>
        <p:spPr>
          <a:xfrm>
            <a:off x="7583039" y="4430554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suddenly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correctly</a:t>
            </a:r>
          </a:p>
        </p:txBody>
      </p:sp>
    </p:spTree>
    <p:extLst>
      <p:ext uri="{BB962C8B-B14F-4D97-AF65-F5344CB8AC3E}">
        <p14:creationId xmlns:p14="http://schemas.microsoft.com/office/powerpoint/2010/main" val="1145459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pitch</a:t>
            </a:r>
          </a:p>
          <a:p>
            <a:r>
              <a:rPr lang="en-US" dirty="0"/>
              <a:t>ditch</a:t>
            </a:r>
          </a:p>
          <a:p>
            <a:r>
              <a:rPr lang="en-US" dirty="0"/>
              <a:t>stitch</a:t>
            </a:r>
          </a:p>
          <a:p>
            <a:r>
              <a:rPr lang="en-US" dirty="0"/>
              <a:t>snitch</a:t>
            </a:r>
          </a:p>
          <a:p>
            <a:r>
              <a:rPr lang="en-US" dirty="0"/>
              <a:t>twitch</a:t>
            </a:r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edge</a:t>
            </a:r>
          </a:p>
          <a:p>
            <a:r>
              <a:rPr lang="en-US" dirty="0"/>
              <a:t>hedge</a:t>
            </a:r>
          </a:p>
          <a:p>
            <a:r>
              <a:rPr lang="en-US" dirty="0"/>
              <a:t>ledge</a:t>
            </a:r>
          </a:p>
          <a:p>
            <a:r>
              <a:rPr lang="en-US" dirty="0"/>
              <a:t>pledge</a:t>
            </a:r>
          </a:p>
          <a:p>
            <a:r>
              <a:rPr lang="en-US" dirty="0"/>
              <a:t>sledge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match</a:t>
            </a:r>
          </a:p>
          <a:p>
            <a:r>
              <a:rPr lang="en-US" dirty="0"/>
              <a:t>latch</a:t>
            </a:r>
          </a:p>
          <a:p>
            <a:r>
              <a:rPr lang="en-US" dirty="0"/>
              <a:t>hatch</a:t>
            </a:r>
          </a:p>
          <a:p>
            <a:r>
              <a:rPr lang="en-US" dirty="0"/>
              <a:t>thatch</a:t>
            </a:r>
          </a:p>
          <a:p>
            <a:r>
              <a:rPr lang="en-US" dirty="0"/>
              <a:t>scratch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181" y="1092169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rematch		pitchfork		misjudge		phonics		latchet</a:t>
            </a:r>
          </a:p>
          <a:p>
            <a:pPr lvl="1" defTabSz="457200">
              <a:spcBef>
                <a:spcPts val="2000"/>
              </a:spcBef>
            </a:pPr>
            <a:r>
              <a:rPr lang="en-US" dirty="0"/>
              <a:t>knowledge		watchdog		collectors		autograph		electronic</a:t>
            </a:r>
          </a:p>
          <a:p>
            <a:pPr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word. Then say the prefix or suffix.</a:t>
            </a:r>
            <a:br>
              <a:rPr lang="en-US" dirty="0"/>
            </a:br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59571" y="1970807"/>
            <a:ext cx="28257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53889" y="1972893"/>
            <a:ext cx="73706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17108" y="1980639"/>
            <a:ext cx="59055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15390" y="1987488"/>
            <a:ext cx="44161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34588" y="1980639"/>
            <a:ext cx="42327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61659" y="1985900"/>
            <a:ext cx="72387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57913" y="1980639"/>
            <a:ext cx="63830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01875" y="1985106"/>
            <a:ext cx="34200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02755" y="1992491"/>
            <a:ext cx="60797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616365" y="2001282"/>
            <a:ext cx="29384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38301" y="2678606"/>
            <a:ext cx="69595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33918" y="2683400"/>
            <a:ext cx="71408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51237" y="2673746"/>
            <a:ext cx="70326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62114" y="2680481"/>
            <a:ext cx="42895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59401" y="2696871"/>
            <a:ext cx="34289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07971" y="2704858"/>
            <a:ext cx="36262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76820" y="2720136"/>
            <a:ext cx="48406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56449" y="2710408"/>
            <a:ext cx="32083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70932" y="2720682"/>
            <a:ext cx="24749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18428" y="2720682"/>
            <a:ext cx="76676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83702" y="2717040"/>
            <a:ext cx="15781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41521" y="2727314"/>
            <a:ext cx="38347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38322" y="2737145"/>
            <a:ext cx="46752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008795" y="2756932"/>
            <a:ext cx="26233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9391840"/>
              </p:ext>
            </p:extLst>
          </p:nvPr>
        </p:nvGraphicFramePr>
        <p:xfrm>
          <a:off x="1275505" y="3561735"/>
          <a:ext cx="812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pro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vide </a:t>
                      </a:r>
                      <a:endParaRPr lang="en-IN" sz="22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small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er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   small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est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 in-   com-   ex-   pre-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-le   -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ly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   -y   -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tion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EFBF3164-152B-FE34-B164-815AA5BCD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197" y="5080017"/>
            <a:ext cx="8079491" cy="112075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5C3EF2E-7D18-31E4-D215-55FA35CAEDCE}"/>
              </a:ext>
            </a:extLst>
          </p:cNvPr>
          <p:cNvSpPr txBox="1"/>
          <p:nvPr/>
        </p:nvSpPr>
        <p:spPr>
          <a:xfrm>
            <a:off x="1384299" y="5164423"/>
            <a:ext cx="7846263" cy="103635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Expert Tip: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suffixes -</a:t>
            </a:r>
            <a:r>
              <a:rPr lang="en-US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and -</a:t>
            </a:r>
            <a:r>
              <a:rPr lang="en-US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compare amounts: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big ➝ bigg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➝ bigg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 bright ➝ bright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➝ bright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cold ➝ cold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➝ cold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</a:p>
          <a:p>
            <a:endParaRPr lang="en-US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pro</a:t>
            </a:r>
            <a:r>
              <a:rPr lang="en-US" dirty="0"/>
              <a:t>gram		</a:t>
            </a:r>
            <a:r>
              <a:rPr lang="en-US" u="sng" dirty="0"/>
              <a:t>un</a:t>
            </a:r>
            <a:r>
              <a:rPr lang="en-US" dirty="0"/>
              <a:t>known		</a:t>
            </a:r>
            <a:r>
              <a:rPr lang="en-US" u="sng" dirty="0"/>
              <a:t>re</a:t>
            </a:r>
            <a:r>
              <a:rPr lang="en-US" dirty="0"/>
              <a:t>tail		</a:t>
            </a:r>
            <a:r>
              <a:rPr lang="en-US" u="sng" dirty="0"/>
              <a:t>pro</a:t>
            </a:r>
            <a:r>
              <a:rPr lang="en-US" dirty="0"/>
              <a:t>file</a:t>
            </a:r>
            <a:r>
              <a:rPr lang="en-US" i="1" dirty="0"/>
              <a:t>		</a:t>
            </a:r>
            <a:r>
              <a:rPr lang="en-US" u="sng" dirty="0"/>
              <a:t>ex</a:t>
            </a:r>
            <a:r>
              <a:rPr lang="en-US" dirty="0"/>
              <a:t>claim	</a:t>
            </a:r>
            <a:r>
              <a:rPr lang="en-US" u="sng" dirty="0"/>
              <a:t>de</a:t>
            </a:r>
            <a:r>
              <a:rPr lang="en-US" dirty="0"/>
              <a:t>crease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long</a:t>
            </a:r>
            <a:r>
              <a:rPr lang="en-US" u="sng" dirty="0"/>
              <a:t>er</a:t>
            </a:r>
            <a:r>
              <a:rPr lang="en-US" dirty="0"/>
              <a:t>			aw</a:t>
            </a:r>
            <a:r>
              <a:rPr lang="en-US" u="sng" dirty="0"/>
              <a:t>ful</a:t>
            </a:r>
            <a:r>
              <a:rPr lang="en-US" dirty="0"/>
              <a:t>			sadd</a:t>
            </a:r>
            <a:r>
              <a:rPr lang="en-US" u="sng" dirty="0"/>
              <a:t>le</a:t>
            </a:r>
            <a:r>
              <a:rPr lang="en-US" dirty="0"/>
              <a:t>		collec</a:t>
            </a:r>
            <a:r>
              <a:rPr lang="en-US" u="sng" dirty="0"/>
              <a:t>tion</a:t>
            </a:r>
            <a:r>
              <a:rPr lang="en-US" dirty="0"/>
              <a:t>	fast</a:t>
            </a:r>
            <a:r>
              <a:rPr lang="en-US" u="sng" dirty="0"/>
              <a:t>est</a:t>
            </a:r>
            <a:r>
              <a:rPr lang="en-US" dirty="0"/>
              <a:t>		slight</a:t>
            </a:r>
            <a:r>
              <a:rPr lang="en-US" u="sng" dirty="0"/>
              <a:t>ly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in</a:t>
            </a:r>
            <a:r>
              <a:rPr lang="en-US" dirty="0"/>
              <a:t>forma</a:t>
            </a:r>
            <a:r>
              <a:rPr lang="en-US" u="sng" dirty="0"/>
              <a:t>tion</a:t>
            </a:r>
            <a:r>
              <a:rPr lang="en-US" dirty="0"/>
              <a:t>	</a:t>
            </a:r>
            <a:r>
              <a:rPr lang="en-US" u="sng" dirty="0"/>
              <a:t>con</a:t>
            </a:r>
            <a:r>
              <a:rPr lang="en-US" dirty="0"/>
              <a:t>sider</a:t>
            </a:r>
            <a:r>
              <a:rPr lang="en-US" u="sng" dirty="0"/>
              <a:t>able</a:t>
            </a:r>
            <a:r>
              <a:rPr lang="en-US" dirty="0"/>
              <a:t>	</a:t>
            </a:r>
            <a:r>
              <a:rPr lang="en-US" u="sng" dirty="0"/>
              <a:t>pro</a:t>
            </a:r>
            <a:r>
              <a:rPr lang="en-US" dirty="0"/>
              <a:t>pell</a:t>
            </a:r>
            <a:r>
              <a:rPr lang="en-US" u="sng" dirty="0"/>
              <a:t>er</a:t>
            </a:r>
            <a:r>
              <a:rPr lang="en-US" dirty="0"/>
              <a:t>	forget</a:t>
            </a:r>
            <a:r>
              <a:rPr lang="en-US" u="sng" dirty="0"/>
              <a:t>ful</a:t>
            </a:r>
            <a:r>
              <a:rPr lang="en-US" dirty="0"/>
              <a:t> </a:t>
            </a:r>
            <a:r>
              <a:rPr lang="en-US" u="sng" dirty="0"/>
              <a:t>ness</a:t>
            </a:r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by</a:t>
            </a:r>
            <a:r>
              <a:rPr lang="en-US" b="1" dirty="0"/>
              <a:t>		my		try		cry		dry		</a:t>
            </a:r>
            <a:r>
              <a:rPr lang="en-US" b="1" u="sng" dirty="0"/>
              <a:t>give</a:t>
            </a:r>
            <a:r>
              <a:rPr lang="en-US" b="1" dirty="0"/>
              <a:t>	live</a:t>
            </a:r>
          </a:p>
          <a:p>
            <a:pPr lvl="1" defTabSz="457200">
              <a:spcBef>
                <a:spcPts val="0"/>
              </a:spcBef>
            </a:pPr>
            <a:r>
              <a:rPr lang="en-US" b="1" dirty="0"/>
              <a:t>f</a:t>
            </a:r>
            <a:r>
              <a:rPr lang="en-US" b="1" u="sng" dirty="0"/>
              <a:t>ou</a:t>
            </a:r>
            <a:r>
              <a:rPr lang="en-US" b="1" dirty="0"/>
              <a:t>r	m</a:t>
            </a:r>
            <a:r>
              <a:rPr lang="en-US" b="1" u="sng" dirty="0"/>
              <a:t>o</a:t>
            </a:r>
            <a:r>
              <a:rPr lang="en-US" b="1" dirty="0"/>
              <a:t>v</a:t>
            </a:r>
            <a:r>
              <a:rPr lang="en-US" b="1" u="sng" dirty="0"/>
              <a:t>e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their	through	most	about	only	does</a:t>
            </a:r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Mick made four batches of fudge to give out among his classmates.</a:t>
            </a:r>
          </a:p>
          <a:p>
            <a:pPr lvl="1" defTabSz="457200"/>
            <a:r>
              <a:rPr lang="en-US" dirty="0"/>
              <a:t>Did you know that most birds and snakes hatch from eggs?</a:t>
            </a:r>
          </a:p>
          <a:p>
            <a:pPr lvl="1" defTabSz="457200"/>
            <a:r>
              <a:rPr lang="en-US" dirty="0"/>
              <a:t>Carmen does not have a cheese wedge to serve at her party.</a:t>
            </a:r>
          </a:p>
          <a:p>
            <a:pPr lvl="1" defTabSz="457200"/>
            <a:r>
              <a:rPr lang="en-US" dirty="0"/>
              <a:t>The drivers who misjudge the curved road often end up by the ditch.</a:t>
            </a:r>
          </a:p>
          <a:p>
            <a:pPr lvl="1" defTabSz="457200"/>
            <a:r>
              <a:rPr lang="en-US" dirty="0"/>
              <a:t>There must be more paths through the forest that lead up the ridge.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245.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Informative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613741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Baseball Cards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6160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882536"/>
            <a:ext cx="6763651" cy="74710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 People collect all kinds of things—stamps, coins, comic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books. Sports fans collect things, too. Baseball cards are one category of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sports collectibles.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818865"/>
            <a:ext cx="6682822" cy="245411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Many people think of baseball as a game to </a:t>
            </a:r>
            <a:r>
              <a:rPr lang="en-US" sz="1800" b="1" dirty="0"/>
              <a:t>watch</a:t>
            </a:r>
            <a:r>
              <a:rPr lang="en-US" sz="1800" dirty="0"/>
              <a:t> or to </a:t>
            </a:r>
            <a:br>
              <a:rPr lang="en-US" sz="1800" dirty="0"/>
            </a:br>
            <a:r>
              <a:rPr lang="en-US" sz="1800" dirty="0"/>
              <a:t>play. But for lots of people, baseball is a job. While some </a:t>
            </a:r>
            <a:br>
              <a:rPr lang="en-US" sz="1800" dirty="0"/>
            </a:br>
            <a:r>
              <a:rPr lang="en-US" sz="1800" dirty="0"/>
              <a:t>people play baseball as a job, others sell things to fans related </a:t>
            </a:r>
            <a:br>
              <a:rPr lang="en-US" sz="1800" dirty="0"/>
            </a:br>
            <a:r>
              <a:rPr lang="en-US" sz="1800" dirty="0"/>
              <a:t>to baseball. Fans are often </a:t>
            </a:r>
            <a:r>
              <a:rPr lang="en-US" sz="1800" b="1" dirty="0"/>
              <a:t>collectors. </a:t>
            </a:r>
            <a:r>
              <a:rPr lang="en-US" sz="1800" dirty="0"/>
              <a:t>They will pay a lot for baseball bats, caps, and mitts. Fans will also pay for shirts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br>
              <a:rPr lang="en-US" sz="1800" dirty="0"/>
            </a:br>
            <a:endParaRPr lang="en-US" sz="1800" dirty="0"/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endParaRPr lang="en-US" sz="1800" dirty="0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858740"/>
            <a:ext cx="598579" cy="2367361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12</a:t>
            </a:r>
          </a:p>
          <a:p>
            <a:r>
              <a:rPr lang="en-US" dirty="0"/>
              <a:t>24</a:t>
            </a:r>
          </a:p>
          <a:p>
            <a:r>
              <a:rPr lang="en-US" dirty="0"/>
              <a:t>36</a:t>
            </a:r>
          </a:p>
          <a:p>
            <a:r>
              <a:rPr lang="en-US" dirty="0"/>
              <a:t>48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128242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r>
              <a:rPr lang="en-US" b="1" dirty="0"/>
              <a:t>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585197"/>
            <a:ext cx="6528547" cy="2675030"/>
          </a:xfrm>
        </p:spPr>
        <p:txBody>
          <a:bodyPr>
            <a:noAutofit/>
          </a:bodyPr>
          <a:lstStyle/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and pants with a team’s name or a player’s name. A baseball</a:t>
            </a:r>
          </a:p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with the autograph of a well-known player can be sold for a</a:t>
            </a:r>
          </a:p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lot to a baseball collector. Baseball programs with autographs</a:t>
            </a:r>
          </a:p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also sell well.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586972"/>
            <a:ext cx="598579" cy="2568479"/>
          </a:xfrm>
        </p:spPr>
        <p:txBody>
          <a:bodyPr>
            <a:noAutofit/>
          </a:bodyPr>
          <a:lstStyle/>
          <a:p>
            <a:r>
              <a:rPr lang="en-US" dirty="0"/>
              <a:t>59</a:t>
            </a:r>
          </a:p>
          <a:p>
            <a:r>
              <a:rPr lang="en-US" dirty="0"/>
              <a:t>71</a:t>
            </a:r>
          </a:p>
          <a:p>
            <a:r>
              <a:rPr lang="en-US" dirty="0"/>
              <a:t>84</a:t>
            </a:r>
          </a:p>
          <a:p>
            <a:r>
              <a:rPr lang="en-US" dirty="0"/>
              <a:t>93</a:t>
            </a:r>
          </a:p>
        </p:txBody>
      </p:sp>
    </p:spTree>
    <p:extLst>
      <p:ext uri="{BB962C8B-B14F-4D97-AF65-F5344CB8AC3E}">
        <p14:creationId xmlns:p14="http://schemas.microsoft.com/office/powerpoint/2010/main" val="775436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openxmlformats.org/package/2006/metadata/core-properties"/>
    <ds:schemaRef ds:uri="7849a367-8f54-4d0d-a4b3-416402156675"/>
    <ds:schemaRef ds:uri="031d766f-b14e-4c0e-af7a-21ee3738300f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73BD662-BAF1-42E3-A46F-803AAB6F0C3A}"/>
</file>

<file path=docProps/app.xml><?xml version="1.0" encoding="utf-8"?>
<Properties xmlns="http://schemas.openxmlformats.org/officeDocument/2006/extended-properties" xmlns:vt="http://schemas.openxmlformats.org/officeDocument/2006/docPropsVTypes">
  <TotalTime>67903</TotalTime>
  <Words>1969</Words>
  <Application>Microsoft Macintosh PowerPoint</Application>
  <PresentationFormat>Widescreen</PresentationFormat>
  <Paragraphs>276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Arial Regular</vt:lpstr>
      <vt:lpstr>Calibri</vt:lpstr>
      <vt:lpstr>Calibri Light</vt:lpstr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 (H)</vt:lpstr>
      <vt:lpstr>Spell Words (I) </vt:lpstr>
      <vt:lpstr>Decodable Informative Text (Part 1)</vt:lpstr>
      <vt:lpstr>Decodable Informative Text (Part 1) — cont’d</vt:lpstr>
      <vt:lpstr>Comprehension Questions Part 1 </vt:lpstr>
      <vt:lpstr>Decodable Informative Text (Part 2) </vt:lpstr>
      <vt:lpstr>Decodable Informative Text (Part 2) — cont’d </vt:lpstr>
      <vt:lpstr>Comprehension Questions Part 2 </vt:lpstr>
      <vt:lpstr>Comprehension Questions Part 2 — cont’d</vt:lpstr>
      <vt:lpstr>Decodable Informative Text (Part 3) </vt:lpstr>
      <vt:lpstr>Decodable Informative Text (Part 3) — cont’d </vt:lpstr>
      <vt:lpstr>Comprehension Questions Part 3 </vt:lpstr>
      <vt:lpstr>Picture Match</vt:lpstr>
      <vt:lpstr>Independent Practice (K) Part 1</vt:lpstr>
      <vt:lpstr>Independent Practice (K) Part 2</vt:lpstr>
      <vt:lpstr>Independent Practice (K) Part 3</vt:lpstr>
      <vt:lpstr>Independent Practice (L)</vt:lpstr>
      <vt:lpstr>Independent Practice (L) — cont’d</vt:lpstr>
      <vt:lpstr>Independent Practice (M)</vt:lpstr>
      <vt:lpstr>Independent Practice (M)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3860</cp:revision>
  <dcterms:created xsi:type="dcterms:W3CDTF">2023-03-21T18:49:30Z</dcterms:created>
  <dcterms:modified xsi:type="dcterms:W3CDTF">2024-02-22T12:27:31Z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