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28"/>
  </p:notesMasterIdLst>
  <p:handoutMasterIdLst>
    <p:handoutMasterId r:id="rId29"/>
  </p:handoutMasterIdLst>
  <p:sldIdLst>
    <p:sldId id="265" r:id="rId5"/>
    <p:sldId id="282" r:id="rId6"/>
    <p:sldId id="270" r:id="rId7"/>
    <p:sldId id="297" r:id="rId8"/>
    <p:sldId id="283" r:id="rId9"/>
    <p:sldId id="298" r:id="rId10"/>
    <p:sldId id="266" r:id="rId11"/>
    <p:sldId id="316" r:id="rId12"/>
    <p:sldId id="342" r:id="rId13"/>
    <p:sldId id="321" r:id="rId14"/>
    <p:sldId id="317" r:id="rId15"/>
    <p:sldId id="339" r:id="rId16"/>
    <p:sldId id="322" r:id="rId17"/>
    <p:sldId id="328" r:id="rId18"/>
    <p:sldId id="323" r:id="rId19"/>
    <p:sldId id="302" r:id="rId20"/>
    <p:sldId id="303" r:id="rId21"/>
    <p:sldId id="333" r:id="rId22"/>
    <p:sldId id="341" r:id="rId23"/>
    <p:sldId id="307" r:id="rId24"/>
    <p:sldId id="343" r:id="rId25"/>
    <p:sldId id="336" r:id="rId26"/>
    <p:sldId id="338" r:id="rId2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4" pos="4560" userDrawn="1">
          <p15:clr>
            <a:srgbClr val="A4A3A4"/>
          </p15:clr>
        </p15:guide>
        <p15:guide id="5" pos="1920" userDrawn="1">
          <p15:clr>
            <a:srgbClr val="A4A3A4"/>
          </p15:clr>
        </p15:guide>
        <p15:guide id="6" orient="horz" pos="408" userDrawn="1">
          <p15:clr>
            <a:srgbClr val="A4A3A4"/>
          </p15:clr>
        </p15:guide>
        <p15:guide id="7" orient="horz" pos="360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70AD4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C41AD46-7508-9114-A317-E55AB696FD7D}" v="1" dt="2024-04-11T15:36:20.21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4332" autoAdjust="0"/>
    <p:restoredTop sz="86359"/>
  </p:normalViewPr>
  <p:slideViewPr>
    <p:cSldViewPr snapToGrid="0">
      <p:cViewPr varScale="1">
        <p:scale>
          <a:sx n="159" d="100"/>
          <a:sy n="159" d="100"/>
        </p:scale>
        <p:origin x="1496" y="176"/>
      </p:cViewPr>
      <p:guideLst>
        <p:guide pos="4560"/>
        <p:guide pos="1920"/>
        <p:guide orient="horz" pos="408"/>
        <p:guide orient="horz" pos="3600"/>
      </p:guideLst>
    </p:cSldViewPr>
  </p:slideViewPr>
  <p:outlineViewPr>
    <p:cViewPr>
      <p:scale>
        <a:sx n="33" d="100"/>
        <a:sy n="33" d="100"/>
      </p:scale>
      <p:origin x="0" y="-1260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Grid="0">
      <p:cViewPr varScale="1">
        <p:scale>
          <a:sx n="158" d="100"/>
          <a:sy n="158" d="100"/>
        </p:scale>
        <p:origin x="5392" y="19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34" Type="http://schemas.microsoft.com/office/2016/11/relationships/changesInfo" Target="changesInfos/changesInfo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handoutMaster" Target="handoutMasters/handout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presProps" Target="presProps.xml"/><Relationship Id="rId35" Type="http://schemas.microsoft.com/office/2015/10/relationships/revisionInfo" Target="revisionInfo.xml"/><Relationship Id="rId8" Type="http://schemas.openxmlformats.org/officeDocument/2006/relationships/slide" Target="slides/slide4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rah Zelinke" userId="S::szelinke@cainc.com::d5a61b94-e317-40d3-bef2-b59288a0210b" providerId="AD" clId="Web-{FC41AD46-7508-9114-A317-E55AB696FD7D}"/>
    <pc:docChg chg="modSld">
      <pc:chgData name="Sarah Zelinke" userId="S::szelinke@cainc.com::d5a61b94-e317-40d3-bef2-b59288a0210b" providerId="AD" clId="Web-{FC41AD46-7508-9114-A317-E55AB696FD7D}" dt="2024-04-11T15:36:20.211" v="0" actId="20577"/>
      <pc:docMkLst>
        <pc:docMk/>
      </pc:docMkLst>
      <pc:sldChg chg="modSp">
        <pc:chgData name="Sarah Zelinke" userId="S::szelinke@cainc.com::d5a61b94-e317-40d3-bef2-b59288a0210b" providerId="AD" clId="Web-{FC41AD46-7508-9114-A317-E55AB696FD7D}" dt="2024-04-11T15:36:20.211" v="0" actId="20577"/>
        <pc:sldMkLst>
          <pc:docMk/>
          <pc:sldMk cId="3780168770" sldId="265"/>
        </pc:sldMkLst>
        <pc:spChg chg="mod">
          <ac:chgData name="Sarah Zelinke" userId="S::szelinke@cainc.com::d5a61b94-e317-40d3-bef2-b59288a0210b" providerId="AD" clId="Web-{FC41AD46-7508-9114-A317-E55AB696FD7D}" dt="2024-04-11T15:36:20.211" v="0" actId="20577"/>
          <ac:spMkLst>
            <pc:docMk/>
            <pc:sldMk cId="3780168770" sldId="265"/>
            <ac:spMk id="2" creationId="{86730726-6869-F03A-F029-8BA0B7B82364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3C3C874-89D9-4741-9D9D-C88EF6912B00}" type="datetimeFigureOut">
              <a:rPr lang="en-US" smtClean="0"/>
              <a:t>4/11/2024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B2DF604-032C-45B2-8111-F9AFA436FF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411379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EDB1A04-B407-154B-AB7D-D3660A5164E6}" type="datetimeFigureOut">
              <a:rPr lang="en-US" smtClean="0"/>
              <a:t>4/11/2024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961F25C-0892-7148-B0F8-AB4CB7B837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13547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475006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841283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08978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08978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841283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359936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841283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95412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811853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8118537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811853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7314280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8118537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1277865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1058048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105804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841669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435132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435132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817323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883929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073315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0897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10668000" cy="5123416"/>
          </a:xfrm>
        </p:spPr>
        <p:txBody>
          <a:bodyPr/>
          <a:lstStyle>
            <a:lvl1pPr>
              <a:buAutoNum type="alphaUcPeriod"/>
              <a:defRPr/>
            </a:lvl1pPr>
            <a:lvl2pPr>
              <a:buAutoNum type="arabicPeriod"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Numbered	tabbed		list</a:t>
            </a:r>
          </a:p>
          <a:p>
            <a:pPr lvl="1"/>
            <a:r>
              <a:rPr lang="en-US" dirty="0"/>
              <a:t>Word		word		word</a:t>
            </a:r>
          </a:p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Numbered	tabbed		list</a:t>
            </a:r>
          </a:p>
          <a:p>
            <a:pPr lvl="1"/>
            <a:r>
              <a:rPr lang="en-US" dirty="0"/>
              <a:t>Word		word		word</a:t>
            </a:r>
          </a:p>
          <a:p>
            <a:pPr lvl="1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Content Placeholder 12">
            <a:extLst>
              <a:ext uri="{FF2B5EF4-FFF2-40B4-BE49-F238E27FC236}">
                <a16:creationId xmlns:a16="http://schemas.microsoft.com/office/drawing/2014/main" id="{06F047B1-E442-34B1-9271-DABEC0A80758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</p:spTree>
    <p:extLst>
      <p:ext uri="{BB962C8B-B14F-4D97-AF65-F5344CB8AC3E}">
        <p14:creationId xmlns:p14="http://schemas.microsoft.com/office/powerpoint/2010/main" val="314056385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CBBFE2-EEFE-FD86-2970-493550B936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69875F2-C82E-88FB-5909-80CDE2E5599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BE1AE16-2054-60F3-5ABC-16DE70D2604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F114DB5-6F4A-26E5-A680-1C4584710E1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5C3BCD9-1026-EB52-B4E1-1BC50F7C27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8576654-9205-12E2-6A9C-2FC8F0ADF8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48672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F2B256-279C-2EB0-9A40-EDDD887D9A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365125"/>
            <a:ext cx="106680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8F6A3F4-793D-1CE4-5766-6F49604D3DE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453D69E-E9DB-7914-AB16-8BDB7CD0C9D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961AA2D-A587-6848-C86D-F5AB55FC96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31760B-54DF-D787-D05C-C7889F058B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210356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42313CA-1740-1FDD-52F4-6DA68174F01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D3B4436-0E97-0503-969E-16C1F95260D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5EE01B-5EA1-A523-FD49-D3359789C8C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4F44EA-393B-9024-F99F-F914F09340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5787F4-D605-C999-FCE8-D529262698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726856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9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AB40CEFC-508F-7C48-9EF6-6013A2AA1C43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10668000" cy="5123416"/>
          </a:xfrm>
        </p:spPr>
        <p:txBody>
          <a:bodyPr/>
          <a:lstStyle>
            <a:lvl1pPr>
              <a:buAutoNum type="alphaUcPeriod"/>
              <a:defRPr/>
            </a:lvl1pPr>
            <a:lvl2pPr marL="457200" indent="0" defTabSz="457200">
              <a:buNone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Word	Word	Word</a:t>
            </a:r>
          </a:p>
          <a:p>
            <a:pPr lvl="1"/>
            <a:r>
              <a:rPr lang="en-US" dirty="0"/>
              <a:t>Word	Word	Word</a:t>
            </a:r>
          </a:p>
          <a:p>
            <a:pPr lvl="1"/>
            <a:endParaRPr lang="en-US" dirty="0"/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C2A53BC8-0A07-6247-B5DB-E4F3B7ED2145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  <p:sp>
        <p:nvSpPr>
          <p:cNvPr id="3" name="Title Placeholder 8">
            <a:extLst>
              <a:ext uri="{FF2B5EF4-FFF2-40B4-BE49-F238E27FC236}">
                <a16:creationId xmlns:a16="http://schemas.microsoft.com/office/drawing/2014/main" id="{6DE0F791-4A1B-FAE7-B314-A8764A76CD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5 Lesson 16</a:t>
            </a:r>
          </a:p>
        </p:txBody>
      </p:sp>
    </p:spTree>
    <p:extLst>
      <p:ext uri="{BB962C8B-B14F-4D97-AF65-F5344CB8AC3E}">
        <p14:creationId xmlns:p14="http://schemas.microsoft.com/office/powerpoint/2010/main" val="135980402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7086600" cy="5123416"/>
          </a:xfrm>
        </p:spPr>
        <p:txBody>
          <a:bodyPr/>
          <a:lstStyle>
            <a:lvl1pPr>
              <a:buAutoNum type="alphaUcPeriod"/>
              <a:defRPr/>
            </a:lvl1pPr>
            <a:lvl2pPr>
              <a:lnSpc>
                <a:spcPts val="3000"/>
              </a:lnSpc>
              <a:buAutoNum type="arabicPeriod"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People __________ go on the bus trip.</a:t>
            </a:r>
          </a:p>
          <a:p>
            <a:pPr lvl="1"/>
            <a:r>
              <a:rPr lang="en-US" dirty="0"/>
              <a:t>It may __________ at the end of the day.</a:t>
            </a:r>
          </a:p>
          <a:p>
            <a:pPr lvl="1"/>
            <a:r>
              <a:rPr lang="en-US" dirty="0"/>
              <a:t>Ray put the dish on the __________ .</a:t>
            </a:r>
          </a:p>
          <a:p>
            <a:pPr lvl="1"/>
            <a:r>
              <a:rPr lang="en-US" dirty="0"/>
              <a:t>Fish will grab the __________ .</a:t>
            </a:r>
          </a:p>
          <a:p>
            <a:pPr lvl="1"/>
            <a:r>
              <a:rPr lang="en-US" dirty="0"/>
              <a:t>Alex will fill the pail with some __________ .</a:t>
            </a:r>
          </a:p>
          <a:p>
            <a:pPr lvl="1"/>
            <a:r>
              <a:rPr lang="en-US" dirty="0"/>
              <a:t>Dom got the __________ from the box.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FD9732A6-8C9E-5F5A-AB56-58760ED74CEB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849354" y="1111170"/>
            <a:ext cx="4149905" cy="5123417"/>
          </a:xfrm>
        </p:spPr>
        <p:txBody>
          <a:bodyPr lIns="0" tIns="45720" rIns="0"/>
          <a:lstStyle>
            <a:lvl1pPr>
              <a:buAutoNum type="alphaUcPeriod"/>
              <a:defRPr/>
            </a:lvl1pPr>
            <a:lvl2pPr marL="0" indent="0" defTabSz="182880">
              <a:lnSpc>
                <a:spcPts val="3000"/>
              </a:lnSpc>
              <a:spcBef>
                <a:spcPts val="500"/>
              </a:spcBef>
              <a:buNone/>
              <a:defRPr/>
            </a:lvl2pPr>
          </a:lstStyle>
          <a:p>
            <a:pPr lvl="1"/>
            <a:endParaRPr lang="en-US" dirty="0"/>
          </a:p>
          <a:p>
            <a:pPr lvl="1"/>
            <a:r>
              <a:rPr lang="en-US" dirty="0"/>
              <a:t>bay			bait				jail</a:t>
            </a:r>
          </a:p>
          <a:p>
            <a:pPr lvl="1"/>
            <a:r>
              <a:rPr lang="en-US" dirty="0"/>
              <a:t>grain		plain			pray</a:t>
            </a:r>
          </a:p>
          <a:p>
            <a:pPr lvl="1"/>
            <a:r>
              <a:rPr lang="en-US" dirty="0"/>
              <a:t>main		pain				mail</a:t>
            </a:r>
          </a:p>
          <a:p>
            <a:pPr lvl="1"/>
            <a:r>
              <a:rPr lang="en-US" dirty="0"/>
              <a:t>way			stay				may</a:t>
            </a:r>
          </a:p>
          <a:p>
            <a:pPr lvl="1"/>
            <a:r>
              <a:rPr lang="en-US" dirty="0"/>
              <a:t>paint		plain			grain</a:t>
            </a:r>
          </a:p>
          <a:p>
            <a:pPr lvl="1"/>
            <a:r>
              <a:rPr lang="en-US" dirty="0"/>
              <a:t>bay			rain				braid</a:t>
            </a:r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9D9F1724-9868-DC40-895C-85948075C971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2756903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Section Title</a:t>
            </a:r>
          </a:p>
        </p:txBody>
      </p:sp>
    </p:spTree>
    <p:extLst>
      <p:ext uri="{BB962C8B-B14F-4D97-AF65-F5344CB8AC3E}">
        <p14:creationId xmlns:p14="http://schemas.microsoft.com/office/powerpoint/2010/main" val="327267729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7086600" cy="5123416"/>
          </a:xfrm>
        </p:spPr>
        <p:txBody>
          <a:bodyPr/>
          <a:lstStyle>
            <a:lvl1pPr>
              <a:buAutoNum type="alphaUcPeriod"/>
              <a:defRPr/>
            </a:lvl1pPr>
            <a:lvl2pPr>
              <a:lnSpc>
                <a:spcPts val="3000"/>
              </a:lnSpc>
              <a:buAutoNum type="arabicPeriod"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People __________ go on the bus trip.</a:t>
            </a:r>
          </a:p>
          <a:p>
            <a:pPr lvl="1"/>
            <a:r>
              <a:rPr lang="en-US" dirty="0"/>
              <a:t>It may __________ at the end of the day.</a:t>
            </a:r>
          </a:p>
          <a:p>
            <a:pPr lvl="1"/>
            <a:r>
              <a:rPr lang="en-US" dirty="0"/>
              <a:t>Ray put the dish on the __________ .</a:t>
            </a:r>
          </a:p>
          <a:p>
            <a:pPr lvl="1"/>
            <a:r>
              <a:rPr lang="en-US" dirty="0"/>
              <a:t>Fish will grab the __________ .</a:t>
            </a:r>
          </a:p>
          <a:p>
            <a:pPr lvl="1"/>
            <a:r>
              <a:rPr lang="en-US" dirty="0"/>
              <a:t>Alex will fill the pail with some __________ .</a:t>
            </a:r>
          </a:p>
          <a:p>
            <a:pPr lvl="1"/>
            <a:r>
              <a:rPr lang="en-US" dirty="0"/>
              <a:t>Dom got the __________ from the box.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FD9732A6-8C9E-5F5A-AB56-58760ED74CEB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849354" y="1111170"/>
            <a:ext cx="4149905" cy="5123417"/>
          </a:xfrm>
        </p:spPr>
        <p:txBody>
          <a:bodyPr lIns="0" tIns="45720" rIns="0"/>
          <a:lstStyle>
            <a:lvl1pPr>
              <a:buAutoNum type="alphaUcPeriod"/>
              <a:defRPr/>
            </a:lvl1pPr>
            <a:lvl2pPr marL="0" indent="0" defTabSz="182880">
              <a:lnSpc>
                <a:spcPts val="3000"/>
              </a:lnSpc>
              <a:spcBef>
                <a:spcPts val="500"/>
              </a:spcBef>
              <a:buNone/>
              <a:defRPr/>
            </a:lvl2pPr>
          </a:lstStyle>
          <a:p>
            <a:pPr lvl="1"/>
            <a:endParaRPr lang="en-US" dirty="0"/>
          </a:p>
          <a:p>
            <a:pPr lvl="1"/>
            <a:r>
              <a:rPr lang="en-US" dirty="0"/>
              <a:t>bay			bait				jail</a:t>
            </a:r>
          </a:p>
          <a:p>
            <a:pPr lvl="1"/>
            <a:r>
              <a:rPr lang="en-US" dirty="0"/>
              <a:t>grain		plain			pray</a:t>
            </a:r>
          </a:p>
          <a:p>
            <a:pPr lvl="1"/>
            <a:r>
              <a:rPr lang="en-US" dirty="0"/>
              <a:t>main		pain				mail</a:t>
            </a:r>
          </a:p>
          <a:p>
            <a:pPr lvl="1"/>
            <a:r>
              <a:rPr lang="en-US" dirty="0"/>
              <a:t>way			stay				may</a:t>
            </a:r>
          </a:p>
          <a:p>
            <a:pPr lvl="1"/>
            <a:r>
              <a:rPr lang="en-US" dirty="0"/>
              <a:t>paint		plain			grain</a:t>
            </a:r>
          </a:p>
          <a:p>
            <a:pPr lvl="1"/>
            <a:r>
              <a:rPr lang="en-US" dirty="0"/>
              <a:t>bay			rain				braid</a:t>
            </a:r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9D9F1724-9868-DC40-895C-85948075C971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2756903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Section Title</a:t>
            </a:r>
          </a:p>
        </p:txBody>
      </p:sp>
    </p:spTree>
    <p:extLst>
      <p:ext uri="{BB962C8B-B14F-4D97-AF65-F5344CB8AC3E}">
        <p14:creationId xmlns:p14="http://schemas.microsoft.com/office/powerpoint/2010/main" val="33264911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7086600" cy="5123416"/>
          </a:xfrm>
        </p:spPr>
        <p:txBody>
          <a:bodyPr/>
          <a:lstStyle>
            <a:lvl1pPr>
              <a:buAutoNum type="alphaUcPeriod"/>
              <a:defRPr/>
            </a:lvl1pPr>
            <a:lvl2pPr>
              <a:lnSpc>
                <a:spcPts val="3000"/>
              </a:lnSpc>
              <a:buAutoNum type="arabicPeriod"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People __________ go on the bus trip.</a:t>
            </a:r>
          </a:p>
          <a:p>
            <a:pPr lvl="1"/>
            <a:r>
              <a:rPr lang="en-US" dirty="0"/>
              <a:t>It may __________ at the end of the day.</a:t>
            </a:r>
          </a:p>
          <a:p>
            <a:pPr lvl="1"/>
            <a:r>
              <a:rPr lang="en-US" dirty="0"/>
              <a:t>Ray put the dish on the __________ .</a:t>
            </a:r>
          </a:p>
          <a:p>
            <a:pPr lvl="1"/>
            <a:r>
              <a:rPr lang="en-US" dirty="0"/>
              <a:t>Fish will grab the __________ .</a:t>
            </a:r>
          </a:p>
          <a:p>
            <a:pPr lvl="1"/>
            <a:r>
              <a:rPr lang="en-US" dirty="0"/>
              <a:t>Alex will fill the pail with some __________ .</a:t>
            </a:r>
          </a:p>
          <a:p>
            <a:pPr lvl="1"/>
            <a:r>
              <a:rPr lang="en-US" dirty="0"/>
              <a:t>Dom got the __________ from the box.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FD9732A6-8C9E-5F5A-AB56-58760ED74CEB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849354" y="1111170"/>
            <a:ext cx="4149905" cy="5123417"/>
          </a:xfrm>
        </p:spPr>
        <p:txBody>
          <a:bodyPr lIns="0" tIns="45720" rIns="0"/>
          <a:lstStyle>
            <a:lvl1pPr>
              <a:buAutoNum type="alphaUcPeriod"/>
              <a:defRPr/>
            </a:lvl1pPr>
            <a:lvl2pPr marL="0" indent="0" defTabSz="182880">
              <a:lnSpc>
                <a:spcPts val="3000"/>
              </a:lnSpc>
              <a:spcBef>
                <a:spcPts val="500"/>
              </a:spcBef>
              <a:buNone/>
              <a:defRPr/>
            </a:lvl2pPr>
          </a:lstStyle>
          <a:p>
            <a:pPr lvl="1"/>
            <a:endParaRPr lang="en-US" dirty="0"/>
          </a:p>
          <a:p>
            <a:pPr lvl="1"/>
            <a:r>
              <a:rPr lang="en-US" dirty="0"/>
              <a:t>bay			bait				jail</a:t>
            </a:r>
          </a:p>
          <a:p>
            <a:pPr lvl="1"/>
            <a:r>
              <a:rPr lang="en-US" dirty="0"/>
              <a:t>grain		plain			pray</a:t>
            </a:r>
          </a:p>
          <a:p>
            <a:pPr lvl="1"/>
            <a:r>
              <a:rPr lang="en-US" dirty="0"/>
              <a:t>main		pain				mail</a:t>
            </a:r>
          </a:p>
          <a:p>
            <a:pPr lvl="1"/>
            <a:r>
              <a:rPr lang="en-US" dirty="0"/>
              <a:t>way			stay				may</a:t>
            </a:r>
          </a:p>
          <a:p>
            <a:pPr lvl="1"/>
            <a:r>
              <a:rPr lang="en-US" dirty="0"/>
              <a:t>paint		plain			grain</a:t>
            </a:r>
          </a:p>
          <a:p>
            <a:pPr lvl="1"/>
            <a:r>
              <a:rPr lang="en-US" dirty="0"/>
              <a:t>bay			rain				braid</a:t>
            </a:r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9D9F1724-9868-DC40-895C-85948075C971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2756903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Section Title</a:t>
            </a:r>
          </a:p>
        </p:txBody>
      </p:sp>
    </p:spTree>
    <p:extLst>
      <p:ext uri="{BB962C8B-B14F-4D97-AF65-F5344CB8AC3E}">
        <p14:creationId xmlns:p14="http://schemas.microsoft.com/office/powerpoint/2010/main" val="17359096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AB40CEFC-508F-7C48-9EF6-6013A2AA1C43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10668000" cy="5123416"/>
          </a:xfrm>
        </p:spPr>
        <p:txBody>
          <a:bodyPr/>
          <a:lstStyle>
            <a:lvl1pPr>
              <a:buAutoNum type="alphaUcPeriod"/>
              <a:defRPr/>
            </a:lvl1pPr>
            <a:lvl2pPr marL="457200" indent="0" defTabSz="457200">
              <a:buNone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Word	Word	Word</a:t>
            </a:r>
          </a:p>
          <a:p>
            <a:pPr lvl="1"/>
            <a:r>
              <a:rPr lang="en-US" dirty="0"/>
              <a:t>Word	Word	Word</a:t>
            </a:r>
          </a:p>
          <a:p>
            <a:pPr lvl="1"/>
            <a:endParaRPr lang="en-US" dirty="0"/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C2A53BC8-0A07-6247-B5DB-E4F3B7ED2145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  <p:sp>
        <p:nvSpPr>
          <p:cNvPr id="3" name="Title Placeholder 8">
            <a:extLst>
              <a:ext uri="{FF2B5EF4-FFF2-40B4-BE49-F238E27FC236}">
                <a16:creationId xmlns:a16="http://schemas.microsoft.com/office/drawing/2014/main" id="{6DE0F791-4A1B-FAE7-B314-A8764A76CD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5 Lesson 16</a:t>
            </a:r>
          </a:p>
        </p:txBody>
      </p:sp>
    </p:spTree>
    <p:extLst>
      <p:ext uri="{BB962C8B-B14F-4D97-AF65-F5344CB8AC3E}">
        <p14:creationId xmlns:p14="http://schemas.microsoft.com/office/powerpoint/2010/main" val="3531285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3">
            <a:extLst>
              <a:ext uri="{FF2B5EF4-FFF2-40B4-BE49-F238E27FC236}">
                <a16:creationId xmlns:a16="http://schemas.microsoft.com/office/drawing/2014/main" id="{0F0FA233-5599-F3D7-9118-CE5CF3BE370D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754743" y="2016032"/>
            <a:ext cx="2126343" cy="2969623"/>
          </a:xfrm>
        </p:spPr>
        <p:txBody>
          <a:bodyPr wrap="none" lIns="137160" tIns="91440" rIns="137160">
            <a:noAutofit/>
          </a:bodyPr>
          <a:lstStyle>
            <a:lvl1pPr marL="0" indent="0">
              <a:lnSpc>
                <a:spcPts val="4200"/>
              </a:lnSpc>
              <a:spcBef>
                <a:spcPts val="0"/>
              </a:spcBef>
              <a:buNone/>
              <a:defRPr sz="2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</p:txBody>
      </p:sp>
      <p:sp>
        <p:nvSpPr>
          <p:cNvPr id="11" name="Text Placeholder 3">
            <a:extLst>
              <a:ext uri="{FF2B5EF4-FFF2-40B4-BE49-F238E27FC236}">
                <a16:creationId xmlns:a16="http://schemas.microsoft.com/office/drawing/2014/main" id="{48590717-5722-CCAD-4697-2967F4FF7A7D}"/>
              </a:ext>
            </a:extLst>
          </p:cNvPr>
          <p:cNvSpPr>
            <a:spLocks noGrp="1"/>
          </p:cNvSpPr>
          <p:nvPr>
            <p:ph type="body" sz="half" idx="13" hasCustomPrompt="1"/>
          </p:nvPr>
        </p:nvSpPr>
        <p:spPr>
          <a:xfrm>
            <a:off x="3403600" y="2016032"/>
            <a:ext cx="2126343" cy="2969623"/>
          </a:xfrm>
        </p:spPr>
        <p:txBody>
          <a:bodyPr wrap="none" lIns="137160" tIns="91440" rIns="137160">
            <a:noAutofit/>
          </a:bodyPr>
          <a:lstStyle>
            <a:lvl1pPr marL="0" indent="0">
              <a:lnSpc>
                <a:spcPts val="4200"/>
              </a:lnSpc>
              <a:spcBef>
                <a:spcPts val="0"/>
              </a:spcBef>
              <a:buNone/>
              <a:defRPr sz="2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</p:txBody>
      </p:sp>
      <p:sp>
        <p:nvSpPr>
          <p:cNvPr id="12" name="Text Placeholder 3">
            <a:extLst>
              <a:ext uri="{FF2B5EF4-FFF2-40B4-BE49-F238E27FC236}">
                <a16:creationId xmlns:a16="http://schemas.microsoft.com/office/drawing/2014/main" id="{FF0D0443-6709-33A4-B6A0-D37825CB40B6}"/>
              </a:ext>
            </a:extLst>
          </p:cNvPr>
          <p:cNvSpPr>
            <a:spLocks noGrp="1"/>
          </p:cNvSpPr>
          <p:nvPr>
            <p:ph type="body" sz="half" idx="14" hasCustomPrompt="1"/>
          </p:nvPr>
        </p:nvSpPr>
        <p:spPr>
          <a:xfrm>
            <a:off x="6052456" y="2016031"/>
            <a:ext cx="2126343" cy="2969623"/>
          </a:xfrm>
        </p:spPr>
        <p:txBody>
          <a:bodyPr wrap="none" lIns="137160" tIns="91440" rIns="137160">
            <a:noAutofit/>
          </a:bodyPr>
          <a:lstStyle>
            <a:lvl1pPr marL="0" indent="0">
              <a:lnSpc>
                <a:spcPts val="4200"/>
              </a:lnSpc>
              <a:spcBef>
                <a:spcPts val="0"/>
              </a:spcBef>
              <a:buNone/>
              <a:defRPr sz="2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10668000" cy="669110"/>
          </a:xfrm>
        </p:spPr>
        <p:txBody>
          <a:bodyPr/>
          <a:lstStyle>
            <a:lvl1pPr>
              <a:buAutoNum type="alphaUcPeriod"/>
              <a:defRPr/>
            </a:lvl1pPr>
            <a:lvl2pPr marL="457200" indent="0">
              <a:buNone/>
              <a:defRPr/>
            </a:lvl2pPr>
          </a:lstStyle>
          <a:p>
            <a:pPr lvl="0"/>
            <a:r>
              <a:rPr lang="en-US" dirty="0"/>
              <a:t>Heading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BA950C04-0E32-354E-5C3E-2056757025F4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  <p:sp>
        <p:nvSpPr>
          <p:cNvPr id="4" name="Title Placeholder 8">
            <a:extLst>
              <a:ext uri="{FF2B5EF4-FFF2-40B4-BE49-F238E27FC236}">
                <a16:creationId xmlns:a16="http://schemas.microsoft.com/office/drawing/2014/main" id="{6D8674B9-4D0F-B6E1-0650-F9E477CA46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5 Lesson 16</a:t>
            </a:r>
          </a:p>
        </p:txBody>
      </p:sp>
    </p:spTree>
    <p:extLst>
      <p:ext uri="{BB962C8B-B14F-4D97-AF65-F5344CB8AC3E}">
        <p14:creationId xmlns:p14="http://schemas.microsoft.com/office/powerpoint/2010/main" val="10332625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6A8F444E-C254-16A6-0D65-0BE256480286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685800" y="1065905"/>
            <a:ext cx="10668000" cy="669110"/>
          </a:xfrm>
        </p:spPr>
        <p:txBody>
          <a:bodyPr>
            <a:noAutofit/>
          </a:bodyPr>
          <a:lstStyle>
            <a:lvl1pPr>
              <a:buAutoNum type="alphaUcPeriod"/>
              <a:defRPr/>
            </a:lvl1pPr>
            <a:lvl2pPr marL="457200" indent="0">
              <a:buNone/>
              <a:defRPr/>
            </a:lvl2pPr>
          </a:lstStyle>
          <a:p>
            <a:pPr lvl="0"/>
            <a:r>
              <a:rPr lang="en-US" dirty="0"/>
              <a:t>Heading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2D976DD3-2320-5ED7-2F9F-C26A265738CB}"/>
              </a:ext>
            </a:extLst>
          </p:cNvPr>
          <p:cNvSpPr>
            <a:spLocks noGrp="1"/>
          </p:cNvSpPr>
          <p:nvPr>
            <p:ph idx="14" hasCustomPrompt="1"/>
          </p:nvPr>
        </p:nvSpPr>
        <p:spPr>
          <a:xfrm>
            <a:off x="3216091" y="2023970"/>
            <a:ext cx="6528546" cy="449262"/>
          </a:xfrm>
        </p:spPr>
        <p:txBody>
          <a:bodyPr>
            <a:noAutofit/>
          </a:bodyPr>
          <a:lstStyle>
            <a:lvl1pPr>
              <a:buAutoNum type="alphaUcPeriod"/>
              <a:defRPr/>
            </a:lvl1pPr>
            <a:lvl2pPr marL="457200" indent="0" algn="ctr">
              <a:buNone/>
              <a:defRPr sz="4000"/>
            </a:lvl2pPr>
          </a:lstStyle>
          <a:p>
            <a:pPr marL="0" indent="0" algn="ctr">
              <a:buNone/>
            </a:pPr>
            <a:r>
              <a:rPr lang="en-US" sz="4000" b="1" dirty="0">
                <a:effectLst/>
                <a:latin typeface="Arial" panose="020B0604020202020204" pitchFamily="34" charset="0"/>
              </a:rPr>
              <a:t>At the Ranch</a:t>
            </a: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F191F105-CA9B-7213-F070-F785D30DF0DE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3216090" y="2473232"/>
            <a:ext cx="6528546" cy="288955"/>
          </a:xfrm>
        </p:spPr>
        <p:txBody>
          <a:bodyPr lIns="0" tIns="0" rIns="0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000"/>
            </a:lvl1pPr>
          </a:lstStyle>
          <a:p>
            <a:pPr lvl="0"/>
            <a:r>
              <a:rPr lang="en-US" dirty="0"/>
              <a:t>Part #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23B84EA3-DE13-F454-87B2-4C53DC69E575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3216091" y="2824906"/>
            <a:ext cx="6528547" cy="1182314"/>
          </a:xfrm>
        </p:spPr>
        <p:txBody>
          <a:bodyPr lIns="0" rIns="0">
            <a:noAutofit/>
          </a:bodyPr>
          <a:lstStyle>
            <a:lvl1pPr>
              <a:buAutoNum type="alphaUcPeriod"/>
              <a:defRPr/>
            </a:lvl1pPr>
            <a:lvl2pPr marL="0" indent="0">
              <a:lnSpc>
                <a:spcPts val="2000"/>
              </a:lnSpc>
              <a:spcBef>
                <a:spcPts val="0"/>
              </a:spcBef>
              <a:buNone/>
              <a:defRPr sz="1600"/>
            </a:lvl2pPr>
          </a:lstStyle>
          <a:p>
            <a:pPr lvl="1"/>
            <a:r>
              <a:rPr lang="en-US" dirty="0"/>
              <a:t>Teacher Reads You could take a class field trip to many different places. You might visit a ranch, which is a large farm where animals are raised. Farm animals are fed grain, which are seeds, and hay, a kind of grass. Let’s learn what it would be like to visit a ranch.</a:t>
            </a:r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19B8F6FB-4ADC-1239-0D59-48E32EE698FA}"/>
              </a:ext>
            </a:extLst>
          </p:cNvPr>
          <p:cNvSpPr>
            <a:spLocks noGrp="1"/>
          </p:cNvSpPr>
          <p:nvPr>
            <p:ph idx="16" hasCustomPrompt="1"/>
          </p:nvPr>
        </p:nvSpPr>
        <p:spPr>
          <a:xfrm>
            <a:off x="3216090" y="4034115"/>
            <a:ext cx="6528547" cy="2304288"/>
          </a:xfrm>
        </p:spPr>
        <p:txBody>
          <a:bodyPr lIns="0" tIns="0" rIns="0">
            <a:noAutofit/>
          </a:bodyPr>
          <a:lstStyle>
            <a:lvl1pPr>
              <a:buAutoNum type="alphaUcPeriod"/>
              <a:defRPr/>
            </a:lvl1pPr>
            <a:lvl2pPr marL="0" indent="457200">
              <a:lnSpc>
                <a:spcPts val="2600"/>
              </a:lnSpc>
              <a:spcBef>
                <a:spcPts val="0"/>
              </a:spcBef>
              <a:buNone/>
              <a:defRPr sz="1800"/>
            </a:lvl2pPr>
          </a:lstStyle>
          <a:p>
            <a:pPr lvl="1"/>
            <a:r>
              <a:rPr lang="en-US" dirty="0"/>
              <a:t>“Mom, this is the day my class will visit Bay</a:t>
            </a:r>
            <a:br>
              <a:rPr lang="en-US" dirty="0"/>
            </a:br>
            <a:r>
              <a:rPr lang="en-US" dirty="0"/>
              <a:t>Ranch,” Fay said. “Mr. Ross said that we will see </a:t>
            </a:r>
            <a:br>
              <a:rPr lang="en-US" dirty="0"/>
            </a:br>
            <a:r>
              <a:rPr lang="en-US" dirty="0"/>
              <a:t>grain and hay. We may get to see pigs. After we see </a:t>
            </a:r>
            <a:br>
              <a:rPr lang="en-US" dirty="0"/>
            </a:br>
            <a:r>
              <a:rPr lang="en-US" dirty="0"/>
              <a:t>the ranch, we will stay and have a picnic lunch. The</a:t>
            </a:r>
            <a:br>
              <a:rPr lang="en-US" dirty="0"/>
            </a:br>
            <a:r>
              <a:rPr lang="en-US" dirty="0"/>
              <a:t>bus will bring us back at 3:00.”</a:t>
            </a:r>
          </a:p>
          <a:p>
            <a:pPr lvl="1"/>
            <a:r>
              <a:rPr lang="en-US" dirty="0"/>
              <a:t>“Have fun at the ranch, Fay,” Mom said. “I will see you</a:t>
            </a:r>
            <a:br>
              <a:rPr lang="en-US" dirty="0"/>
            </a:br>
            <a:r>
              <a:rPr lang="en-US" dirty="0"/>
              <a:t>when you get back.”</a:t>
            </a:r>
          </a:p>
        </p:txBody>
      </p:sp>
      <p:sp>
        <p:nvSpPr>
          <p:cNvPr id="15" name="Content Placeholder 14">
            <a:extLst>
              <a:ext uri="{FF2B5EF4-FFF2-40B4-BE49-F238E27FC236}">
                <a16:creationId xmlns:a16="http://schemas.microsoft.com/office/drawing/2014/main" id="{3E76E84B-865A-DD5E-8379-1689FC78D15A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2447362" y="4033838"/>
            <a:ext cx="598579" cy="2305050"/>
          </a:xfrm>
        </p:spPr>
        <p:txBody>
          <a:bodyPr lIns="0" tIns="0" rIns="0">
            <a:normAutofit/>
          </a:bodyPr>
          <a:lstStyle>
            <a:lvl1pPr marL="0" indent="0" algn="r">
              <a:lnSpc>
                <a:spcPts val="2600"/>
              </a:lnSpc>
              <a:spcBef>
                <a:spcPts val="0"/>
              </a:spcBef>
              <a:buNone/>
              <a:defRPr sz="1800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pPr lvl="0"/>
            <a:endParaRPr lang="en-US" dirty="0"/>
          </a:p>
          <a:p>
            <a:pPr lvl="0"/>
            <a:r>
              <a:rPr lang="en-US" dirty="0"/>
              <a:t>11</a:t>
            </a:r>
          </a:p>
          <a:p>
            <a:pPr lvl="0"/>
            <a:r>
              <a:rPr lang="en-US" dirty="0"/>
              <a:t>23</a:t>
            </a:r>
          </a:p>
          <a:p>
            <a:pPr lvl="0"/>
            <a:r>
              <a:rPr lang="en-US" dirty="0"/>
              <a:t>36</a:t>
            </a:r>
          </a:p>
          <a:p>
            <a:pPr lvl="0"/>
            <a:endParaRPr lang="en-US" dirty="0"/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311C3593-70D1-557A-83FD-4927EE085940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  <p:sp>
        <p:nvSpPr>
          <p:cNvPr id="3" name="Title Placeholder 8">
            <a:extLst>
              <a:ext uri="{FF2B5EF4-FFF2-40B4-BE49-F238E27FC236}">
                <a16:creationId xmlns:a16="http://schemas.microsoft.com/office/drawing/2014/main" id="{137BFE6B-D8AC-FC4B-9044-03FC5A11FB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5 Lesson 16</a:t>
            </a:r>
          </a:p>
        </p:txBody>
      </p:sp>
    </p:spTree>
    <p:extLst>
      <p:ext uri="{BB962C8B-B14F-4D97-AF65-F5344CB8AC3E}">
        <p14:creationId xmlns:p14="http://schemas.microsoft.com/office/powerpoint/2010/main" val="7695195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7086600" cy="5123416"/>
          </a:xfrm>
        </p:spPr>
        <p:txBody>
          <a:bodyPr/>
          <a:lstStyle>
            <a:lvl1pPr>
              <a:buAutoNum type="alphaUcPeriod"/>
              <a:defRPr/>
            </a:lvl1pPr>
            <a:lvl2pPr>
              <a:lnSpc>
                <a:spcPts val="3000"/>
              </a:lnSpc>
              <a:buAutoNum type="arabicPeriod"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People __________ go on the bus trip.</a:t>
            </a:r>
          </a:p>
          <a:p>
            <a:pPr lvl="1"/>
            <a:r>
              <a:rPr lang="en-US" dirty="0"/>
              <a:t>It may __________ at the end of the day.</a:t>
            </a:r>
          </a:p>
          <a:p>
            <a:pPr lvl="1"/>
            <a:r>
              <a:rPr lang="en-US" dirty="0"/>
              <a:t>Ray put the dish on the __________ .</a:t>
            </a:r>
          </a:p>
          <a:p>
            <a:pPr lvl="1"/>
            <a:r>
              <a:rPr lang="en-US" dirty="0"/>
              <a:t>Fish will grab the __________ .</a:t>
            </a:r>
          </a:p>
          <a:p>
            <a:pPr lvl="1"/>
            <a:r>
              <a:rPr lang="en-US" dirty="0"/>
              <a:t>Alex will fill the pail with some __________ .</a:t>
            </a:r>
          </a:p>
          <a:p>
            <a:pPr lvl="1"/>
            <a:r>
              <a:rPr lang="en-US" dirty="0"/>
              <a:t>Dom got the __________ from the box.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FD9732A6-8C9E-5F5A-AB56-58760ED74CEB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849354" y="1111170"/>
            <a:ext cx="4149905" cy="5123417"/>
          </a:xfrm>
        </p:spPr>
        <p:txBody>
          <a:bodyPr lIns="0" tIns="45720" rIns="0"/>
          <a:lstStyle>
            <a:lvl1pPr>
              <a:buAutoNum type="alphaUcPeriod"/>
              <a:defRPr/>
            </a:lvl1pPr>
            <a:lvl2pPr marL="0" indent="0" defTabSz="182880">
              <a:lnSpc>
                <a:spcPts val="3000"/>
              </a:lnSpc>
              <a:spcBef>
                <a:spcPts val="500"/>
              </a:spcBef>
              <a:buNone/>
              <a:defRPr/>
            </a:lvl2pPr>
          </a:lstStyle>
          <a:p>
            <a:pPr lvl="1"/>
            <a:endParaRPr lang="en-US" dirty="0"/>
          </a:p>
          <a:p>
            <a:pPr lvl="1"/>
            <a:r>
              <a:rPr lang="en-US" dirty="0"/>
              <a:t>bay			bait				jail</a:t>
            </a:r>
          </a:p>
          <a:p>
            <a:pPr lvl="1"/>
            <a:r>
              <a:rPr lang="en-US" dirty="0"/>
              <a:t>grain		plain			pray</a:t>
            </a:r>
          </a:p>
          <a:p>
            <a:pPr lvl="1"/>
            <a:r>
              <a:rPr lang="en-US" dirty="0"/>
              <a:t>main		pain				mail</a:t>
            </a:r>
          </a:p>
          <a:p>
            <a:pPr lvl="1"/>
            <a:r>
              <a:rPr lang="en-US" dirty="0"/>
              <a:t>way			stay				may</a:t>
            </a:r>
          </a:p>
          <a:p>
            <a:pPr lvl="1"/>
            <a:r>
              <a:rPr lang="en-US" dirty="0"/>
              <a:t>paint		plain			grain</a:t>
            </a:r>
          </a:p>
          <a:p>
            <a:pPr lvl="1"/>
            <a:r>
              <a:rPr lang="en-US" dirty="0"/>
              <a:t>bay			rain				braid</a:t>
            </a:r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C1C3E57A-4A5C-6BA0-9454-2519D3F5C57B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  <p:sp>
        <p:nvSpPr>
          <p:cNvPr id="5" name="Title Placeholder 8">
            <a:extLst>
              <a:ext uri="{FF2B5EF4-FFF2-40B4-BE49-F238E27FC236}">
                <a16:creationId xmlns:a16="http://schemas.microsoft.com/office/drawing/2014/main" id="{3E79F2BF-8541-00D1-49E0-B5C8237DC3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5 Lesson 16</a:t>
            </a:r>
          </a:p>
        </p:txBody>
      </p:sp>
    </p:spTree>
    <p:extLst>
      <p:ext uri="{BB962C8B-B14F-4D97-AF65-F5344CB8AC3E}">
        <p14:creationId xmlns:p14="http://schemas.microsoft.com/office/powerpoint/2010/main" val="10955470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1E429D-C75E-E568-5F34-8F361B601C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365125"/>
            <a:ext cx="106680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FE3419-7DA6-8D90-C5FC-1D683DC82E9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EC122EF-F1E8-EAB4-D27E-0337D27180A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CA1FA69-8AE8-A4EA-D3CF-06DE7918D55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BF69622-8A64-A669-DABD-7E78279BFB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D1F01E0-EF8D-AB42-7A1B-8F4E1C7CEE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17886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90A774-84A6-66A7-FB38-A9B7BFE1C6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0920F4F-8F64-75B9-DF99-40F957EDFF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7E048D4-B3D0-0986-895B-3E543FA551D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C58F529-9E2D-67B3-F58B-87062897C28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D888347-4E53-CF56-E924-D0642C233A7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4FF4318-455C-C086-D072-53511E927F6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6929678-DEB9-11D8-E227-383DF3B278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345E2E5-9AF5-1F84-47F2-28A78DAB1D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54703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BE22BD-2BBC-4652-E176-397D100ABB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365125"/>
            <a:ext cx="106680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35B2CD8-129F-83AC-BD54-A76C8647C2B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A41E129-2666-B288-6912-D32326A32B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4077BF0-725E-EC5A-DB85-61D64977BD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35413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A1AB76-A962-1C17-BDD4-4A22527A34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DCA5F8-EB8E-4ED1-E8A1-FDE5C8D562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9DDD106-A64B-FA81-AB4E-A36073E4A1D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FFEE8AF-0CCA-D324-3583-055E65AE8B0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D12FD8D-07CD-95C9-C125-E29EFBC51A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7318EDA-CE88-4538-A82C-D9B34908E0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16552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D0ED9ED-A7AE-7A79-DCED-0137C5AD80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5800" y="1073426"/>
            <a:ext cx="10668000" cy="51206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C5A5957-3532-7326-15C2-FC04ACC7531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36512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Box 4">
            <a:extLst>
              <a:ext uri="{FF2B5EF4-FFF2-40B4-BE49-F238E27FC236}">
                <a16:creationId xmlns:a16="http://schemas.microsoft.com/office/drawing/2014/main" id="{6F2669D9-6DB7-B41C-6C21-AE1CFB75F310}"/>
              </a:ext>
            </a:extLst>
          </p:cNvPr>
          <p:cNvSpPr txBox="1"/>
          <p:nvPr userDrawn="1"/>
        </p:nvSpPr>
        <p:spPr>
          <a:xfrm>
            <a:off x="685800" y="6477002"/>
            <a:ext cx="4358487" cy="22860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/>
          <a:lstStyle/>
          <a:p>
            <a:pPr indent="12700">
              <a:defRPr lang="en-US"/>
            </a:pPr>
            <a:r>
              <a:rPr sz="1200" dirty="0">
                <a:latin typeface="Arial Regular" charset="77"/>
                <a:ea typeface="Arial Regular" charset="77"/>
                <a:cs typeface="Arial Regular" charset="77"/>
              </a:rPr>
              <a:t>©Curriculum Associates, LLC Copying is not permitted.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F9A3B283-2822-6C88-4F59-9A1EFA9CA8E0}"/>
              </a:ext>
            </a:extLst>
          </p:cNvPr>
          <p:cNvCxnSpPr/>
          <p:nvPr userDrawn="1"/>
        </p:nvCxnSpPr>
        <p:spPr>
          <a:xfrm>
            <a:off x="0" y="750128"/>
            <a:ext cx="12192000" cy="0"/>
          </a:xfrm>
          <a:prstGeom prst="line">
            <a:avLst/>
          </a:prstGeom>
          <a:ln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Title Placeholder 8">
            <a:extLst>
              <a:ext uri="{FF2B5EF4-FFF2-40B4-BE49-F238E27FC236}">
                <a16:creationId xmlns:a16="http://schemas.microsoft.com/office/drawing/2014/main" id="{4E8B2659-D924-F26B-203C-2006E913BE56}"/>
              </a:ext>
            </a:extLst>
          </p:cNvPr>
          <p:cNvSpPr txBox="1">
            <a:spLocks/>
          </p:cNvSpPr>
          <p:nvPr userDrawn="1"/>
        </p:nvSpPr>
        <p:spPr>
          <a:xfrm>
            <a:off x="687600" y="-22032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800" kern="1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3 Lesson 9</a:t>
            </a:r>
          </a:p>
        </p:txBody>
      </p:sp>
    </p:spTree>
    <p:extLst>
      <p:ext uri="{BB962C8B-B14F-4D97-AF65-F5344CB8AC3E}">
        <p14:creationId xmlns:p14="http://schemas.microsoft.com/office/powerpoint/2010/main" val="16457126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60" r:id="rId2"/>
    <p:sldLayoutId id="2147483661" r:id="rId3"/>
    <p:sldLayoutId id="2147483662" r:id="rId4"/>
    <p:sldLayoutId id="2147483663" r:id="rId5"/>
    <p:sldLayoutId id="2147483652" r:id="rId6"/>
    <p:sldLayoutId id="2147483653" r:id="rId7"/>
    <p:sldLayoutId id="2147483654" r:id="rId8"/>
    <p:sldLayoutId id="2147483656" r:id="rId9"/>
    <p:sldLayoutId id="2147483657" r:id="rId10"/>
    <p:sldLayoutId id="2147483658" r:id="rId11"/>
    <p:sldLayoutId id="2147483659" r:id="rId12"/>
    <p:sldLayoutId id="2147483665" r:id="rId13"/>
    <p:sldLayoutId id="2147483666" r:id="rId14"/>
    <p:sldLayoutId id="2147483670" r:id="rId15"/>
    <p:sldLayoutId id="2147483671" r:id="rId16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1800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200" indent="-457200" algn="l" defTabSz="914400" rtl="0" eaLnBrk="1" latinLnBrk="0" hangingPunct="1">
        <a:lnSpc>
          <a:spcPts val="3400"/>
        </a:lnSpc>
        <a:spcBef>
          <a:spcPts val="2200"/>
        </a:spcBef>
        <a:buFont typeface="+mj-lt"/>
        <a:buAutoNum type="alphaUcPeriod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914400" indent="-457200" algn="l" defTabSz="914400" rtl="0" eaLnBrk="1" latinLnBrk="0" hangingPunct="1">
        <a:lnSpc>
          <a:spcPts val="3400"/>
        </a:lnSpc>
        <a:spcBef>
          <a:spcPts val="500"/>
        </a:spcBef>
        <a:buFont typeface="+mj-lt"/>
        <a:buAutoNum type="arabicPeriod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ts val="3400"/>
        </a:lnSpc>
        <a:spcBef>
          <a:spcPts val="5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ts val="3400"/>
        </a:lnSpc>
        <a:spcBef>
          <a:spcPts val="5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ts val="3400"/>
        </a:lnSpc>
        <a:spcBef>
          <a:spcPts val="5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4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4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5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6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4F5441D-ECA2-D249-D0DC-C252C60120C5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Say Sounds (A)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89FC38A-AF24-760D-AC21-74C16F921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5291989A-394A-B150-436F-E809AC2D90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73265" y="1180953"/>
            <a:ext cx="1868556" cy="430887"/>
          </a:xfrm>
          <a:prstGeom prst="round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8332E2A-854C-DAEC-4246-9D95CB7DBD2A}"/>
              </a:ext>
            </a:extLst>
          </p:cNvPr>
          <p:cNvSpPr txBox="1">
            <a:spLocks/>
          </p:cNvSpPr>
          <p:nvPr/>
        </p:nvSpPr>
        <p:spPr>
          <a:xfrm>
            <a:off x="773264" y="1180953"/>
            <a:ext cx="1868557" cy="4466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Say Sounds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789042"/>
            <a:ext cx="10668000" cy="4149641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b="1" dirty="0"/>
              <a:t>Letter/Sound Associations </a:t>
            </a:r>
            <a:r>
              <a:rPr lang="en-US" dirty="0"/>
              <a:t>Look at the letters. Say the sounds.</a:t>
            </a:r>
          </a:p>
          <a:p>
            <a:pPr lvl="1" defTabSz="457200"/>
            <a:r>
              <a:rPr lang="pt-BR" dirty="0">
                <a:latin typeface="Arial"/>
                <a:cs typeface="Arial"/>
              </a:rPr>
              <a:t>au		ea		oi		</a:t>
            </a:r>
            <a:r>
              <a:rPr lang="pt-BR" b="1" dirty="0">
                <a:latin typeface="Arial"/>
                <a:cs typeface="Arial"/>
              </a:rPr>
              <a:t>u</a:t>
            </a:r>
          </a:p>
          <a:p>
            <a:pPr lvl="1" defTabSz="457200"/>
            <a:r>
              <a:rPr lang="pt-BR" dirty="0"/>
              <a:t>ay		oy		ow		aw</a:t>
            </a:r>
          </a:p>
          <a:p>
            <a:pPr lvl="1" defTabSz="457200"/>
            <a:r>
              <a:rPr lang="pt-BR" dirty="0"/>
              <a:t>oi		ee		au		oo</a:t>
            </a:r>
          </a:p>
          <a:p>
            <a:pPr lvl="1" defTabSz="457200"/>
            <a:r>
              <a:rPr lang="pt-BR" dirty="0"/>
              <a:t>ai		aw		a		oy</a:t>
            </a:r>
          </a:p>
        </p:txBody>
      </p:sp>
    </p:spTree>
    <p:extLst>
      <p:ext uri="{BB962C8B-B14F-4D97-AF65-F5344CB8AC3E}">
        <p14:creationId xmlns:p14="http://schemas.microsoft.com/office/powerpoint/2010/main" val="378016877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Content Placeholder 22">
            <a:extLst>
              <a:ext uri="{FF2B5EF4-FFF2-40B4-BE49-F238E27FC236}">
                <a16:creationId xmlns:a16="http://schemas.microsoft.com/office/drawing/2014/main" id="{B1BAEC69-BFE6-9D3B-175C-647DCF6C1E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Comprehension Questions Part 1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666E81B-83EE-F78D-5D9F-D8FEB6D31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t>10</a:t>
            </a:fld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CB3D5A-517B-2940-0EC1-A279FFCF12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65904"/>
            <a:ext cx="10668000" cy="517586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b="1" dirty="0"/>
              <a:t>What is bartering?</a:t>
            </a:r>
          </a:p>
          <a:p>
            <a:pPr marL="0" indent="0">
              <a:buNone/>
            </a:pPr>
            <a:r>
              <a:rPr lang="en-US" dirty="0"/>
              <a:t>	 Bartering is ________________.</a:t>
            </a:r>
          </a:p>
          <a:p>
            <a:pPr marL="0" indent="0">
              <a:buNone/>
            </a:pPr>
            <a:r>
              <a:rPr lang="en-US" b="1" dirty="0"/>
              <a:t>Why did people in the past barter for things they wanted?</a:t>
            </a:r>
          </a:p>
          <a:p>
            <a:pPr marL="0" indent="0">
              <a:buNone/>
            </a:pPr>
            <a:r>
              <a:rPr lang="en-US" dirty="0"/>
              <a:t>	 People in the past bartered for things they wanted because</a:t>
            </a:r>
            <a:br>
              <a:rPr lang="en-US" dirty="0"/>
            </a:br>
            <a:r>
              <a:rPr lang="en-US" dirty="0"/>
              <a:t>	 ________________.</a:t>
            </a:r>
          </a:p>
          <a:p>
            <a:pPr marL="0" indent="0">
              <a:buNone/>
            </a:pPr>
            <a:r>
              <a:rPr lang="en-US" b="1" dirty="0"/>
              <a:t>What was one problem with bartering?</a:t>
            </a:r>
          </a:p>
          <a:p>
            <a:pPr marL="0" indent="0">
              <a:buNone/>
            </a:pPr>
            <a:r>
              <a:rPr lang="en-US" dirty="0"/>
              <a:t>	 One problem with bartering was ________________.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401956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F1EF82D3-72F2-6B4A-C188-E024FE595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Decodable Informative Text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(Part 2)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9F8ACBB-F699-811B-DACA-578EFE8EFB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A8DA77EB-753B-3713-0B7E-E9C980F4C07B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3216090" y="1146544"/>
            <a:ext cx="6528546" cy="288955"/>
          </a:xfrm>
        </p:spPr>
        <p:txBody>
          <a:bodyPr>
            <a:noAutofit/>
          </a:bodyPr>
          <a:lstStyle/>
          <a:p>
            <a:r>
              <a:rPr lang="en-US" b="1" dirty="0">
                <a:effectLst/>
                <a:latin typeface="Arial" panose="020B0604020202020204" pitchFamily="34" charset="0"/>
              </a:rPr>
              <a:t>Part 2</a:t>
            </a:r>
            <a:endParaRPr lang="en-US" dirty="0">
              <a:effectLst/>
              <a:latin typeface="Arial" panose="020B0604020202020204" pitchFamily="34" charset="0"/>
            </a:endParaRPr>
          </a:p>
          <a:p>
            <a:endParaRPr lang="en-US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7A2F509-F7C0-BD73-F5E9-F42A27A18E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16090" y="1483769"/>
            <a:ext cx="6871807" cy="730333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b="1" dirty="0"/>
              <a:t>Teacher Reads</a:t>
            </a:r>
            <a:r>
              <a:rPr lang="en-US" sz="1600" dirty="0"/>
              <a:t> When people bartered, they might have traded a sheep </a:t>
            </a:r>
            <a:br>
              <a:rPr lang="en-US" sz="1600" dirty="0"/>
            </a:br>
            <a:r>
              <a:rPr lang="en-US" sz="1600" dirty="0"/>
              <a:t>for something they wanted. A sheep had value (what something is </a:t>
            </a:r>
            <a:br>
              <a:rPr lang="en-US" sz="1600" dirty="0"/>
            </a:br>
            <a:r>
              <a:rPr lang="en-US" sz="1600" dirty="0"/>
              <a:t>worth) that could be used to pay for things the person wanted. The idea </a:t>
            </a:r>
            <a:br>
              <a:rPr lang="en-US" sz="1600" dirty="0"/>
            </a:br>
            <a:r>
              <a:rPr lang="en-US" sz="1600" dirty="0"/>
              <a:t>of money was developed as a way to show value.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5118BD0C-F96E-6E6D-3CD8-6A587D71492A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3216090" y="2656185"/>
            <a:ext cx="6528547" cy="2988567"/>
          </a:xfrm>
        </p:spPr>
        <p:txBody>
          <a:bodyPr>
            <a:noAutofit/>
          </a:bodyPr>
          <a:lstStyle/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At some point people began to use money. But it was not </a:t>
            </a:r>
            <a:br>
              <a:rPr lang="en-US" sz="1800" dirty="0"/>
            </a:br>
            <a:r>
              <a:rPr lang="en-US" sz="1800" dirty="0"/>
              <a:t>the money we see today. In the past, people used all sorts of </a:t>
            </a:r>
            <a:br>
              <a:rPr lang="en-US" sz="1800" dirty="0"/>
            </a:br>
            <a:r>
              <a:rPr lang="en-US" sz="1800" dirty="0"/>
              <a:t>things for money. They used </a:t>
            </a:r>
            <a:r>
              <a:rPr lang="en-US" sz="1800" b="1" dirty="0"/>
              <a:t>cows</a:t>
            </a:r>
            <a:r>
              <a:rPr lang="en-US" sz="1800" dirty="0"/>
              <a:t> and other animals, shells, </a:t>
            </a:r>
            <a:br>
              <a:rPr lang="en-US" sz="1800" dirty="0"/>
            </a:br>
            <a:r>
              <a:rPr lang="en-US" sz="1800" dirty="0"/>
              <a:t>seeds, and tea for money. Those objects were like the cash </a:t>
            </a:r>
            <a:br>
              <a:rPr lang="en-US" sz="1800" dirty="0"/>
            </a:br>
            <a:r>
              <a:rPr lang="en-US" sz="1800" dirty="0"/>
              <a:t>we use today. Just as we pay for things with cash, people in </a:t>
            </a:r>
            <a:br>
              <a:rPr lang="en-US" sz="1800" dirty="0"/>
            </a:br>
            <a:r>
              <a:rPr lang="en-US" sz="1800" dirty="0"/>
              <a:t>the past could pay for things with objects they all felt were </a:t>
            </a:r>
            <a:br>
              <a:rPr lang="en-US" sz="1800" dirty="0"/>
            </a:br>
            <a:r>
              <a:rPr lang="en-US" sz="1800" b="1" dirty="0"/>
              <a:t>valuable</a:t>
            </a:r>
            <a:r>
              <a:rPr lang="en-US" sz="1800" dirty="0"/>
              <a:t>.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B47AE371-FBCB-1ABC-53EA-9B9F756559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2447362" y="2687285"/>
            <a:ext cx="598579" cy="2800152"/>
          </a:xfrm>
        </p:spPr>
        <p:txBody>
          <a:bodyPr>
            <a:noAutofit/>
          </a:bodyPr>
          <a:lstStyle/>
          <a:p>
            <a:r>
              <a:rPr lang="en-US" dirty="0"/>
              <a:t>134</a:t>
            </a:r>
          </a:p>
          <a:p>
            <a:r>
              <a:rPr lang="en-US" dirty="0"/>
              <a:t>146</a:t>
            </a:r>
          </a:p>
          <a:p>
            <a:r>
              <a:rPr lang="en-US" dirty="0"/>
              <a:t>159</a:t>
            </a:r>
          </a:p>
          <a:p>
            <a:r>
              <a:rPr lang="en-US" dirty="0"/>
              <a:t>169</a:t>
            </a:r>
          </a:p>
          <a:p>
            <a:r>
              <a:rPr lang="en-US" dirty="0"/>
              <a:t>180</a:t>
            </a:r>
          </a:p>
          <a:p>
            <a:r>
              <a:rPr lang="en-US" dirty="0"/>
              <a:t>193</a:t>
            </a:r>
          </a:p>
          <a:p>
            <a:r>
              <a:rPr lang="en-US" dirty="0"/>
              <a:t>205</a:t>
            </a:r>
          </a:p>
        </p:txBody>
      </p:sp>
    </p:spTree>
    <p:extLst>
      <p:ext uri="{BB962C8B-B14F-4D97-AF65-F5344CB8AC3E}">
        <p14:creationId xmlns:p14="http://schemas.microsoft.com/office/powerpoint/2010/main" val="323580353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F1EF82D3-72F2-6B4A-C188-E024FE595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Decodable Informative Text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(Part 2)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— cont’d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9F8ACBB-F699-811B-DACA-578EFE8EFB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A8DA77EB-753B-3713-0B7E-E9C980F4C07B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3216090" y="1252854"/>
            <a:ext cx="6528546" cy="288955"/>
          </a:xfrm>
        </p:spPr>
        <p:txBody>
          <a:bodyPr>
            <a:noAutofit/>
          </a:bodyPr>
          <a:lstStyle/>
          <a:p>
            <a:r>
              <a:rPr lang="en-US" b="1" dirty="0">
                <a:effectLst/>
                <a:latin typeface="Arial" panose="020B0604020202020204" pitchFamily="34" charset="0"/>
              </a:rPr>
              <a:t>Part 2 continued</a:t>
            </a:r>
            <a:endParaRPr lang="en-US" dirty="0">
              <a:effectLst/>
              <a:latin typeface="Arial" panose="020B0604020202020204" pitchFamily="34" charset="0"/>
            </a:endParaRPr>
          </a:p>
          <a:p>
            <a:endParaRPr lang="en-US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5118BD0C-F96E-6E6D-3CD8-6A587D71492A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3216090" y="1691592"/>
            <a:ext cx="6528547" cy="3293363"/>
          </a:xfrm>
        </p:spPr>
        <p:txBody>
          <a:bodyPr>
            <a:noAutofit/>
          </a:bodyPr>
          <a:lstStyle/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But there could be problems with some of the things used </a:t>
            </a:r>
            <a:br>
              <a:rPr lang="en-US" sz="1800" dirty="0"/>
            </a:br>
            <a:r>
              <a:rPr lang="en-US" sz="1800" dirty="0"/>
              <a:t>as money. It could be hard for people to transport cows when </a:t>
            </a:r>
            <a:br>
              <a:rPr lang="en-US" sz="1800" dirty="0"/>
            </a:br>
            <a:r>
              <a:rPr lang="en-US" sz="1800" dirty="0"/>
              <a:t>they needed to pay for things. If people were planning to use </a:t>
            </a:r>
            <a:br>
              <a:rPr lang="en-US" sz="1800" dirty="0"/>
            </a:br>
            <a:r>
              <a:rPr lang="en-US" sz="1800" dirty="0"/>
              <a:t>things like soybeans or wheat as forms of money, the foods </a:t>
            </a:r>
            <a:br>
              <a:rPr lang="en-US" sz="1800" dirty="0"/>
            </a:br>
            <a:r>
              <a:rPr lang="en-US" sz="1800" dirty="0"/>
              <a:t>might spoil before being used as money to pay for other </a:t>
            </a:r>
            <a:br>
              <a:rPr lang="en-US" sz="1800" dirty="0"/>
            </a:br>
            <a:r>
              <a:rPr lang="en-US" sz="1800" dirty="0"/>
              <a:t>things.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B47AE371-FBCB-1ABC-53EA-9B9F756559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2447362" y="1722692"/>
            <a:ext cx="598579" cy="3291760"/>
          </a:xfrm>
        </p:spPr>
        <p:txBody>
          <a:bodyPr>
            <a:noAutofit/>
          </a:bodyPr>
          <a:lstStyle/>
          <a:p>
            <a:r>
              <a:rPr lang="en-US" dirty="0"/>
              <a:t>206</a:t>
            </a:r>
          </a:p>
          <a:p>
            <a:r>
              <a:rPr lang="en-US" dirty="0"/>
              <a:t>217</a:t>
            </a:r>
          </a:p>
          <a:p>
            <a:r>
              <a:rPr lang="en-US" dirty="0"/>
              <a:t>229</a:t>
            </a:r>
          </a:p>
          <a:p>
            <a:r>
              <a:rPr lang="en-US" dirty="0"/>
              <a:t>241</a:t>
            </a:r>
          </a:p>
          <a:p>
            <a:r>
              <a:rPr lang="en-US" dirty="0"/>
              <a:t>252</a:t>
            </a:r>
          </a:p>
          <a:p>
            <a:r>
              <a:rPr lang="en-US" dirty="0"/>
              <a:t>263</a:t>
            </a:r>
          </a:p>
        </p:txBody>
      </p:sp>
    </p:spTree>
    <p:extLst>
      <p:ext uri="{BB962C8B-B14F-4D97-AF65-F5344CB8AC3E}">
        <p14:creationId xmlns:p14="http://schemas.microsoft.com/office/powerpoint/2010/main" val="51392865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Content Placeholder 22">
            <a:extLst>
              <a:ext uri="{FF2B5EF4-FFF2-40B4-BE49-F238E27FC236}">
                <a16:creationId xmlns:a16="http://schemas.microsoft.com/office/drawing/2014/main" id="{B1BAEC69-BFE6-9D3B-175C-647DCF6C1E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Comprehension Questions Part 2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666E81B-83EE-F78D-5D9F-D8FEB6D31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t>13</a:t>
            </a:fld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CB3D5A-517B-2940-0EC1-A279FFCF12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65904"/>
            <a:ext cx="10668000" cy="517586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b="1" dirty="0"/>
              <a:t>What was one thing in the past that people used for money?</a:t>
            </a:r>
          </a:p>
          <a:p>
            <a:pPr marL="0" indent="0">
              <a:buNone/>
            </a:pPr>
            <a:r>
              <a:rPr lang="en-US" dirty="0"/>
              <a:t>	 One thing in the past that people used for money was ________________.</a:t>
            </a:r>
          </a:p>
          <a:p>
            <a:pPr marL="0" indent="0">
              <a:buNone/>
            </a:pPr>
            <a:r>
              <a:rPr lang="en-US" b="1" dirty="0"/>
              <a:t>What problem could people have with using cows as money?</a:t>
            </a:r>
          </a:p>
          <a:p>
            <a:pPr marL="0" indent="0">
              <a:buNone/>
            </a:pPr>
            <a:r>
              <a:rPr lang="en-US" dirty="0"/>
              <a:t>	 A problem people could have with using cows as money was </a:t>
            </a:r>
            <a:br>
              <a:rPr lang="en-US" dirty="0"/>
            </a:br>
            <a:r>
              <a:rPr lang="en-US" dirty="0"/>
              <a:t>	________________.</a:t>
            </a:r>
          </a:p>
        </p:txBody>
      </p:sp>
    </p:spTree>
    <p:extLst>
      <p:ext uri="{BB962C8B-B14F-4D97-AF65-F5344CB8AC3E}">
        <p14:creationId xmlns:p14="http://schemas.microsoft.com/office/powerpoint/2010/main" val="150502975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F1EF82D3-72F2-6B4A-C188-E024FE595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Decodable Informative Text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(Part 3)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9F8ACBB-F699-811B-DACA-578EFE8EFB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14</a:t>
            </a:fld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A8DA77EB-753B-3713-0B7E-E9C980F4C07B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3216090" y="1026711"/>
            <a:ext cx="6528546" cy="288955"/>
          </a:xfrm>
        </p:spPr>
        <p:txBody>
          <a:bodyPr>
            <a:noAutofit/>
          </a:bodyPr>
          <a:lstStyle/>
          <a:p>
            <a:r>
              <a:rPr lang="en-US" b="1" dirty="0">
                <a:effectLst/>
                <a:latin typeface="Arial" panose="020B0604020202020204" pitchFamily="34" charset="0"/>
              </a:rPr>
              <a:t>Part 3</a:t>
            </a:r>
            <a:endParaRPr lang="en-US" dirty="0">
              <a:effectLst/>
              <a:latin typeface="Arial" panose="020B0604020202020204" pitchFamily="34" charset="0"/>
            </a:endParaRPr>
          </a:p>
          <a:p>
            <a:endParaRPr lang="en-US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7A2F509-F7C0-BD73-F5E9-F42A27A18E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16090" y="1314777"/>
            <a:ext cx="6842309" cy="779494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b="1" dirty="0"/>
              <a:t>Teacher Reads</a:t>
            </a:r>
            <a:r>
              <a:rPr lang="en-US" sz="1600" dirty="0"/>
              <a:t> The forms of money kept changing over the years. </a:t>
            </a:r>
            <a:br>
              <a:rPr lang="en-US" sz="1600" dirty="0"/>
            </a:br>
            <a:r>
              <a:rPr lang="en-US" sz="1600" dirty="0"/>
              <a:t>Then governments started making forms of money that were more </a:t>
            </a:r>
            <a:br>
              <a:rPr lang="en-US" sz="1600" dirty="0"/>
            </a:br>
            <a:r>
              <a:rPr lang="en-US" sz="1600" dirty="0"/>
              <a:t>convenient (easier for people to use).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5118BD0C-F96E-6E6D-3CD8-6A587D71492A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3216090" y="2305182"/>
            <a:ext cx="6528547" cy="4017269"/>
          </a:xfrm>
        </p:spPr>
        <p:txBody>
          <a:bodyPr>
            <a:noAutofit/>
          </a:bodyPr>
          <a:lstStyle/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After some time, coins started to be made from </a:t>
            </a:r>
            <a:br>
              <a:rPr lang="en-US" sz="1800" dirty="0"/>
            </a:br>
            <a:r>
              <a:rPr lang="en-US" sz="1800" dirty="0"/>
              <a:t>gold and silver. </a:t>
            </a:r>
            <a:r>
              <a:rPr lang="en-US" sz="1800" b="1" dirty="0"/>
              <a:t>Paper</a:t>
            </a:r>
            <a:r>
              <a:rPr lang="en-US" sz="1800" dirty="0"/>
              <a:t> money started to be printed. </a:t>
            </a:r>
            <a:br>
              <a:rPr lang="en-US" sz="1800" dirty="0"/>
            </a:br>
            <a:r>
              <a:rPr lang="en-US" sz="1800" dirty="0"/>
              <a:t>People could pay for things they wanted with coins and </a:t>
            </a:r>
            <a:br>
              <a:rPr lang="en-US" sz="1800" dirty="0"/>
            </a:br>
            <a:r>
              <a:rPr lang="en-US" sz="1800" dirty="0"/>
              <a:t>paper money.</a:t>
            </a:r>
          </a:p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Today people can also choose to pay for things with </a:t>
            </a:r>
            <a:br>
              <a:rPr lang="en-US" sz="1800" dirty="0"/>
            </a:br>
            <a:r>
              <a:rPr lang="en-US" sz="1800" dirty="0"/>
              <a:t>credit cards, debit cards, or electronic money. Money </a:t>
            </a:r>
            <a:br>
              <a:rPr lang="en-US" sz="1800" dirty="0"/>
            </a:br>
            <a:r>
              <a:rPr lang="en-US" sz="1800" dirty="0"/>
              <a:t>today is very different from when money first started </a:t>
            </a:r>
            <a:br>
              <a:rPr lang="en-US" sz="1800" dirty="0"/>
            </a:br>
            <a:r>
              <a:rPr lang="en-US" sz="1800" dirty="0"/>
              <a:t>being used.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B47AE371-FBCB-1ABC-53EA-9B9F756559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2447362" y="2298597"/>
            <a:ext cx="598579" cy="3964552"/>
          </a:xfrm>
        </p:spPr>
        <p:txBody>
          <a:bodyPr>
            <a:noAutofit/>
          </a:bodyPr>
          <a:lstStyle/>
          <a:p>
            <a:r>
              <a:rPr lang="en-US" dirty="0"/>
              <a:t>264</a:t>
            </a:r>
          </a:p>
          <a:p>
            <a:r>
              <a:rPr lang="en-US" dirty="0"/>
              <a:t>273</a:t>
            </a:r>
          </a:p>
          <a:p>
            <a:r>
              <a:rPr lang="en-US" dirty="0"/>
              <a:t>282</a:t>
            </a:r>
          </a:p>
          <a:p>
            <a:r>
              <a:rPr lang="en-US" dirty="0"/>
              <a:t>292</a:t>
            </a:r>
          </a:p>
          <a:p>
            <a:r>
              <a:rPr lang="en-US" dirty="0"/>
              <a:t>294</a:t>
            </a:r>
          </a:p>
          <a:p>
            <a:r>
              <a:rPr lang="en-US" dirty="0"/>
              <a:t>304</a:t>
            </a:r>
          </a:p>
          <a:p>
            <a:r>
              <a:rPr lang="en-US" dirty="0"/>
              <a:t>312</a:t>
            </a:r>
          </a:p>
          <a:p>
            <a:r>
              <a:rPr lang="en-US" dirty="0"/>
              <a:t>321</a:t>
            </a:r>
          </a:p>
          <a:p>
            <a:r>
              <a:rPr lang="en-US" dirty="0"/>
              <a:t>323</a:t>
            </a:r>
          </a:p>
        </p:txBody>
      </p:sp>
    </p:spTree>
    <p:extLst>
      <p:ext uri="{BB962C8B-B14F-4D97-AF65-F5344CB8AC3E}">
        <p14:creationId xmlns:p14="http://schemas.microsoft.com/office/powerpoint/2010/main" val="371675794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Content Placeholder 22">
            <a:extLst>
              <a:ext uri="{FF2B5EF4-FFF2-40B4-BE49-F238E27FC236}">
                <a16:creationId xmlns:a16="http://schemas.microsoft.com/office/drawing/2014/main" id="{B1BAEC69-BFE6-9D3B-175C-647DCF6C1E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Comprehension Questions Part 3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666E81B-83EE-F78D-5D9F-D8FEB6D31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t>15</a:t>
            </a:fld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CB3D5A-517B-2940-0EC1-A279FFCF12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65904"/>
            <a:ext cx="10668000" cy="517586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b="1" dirty="0"/>
              <a:t>What two forms of money were made after some time?</a:t>
            </a:r>
          </a:p>
          <a:p>
            <a:pPr marL="0" indent="0">
              <a:buNone/>
            </a:pPr>
            <a:r>
              <a:rPr lang="en-US" dirty="0"/>
              <a:t>	 The two forms of money that were made after some time were </a:t>
            </a:r>
            <a:br>
              <a:rPr lang="en-US" dirty="0"/>
            </a:br>
            <a:r>
              <a:rPr lang="en-US" dirty="0"/>
              <a:t>	 ________________.</a:t>
            </a:r>
          </a:p>
          <a:p>
            <a:pPr marL="0" indent="0">
              <a:buNone/>
            </a:pPr>
            <a:r>
              <a:rPr lang="en-US" b="1" dirty="0"/>
              <a:t>How can people pay for things today?</a:t>
            </a:r>
          </a:p>
          <a:p>
            <a:pPr marL="0" indent="0">
              <a:buNone/>
            </a:pPr>
            <a:r>
              <a:rPr lang="en-US" dirty="0"/>
              <a:t>	 Today people can pay for things with ________________.</a:t>
            </a:r>
          </a:p>
        </p:txBody>
      </p:sp>
    </p:spTree>
    <p:extLst>
      <p:ext uri="{BB962C8B-B14F-4D97-AF65-F5344CB8AC3E}">
        <p14:creationId xmlns:p14="http://schemas.microsoft.com/office/powerpoint/2010/main" val="320962963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12">
            <a:extLst>
              <a:ext uri="{FF2B5EF4-FFF2-40B4-BE49-F238E27FC236}">
                <a16:creationId xmlns:a16="http://schemas.microsoft.com/office/drawing/2014/main" id="{74DEB105-4F56-5710-1635-7604A4E35176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 algn="l" defTabSz="914400" rtl="0" eaLnBrk="1" latinLnBrk="0" hangingPunct="1">
              <a:lnSpc>
                <a:spcPts val="2100"/>
              </a:lnSpc>
              <a:spcBef>
                <a:spcPts val="0"/>
              </a:spcBef>
              <a:buFont typeface="+mj-lt"/>
              <a:buNone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914400" indent="-4572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+mj-lt"/>
              <a:buAutoNum type="arabi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>
              <a:defRPr/>
            </a:pPr>
            <a:r>
              <a:rPr lang="en-US" dirty="0"/>
              <a:t>Picture Match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666E81B-83EE-F78D-5D9F-D8FEB6D31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t>16</a:t>
            </a:fld>
            <a:endParaRPr lang="en-US"/>
          </a:p>
        </p:txBody>
      </p:sp>
      <p:pic>
        <p:nvPicPr>
          <p:cNvPr id="11" name="Picture 2" descr="A woman is handing a cashier a bill and taking a cup of coffee from him.&#10;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8589" y="2754844"/>
            <a:ext cx="2657475" cy="2667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FC6B19D1-AEA1-63A6-6632-D73C1D5B4D57}"/>
              </a:ext>
            </a:extLst>
          </p:cNvPr>
          <p:cNvSpPr txBox="1"/>
          <p:nvPr/>
        </p:nvSpPr>
        <p:spPr>
          <a:xfrm>
            <a:off x="566652" y="5553765"/>
            <a:ext cx="3181351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Part ______</a:t>
            </a:r>
          </a:p>
        </p:txBody>
      </p:sp>
      <p:pic>
        <p:nvPicPr>
          <p:cNvPr id="14" name="Picture 3" descr="A man is holding an animal with a thick coat and trading it for a woman's bowl of grain.&#10;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47069" y="2759607"/>
            <a:ext cx="2638425" cy="2638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24935AB3-1300-5B2E-26AD-D9BF5C3BF37B}"/>
              </a:ext>
            </a:extLst>
          </p:cNvPr>
          <p:cNvSpPr txBox="1"/>
          <p:nvPr/>
        </p:nvSpPr>
        <p:spPr>
          <a:xfrm>
            <a:off x="4119714" y="5548593"/>
            <a:ext cx="306520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Part ______</a:t>
            </a:r>
          </a:p>
        </p:txBody>
      </p:sp>
      <p:pic>
        <p:nvPicPr>
          <p:cNvPr id="16" name="Picture 4" descr="A small bowl is tipped over, and the hard outer parts of sea creatures are spilling out of it.&#10;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97270" y="2754844"/>
            <a:ext cx="2628900" cy="2628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0" name="TextBox 19">
            <a:extLst>
              <a:ext uri="{FF2B5EF4-FFF2-40B4-BE49-F238E27FC236}">
                <a16:creationId xmlns:a16="http://schemas.microsoft.com/office/drawing/2014/main" id="{F7827D7F-6DEE-C6CA-29AA-D67FEA9DCF28}"/>
              </a:ext>
            </a:extLst>
          </p:cNvPr>
          <p:cNvSpPr txBox="1"/>
          <p:nvPr/>
        </p:nvSpPr>
        <p:spPr>
          <a:xfrm>
            <a:off x="7535333" y="5544116"/>
            <a:ext cx="31623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Part ______</a:t>
            </a:r>
          </a:p>
        </p:txBody>
      </p:sp>
    </p:spTree>
    <p:extLst>
      <p:ext uri="{BB962C8B-B14F-4D97-AF65-F5344CB8AC3E}">
        <p14:creationId xmlns:p14="http://schemas.microsoft.com/office/powerpoint/2010/main" val="222292501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12">
            <a:extLst>
              <a:ext uri="{FF2B5EF4-FFF2-40B4-BE49-F238E27FC236}">
                <a16:creationId xmlns:a16="http://schemas.microsoft.com/office/drawing/2014/main" id="{C78B80FA-2172-7615-3B97-CB817C5CC3C4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Independent Practice (K) Part 1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17</a:t>
            </a:fld>
            <a:endParaRPr lang="en-US" dirty="0"/>
          </a:p>
        </p:txBody>
      </p:sp>
      <p:sp>
        <p:nvSpPr>
          <p:cNvPr id="15" name="Rounded Rectangle 14">
            <a:extLst>
              <a:ext uri="{FF2B5EF4-FFF2-40B4-BE49-F238E27FC236}">
                <a16:creationId xmlns:a16="http://schemas.microsoft.com/office/drawing/2014/main" id="{5291989A-394A-B150-436F-E809AC2D90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73266" y="1180953"/>
            <a:ext cx="3017520" cy="430887"/>
          </a:xfrm>
          <a:prstGeom prst="roundRect">
            <a:avLst/>
          </a:prstGeom>
          <a:solidFill>
            <a:srgbClr val="70AD4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A8332E2A-854C-DAEC-4246-9D95CB7DBD2A}"/>
              </a:ext>
            </a:extLst>
          </p:cNvPr>
          <p:cNvSpPr txBox="1">
            <a:spLocks/>
          </p:cNvSpPr>
          <p:nvPr/>
        </p:nvSpPr>
        <p:spPr>
          <a:xfrm>
            <a:off x="773263" y="1180953"/>
            <a:ext cx="3017523" cy="4466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lvl="0">
              <a:defRPr/>
            </a:pPr>
            <a:r>
              <a:rPr lang="en-US" sz="2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Independent Practice</a:t>
            </a:r>
            <a:endParaRPr kumimoji="0" lang="en-US" sz="22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4" name="Content Placeholder 1">
            <a:extLst>
              <a:ext uri="{FF2B5EF4-FFF2-40B4-BE49-F238E27FC236}">
                <a16:creationId xmlns:a16="http://schemas.microsoft.com/office/drawing/2014/main" id="{DCBF04B7-EB74-5EB8-E3FB-523F956441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798" y="1789805"/>
            <a:ext cx="10191751" cy="1012767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11"/>
            </a:pPr>
            <a:r>
              <a:rPr lang="en-US" b="1" dirty="0"/>
              <a:t>Text Comprehension </a:t>
            </a:r>
            <a:r>
              <a:rPr lang="en-US" dirty="0"/>
              <a:t>Read each question. Think of the answer or look back </a:t>
            </a:r>
            <a:br>
              <a:rPr lang="en-US" dirty="0"/>
            </a:br>
            <a:r>
              <a:rPr lang="en-US" dirty="0"/>
              <a:t>at the text. Fill in the blank. Be sure the sentence makes sense.</a:t>
            </a:r>
          </a:p>
        </p:txBody>
      </p:sp>
      <p:sp>
        <p:nvSpPr>
          <p:cNvPr id="12" name="Triangle 8">
            <a:extLst>
              <a:ext uri="{FF2B5EF4-FFF2-40B4-BE49-F238E27FC236}">
                <a16:creationId xmlns:a16="http://schemas.microsoft.com/office/drawing/2014/main" id="{1252D9FB-FBB7-6B4B-BF30-EE881DC00D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408730" y="2786331"/>
            <a:ext cx="265392" cy="228786"/>
          </a:xfrm>
          <a:prstGeom prst="triangl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3A7665BA-2FB5-A849-AE69-50F125BD789B}"/>
              </a:ext>
            </a:extLst>
          </p:cNvPr>
          <p:cNvSpPr txBox="1"/>
          <p:nvPr/>
        </p:nvSpPr>
        <p:spPr>
          <a:xfrm>
            <a:off x="762000" y="2658823"/>
            <a:ext cx="1244010" cy="369332"/>
          </a:xfrm>
          <a:prstGeom prst="rect">
            <a:avLst/>
          </a:prstGeom>
          <a:noFill/>
        </p:spPr>
        <p:txBody>
          <a:bodyPr wrap="none" lIns="0" rIns="0" rtlCol="0">
            <a:noAutofit/>
          </a:bodyPr>
          <a:lstStyle/>
          <a:p>
            <a:r>
              <a:rPr lang="en-US" sz="2200" b="1" dirty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Part 1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9B3B8E3-ED8F-D6F9-ABD6-39E8F0C55458}"/>
              </a:ext>
            </a:extLst>
          </p:cNvPr>
          <p:cNvSpPr txBox="1"/>
          <p:nvPr/>
        </p:nvSpPr>
        <p:spPr>
          <a:xfrm>
            <a:off x="762000" y="3008609"/>
            <a:ext cx="10363200" cy="3320499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150000"/>
              </a:lnSpc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1. WHAT 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is bartering?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Bartering is ______________________________________________________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________________________________________________________________.</a:t>
            </a:r>
          </a:p>
          <a:p>
            <a:pPr marL="0" lvl="1">
              <a:lnSpc>
                <a:spcPct val="150000"/>
              </a:lnSpc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2. WHY 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did people in the past barter for things they wanted?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People bartered because ___________________________________________.</a:t>
            </a:r>
          </a:p>
        </p:txBody>
      </p:sp>
    </p:spTree>
    <p:extLst>
      <p:ext uri="{BB962C8B-B14F-4D97-AF65-F5344CB8AC3E}">
        <p14:creationId xmlns:p14="http://schemas.microsoft.com/office/powerpoint/2010/main" val="140824711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12">
            <a:extLst>
              <a:ext uri="{FF2B5EF4-FFF2-40B4-BE49-F238E27FC236}">
                <a16:creationId xmlns:a16="http://schemas.microsoft.com/office/drawing/2014/main" id="{C78B80FA-2172-7615-3B97-CB817C5CC3C4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Independent Practice (K) Part 1  — cont’d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18</a:t>
            </a:fld>
            <a:endParaRPr lang="en-US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9B3B8E3-ED8F-D6F9-ABD6-39E8F0C55458}"/>
              </a:ext>
            </a:extLst>
          </p:cNvPr>
          <p:cNvSpPr txBox="1"/>
          <p:nvPr/>
        </p:nvSpPr>
        <p:spPr>
          <a:xfrm>
            <a:off x="762000" y="977309"/>
            <a:ext cx="10363200" cy="4570236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150000"/>
              </a:lnSpc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3. WHAT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was one problem with bartering?</a:t>
            </a:r>
          </a:p>
          <a:p>
            <a:pPr marL="0" lvl="1">
              <a:lnSpc>
                <a:spcPct val="150000"/>
              </a:lnSpc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One problem was ___________________________________________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 _________________________________________________________</a:t>
            </a:r>
          </a:p>
          <a:p>
            <a:pPr marL="0" lvl="1">
              <a:lnSpc>
                <a:spcPct val="150000"/>
              </a:lnSpc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 _________________________________________________________.</a:t>
            </a:r>
          </a:p>
        </p:txBody>
      </p:sp>
    </p:spTree>
    <p:extLst>
      <p:ext uri="{BB962C8B-B14F-4D97-AF65-F5344CB8AC3E}">
        <p14:creationId xmlns:p14="http://schemas.microsoft.com/office/powerpoint/2010/main" val="73937935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12">
            <a:extLst>
              <a:ext uri="{FF2B5EF4-FFF2-40B4-BE49-F238E27FC236}">
                <a16:creationId xmlns:a16="http://schemas.microsoft.com/office/drawing/2014/main" id="{C78B80FA-2172-7615-3B97-CB817C5CC3C4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Independent Practice (K) Part 2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19</a:t>
            </a:fld>
            <a:endParaRPr lang="en-US" dirty="0"/>
          </a:p>
        </p:txBody>
      </p:sp>
      <p:sp>
        <p:nvSpPr>
          <p:cNvPr id="12" name="Triangle 8">
            <a:extLst>
              <a:ext uri="{FF2B5EF4-FFF2-40B4-BE49-F238E27FC236}">
                <a16:creationId xmlns:a16="http://schemas.microsoft.com/office/drawing/2014/main" id="{868C1527-7519-29DC-2113-3C8233AE6E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408730" y="1244155"/>
            <a:ext cx="265392" cy="228786"/>
          </a:xfrm>
          <a:prstGeom prst="triangl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6FB8406-8864-6C3F-0D1F-3C57D776F9E6}"/>
              </a:ext>
            </a:extLst>
          </p:cNvPr>
          <p:cNvSpPr txBox="1"/>
          <p:nvPr/>
        </p:nvSpPr>
        <p:spPr>
          <a:xfrm>
            <a:off x="762000" y="1116647"/>
            <a:ext cx="1244010" cy="369332"/>
          </a:xfrm>
          <a:prstGeom prst="rect">
            <a:avLst/>
          </a:prstGeom>
          <a:noFill/>
        </p:spPr>
        <p:txBody>
          <a:bodyPr wrap="none" lIns="0" rIns="0" rtlCol="0">
            <a:noAutofit/>
          </a:bodyPr>
          <a:lstStyle/>
          <a:p>
            <a:r>
              <a:rPr lang="en-US" sz="2200" b="1" dirty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Part 2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9B3B8E3-ED8F-D6F9-ABD6-39E8F0C55458}"/>
              </a:ext>
            </a:extLst>
          </p:cNvPr>
          <p:cNvSpPr txBox="1"/>
          <p:nvPr/>
        </p:nvSpPr>
        <p:spPr>
          <a:xfrm>
            <a:off x="762000" y="1459089"/>
            <a:ext cx="10363200" cy="4570236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150000"/>
              </a:lnSpc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4. WHAT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sorts of things did people use for </a:t>
            </a: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money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in the past?</a:t>
            </a:r>
          </a:p>
          <a:p>
            <a:pPr marL="0" lvl="1">
              <a:lnSpc>
                <a:spcPct val="150000"/>
              </a:lnSpc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People used all sorts of things for money in the past, such as _____________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______________________________________________________________.</a:t>
            </a:r>
          </a:p>
          <a:p>
            <a:pPr marL="0" lvl="1">
              <a:lnSpc>
                <a:spcPct val="150000"/>
              </a:lnSpc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5. WHAT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problem could people have with using cows as money?</a:t>
            </a:r>
          </a:p>
          <a:p>
            <a:pPr marL="0" lvl="1">
              <a:lnSpc>
                <a:spcPct val="150000"/>
              </a:lnSpc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 A problem with using cows as money was ____________________________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______________________________________________________________.</a:t>
            </a:r>
          </a:p>
          <a:p>
            <a:pPr marL="0" lvl="1">
              <a:lnSpc>
                <a:spcPct val="150000"/>
              </a:lnSpc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6. WHAT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problem could people have with using foods as money?</a:t>
            </a:r>
          </a:p>
          <a:p>
            <a:pPr marL="0" lvl="1">
              <a:lnSpc>
                <a:spcPct val="150000"/>
              </a:lnSpc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 A problem people could have with was ______________________________.</a:t>
            </a:r>
          </a:p>
        </p:txBody>
      </p:sp>
    </p:spTree>
    <p:extLst>
      <p:ext uri="{BB962C8B-B14F-4D97-AF65-F5344CB8AC3E}">
        <p14:creationId xmlns:p14="http://schemas.microsoft.com/office/powerpoint/2010/main" val="26491265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4F5441D-ECA2-D249-D0DC-C252C60120C5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Words (B)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89FC38A-AF24-760D-AC21-74C16F921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6" name="Rounded Rectangle 5">
            <a:extLst>
              <a:ext uri="{FF2B5EF4-FFF2-40B4-BE49-F238E27FC236}">
                <a16:creationId xmlns:a16="http://schemas.microsoft.com/office/drawing/2014/main" id="{2B4D2D30-831D-7DF2-5863-4C4C000048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73265" y="1180953"/>
            <a:ext cx="1868556" cy="430887"/>
          </a:xfrm>
          <a:prstGeom prst="round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F70309D-44E8-3332-5283-F1CD4E27A03E}"/>
              </a:ext>
            </a:extLst>
          </p:cNvPr>
          <p:cNvSpPr txBox="1">
            <a:spLocks/>
          </p:cNvSpPr>
          <p:nvPr/>
        </p:nvSpPr>
        <p:spPr>
          <a:xfrm>
            <a:off x="773264" y="1180953"/>
            <a:ext cx="1868557" cy="4466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Words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809454"/>
            <a:ext cx="10668000" cy="3470337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2"/>
            </a:pPr>
            <a:r>
              <a:rPr lang="en-US" b="1" dirty="0"/>
              <a:t>New Words </a:t>
            </a:r>
            <a:r>
              <a:rPr lang="en-US" dirty="0"/>
              <a:t>Say the sound. Sound out the word. Read the word.</a:t>
            </a:r>
          </a:p>
          <a:p>
            <a:pPr lvl="1" defTabSz="457200"/>
            <a:r>
              <a:rPr lang="en-US" dirty="0"/>
              <a:t>c</a:t>
            </a:r>
            <a:r>
              <a:rPr lang="en-US" u="sng" dirty="0"/>
              <a:t>oi</a:t>
            </a:r>
            <a:r>
              <a:rPr lang="en-US" dirty="0"/>
              <a:t>l		c</a:t>
            </a:r>
            <a:r>
              <a:rPr lang="en-US" u="sng" dirty="0"/>
              <a:t>oa</a:t>
            </a:r>
            <a:r>
              <a:rPr lang="en-US" dirty="0"/>
              <a:t>t		s</a:t>
            </a:r>
            <a:r>
              <a:rPr lang="en-US" u="sng" dirty="0"/>
              <a:t>oy</a:t>
            </a:r>
          </a:p>
          <a:p>
            <a:pPr lvl="1" defTabSz="457200"/>
            <a:r>
              <a:rPr lang="en-US" dirty="0"/>
              <a:t>t</a:t>
            </a:r>
            <a:r>
              <a:rPr lang="en-US" u="sng" dirty="0"/>
              <a:t>oy</a:t>
            </a:r>
            <a:r>
              <a:rPr lang="en-US" dirty="0"/>
              <a:t>		p</a:t>
            </a:r>
            <a:r>
              <a:rPr lang="en-US" u="sng" dirty="0"/>
              <a:t>ai</a:t>
            </a:r>
            <a:r>
              <a:rPr lang="en-US" dirty="0"/>
              <a:t>nts		p</a:t>
            </a:r>
            <a:r>
              <a:rPr lang="en-US" u="sng" dirty="0"/>
              <a:t>oi</a:t>
            </a:r>
            <a:r>
              <a:rPr lang="en-US" dirty="0"/>
              <a:t>nts</a:t>
            </a:r>
          </a:p>
          <a:p>
            <a:pPr lvl="1" defTabSz="457200"/>
            <a:r>
              <a:rPr lang="en-US" dirty="0"/>
              <a:t>fail		foil			pawn</a:t>
            </a:r>
          </a:p>
          <a:p>
            <a:pPr lvl="1" defTabSz="457200"/>
            <a:r>
              <a:rPr lang="en-US" dirty="0"/>
              <a:t>toil		tool			poise</a:t>
            </a:r>
          </a:p>
        </p:txBody>
      </p:sp>
    </p:spTree>
    <p:extLst>
      <p:ext uri="{BB962C8B-B14F-4D97-AF65-F5344CB8AC3E}">
        <p14:creationId xmlns:p14="http://schemas.microsoft.com/office/powerpoint/2010/main" val="294273710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12">
            <a:extLst>
              <a:ext uri="{FF2B5EF4-FFF2-40B4-BE49-F238E27FC236}">
                <a16:creationId xmlns:a16="http://schemas.microsoft.com/office/drawing/2014/main" id="{C78B80FA-2172-7615-3B97-CB817C5CC3C4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Independent Practice (K) Part 3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20</a:t>
            </a:fld>
            <a:endParaRPr lang="en-US" dirty="0"/>
          </a:p>
        </p:txBody>
      </p:sp>
      <p:sp>
        <p:nvSpPr>
          <p:cNvPr id="12" name="Triangle 8">
            <a:extLst>
              <a:ext uri="{FF2B5EF4-FFF2-40B4-BE49-F238E27FC236}">
                <a16:creationId xmlns:a16="http://schemas.microsoft.com/office/drawing/2014/main" id="{868C1527-7519-29DC-2113-3C8233AE6E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408730" y="1244155"/>
            <a:ext cx="265392" cy="228786"/>
          </a:xfrm>
          <a:prstGeom prst="triangl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6FB8406-8864-6C3F-0D1F-3C57D776F9E6}"/>
              </a:ext>
            </a:extLst>
          </p:cNvPr>
          <p:cNvSpPr txBox="1"/>
          <p:nvPr/>
        </p:nvSpPr>
        <p:spPr>
          <a:xfrm>
            <a:off x="762000" y="1116647"/>
            <a:ext cx="1244010" cy="369332"/>
          </a:xfrm>
          <a:prstGeom prst="rect">
            <a:avLst/>
          </a:prstGeom>
          <a:noFill/>
        </p:spPr>
        <p:txBody>
          <a:bodyPr wrap="none" lIns="0" rIns="0" rtlCol="0">
            <a:noAutofit/>
          </a:bodyPr>
          <a:lstStyle/>
          <a:p>
            <a:r>
              <a:rPr lang="en-US" sz="2200" b="1" dirty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Part 3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9B3B8E3-ED8F-D6F9-ABD6-39E8F0C55458}"/>
              </a:ext>
            </a:extLst>
          </p:cNvPr>
          <p:cNvSpPr txBox="1"/>
          <p:nvPr/>
        </p:nvSpPr>
        <p:spPr>
          <a:xfrm>
            <a:off x="762000" y="1459089"/>
            <a:ext cx="10363200" cy="4617861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150000"/>
              </a:lnSpc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7. WHAT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forms of money were made after some time?</a:t>
            </a:r>
          </a:p>
          <a:p>
            <a:pPr marL="0" lvl="1">
              <a:lnSpc>
                <a:spcPct val="150000"/>
              </a:lnSpc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The forms of money made were _______________________________.</a:t>
            </a:r>
          </a:p>
          <a:p>
            <a:pPr marL="0" lvl="1">
              <a:lnSpc>
                <a:spcPct val="150000"/>
              </a:lnSpc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8. HOW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can people pay for things today?</a:t>
            </a:r>
          </a:p>
          <a:p>
            <a:pPr marL="0" lvl="1">
              <a:lnSpc>
                <a:spcPct val="150000"/>
              </a:lnSpc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People can pay for things today with ____________________________.</a:t>
            </a:r>
          </a:p>
        </p:txBody>
      </p:sp>
    </p:spTree>
    <p:extLst>
      <p:ext uri="{BB962C8B-B14F-4D97-AF65-F5344CB8AC3E}">
        <p14:creationId xmlns:p14="http://schemas.microsoft.com/office/powerpoint/2010/main" val="208368207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12">
            <a:extLst>
              <a:ext uri="{FF2B5EF4-FFF2-40B4-BE49-F238E27FC236}">
                <a16:creationId xmlns:a16="http://schemas.microsoft.com/office/drawing/2014/main" id="{F2AB760C-299D-D57C-B2D5-5E4D1970F2E7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6903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Independent Practice (L)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21</a:t>
            </a:fld>
            <a:endParaRPr lang="en-US" dirty="0"/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DCBF04B7-EB74-5EB8-E3FB-523F956441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799" y="1065905"/>
            <a:ext cx="10581970" cy="536753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12"/>
            </a:pPr>
            <a:r>
              <a:rPr lang="en-US" b="1" dirty="0"/>
              <a:t>More Practice • Activity 1 </a:t>
            </a:r>
            <a:r>
              <a:rPr lang="en-US" dirty="0"/>
              <a:t>Underline all the endings that make sense.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0BE3BC5-1AEB-4B99-E28A-7D379D4E697E}"/>
              </a:ext>
            </a:extLst>
          </p:cNvPr>
          <p:cNvSpPr txBox="1"/>
          <p:nvPr/>
        </p:nvSpPr>
        <p:spPr>
          <a:xfrm>
            <a:off x="762000" y="1859627"/>
            <a:ext cx="6405716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1. On a hot summer afternoon, Justin might 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________________.</a:t>
            </a:r>
            <a:endParaRPr lang="en-US" dirty="0"/>
          </a:p>
        </p:txBody>
      </p:sp>
      <p:sp>
        <p:nvSpPr>
          <p:cNvPr id="18" name="Content Placeholder 3">
            <a:extLst>
              <a:ext uri="{FF2B5EF4-FFF2-40B4-BE49-F238E27FC236}">
                <a16:creationId xmlns:a16="http://schemas.microsoft.com/office/drawing/2014/main" id="{0C8F452A-0B1C-D32D-6A94-5797DCD29608}"/>
              </a:ext>
            </a:extLst>
          </p:cNvPr>
          <p:cNvSpPr txBox="1">
            <a:spLocks/>
          </p:cNvSpPr>
          <p:nvPr/>
        </p:nvSpPr>
        <p:spPr>
          <a:xfrm>
            <a:off x="7567374" y="1835800"/>
            <a:ext cx="3926535" cy="206760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a. enjoy a trip to the beach</a:t>
            </a:r>
          </a:p>
          <a:p>
            <a:pPr marL="0" indent="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b. point to a snowman</a:t>
            </a:r>
          </a:p>
          <a:p>
            <a:pPr marL="0" indent="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c. put on some sunscreen</a:t>
            </a:r>
          </a:p>
          <a:p>
            <a:pPr marL="0" indent="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d. stay in the shade to avoid a </a:t>
            </a:r>
            <a:br>
              <a:rPr lang="en-US" dirty="0"/>
            </a:br>
            <a:r>
              <a:rPr lang="en-US" dirty="0"/>
              <a:t>    sunburn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0BE3BC5-1AEB-4B99-E28A-7D379D4E697E}"/>
              </a:ext>
            </a:extLst>
          </p:cNvPr>
          <p:cNvSpPr txBox="1"/>
          <p:nvPr/>
        </p:nvSpPr>
        <p:spPr>
          <a:xfrm>
            <a:off x="762000" y="4147824"/>
            <a:ext cx="5491316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2. On a cold, dark night,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Taisha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might 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 ________________.</a:t>
            </a:r>
          </a:p>
        </p:txBody>
      </p:sp>
      <p:sp>
        <p:nvSpPr>
          <p:cNvPr id="9" name="Content Placeholder 3">
            <a:extLst>
              <a:ext uri="{FF2B5EF4-FFF2-40B4-BE49-F238E27FC236}">
                <a16:creationId xmlns:a16="http://schemas.microsoft.com/office/drawing/2014/main" id="{0C8F452A-0B1C-D32D-6A94-5797DCD29608}"/>
              </a:ext>
            </a:extLst>
          </p:cNvPr>
          <p:cNvSpPr txBox="1">
            <a:spLocks/>
          </p:cNvSpPr>
          <p:nvPr/>
        </p:nvSpPr>
        <p:spPr>
          <a:xfrm>
            <a:off x="7567374" y="4123997"/>
            <a:ext cx="3926535" cy="2217809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a. stay inside and embroider a </a:t>
            </a:r>
            <a:br>
              <a:rPr lang="en-US" dirty="0"/>
            </a:br>
            <a:r>
              <a:rPr lang="en-US" dirty="0"/>
              <a:t>    pillowcase</a:t>
            </a:r>
          </a:p>
          <a:p>
            <a:pPr marL="0" indent="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b. broil some meat for dinner</a:t>
            </a:r>
          </a:p>
          <a:p>
            <a:pPr marL="0" indent="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c. enjoy a picnic at a park</a:t>
            </a:r>
          </a:p>
          <a:p>
            <a:pPr marL="0" indent="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d. boil some water to make tea</a:t>
            </a:r>
          </a:p>
        </p:txBody>
      </p:sp>
    </p:spTree>
    <p:extLst>
      <p:ext uri="{BB962C8B-B14F-4D97-AF65-F5344CB8AC3E}">
        <p14:creationId xmlns:p14="http://schemas.microsoft.com/office/powerpoint/2010/main" val="261691332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12">
            <a:extLst>
              <a:ext uri="{FF2B5EF4-FFF2-40B4-BE49-F238E27FC236}">
                <a16:creationId xmlns:a16="http://schemas.microsoft.com/office/drawing/2014/main" id="{2DE372A6-BD4D-78DE-5494-41D7731B8843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6903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Independent Practice (M)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22</a:t>
            </a:fld>
            <a:endParaRPr lang="en-US" dirty="0"/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DCBF04B7-EB74-5EB8-E3FB-523F956441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65906"/>
            <a:ext cx="10562304" cy="664572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13"/>
            </a:pPr>
            <a:r>
              <a:rPr lang="en-US" b="1" dirty="0"/>
              <a:t>More Practice • Activity 2 </a:t>
            </a:r>
            <a:r>
              <a:rPr lang="en-US" dirty="0"/>
              <a:t>Fill in each blank with the best word.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9B3B8E3-ED8F-D6F9-ABD6-39E8F0C55458}"/>
              </a:ext>
            </a:extLst>
          </p:cNvPr>
          <p:cNvSpPr txBox="1"/>
          <p:nvPr/>
        </p:nvSpPr>
        <p:spPr>
          <a:xfrm>
            <a:off x="745190" y="1807738"/>
            <a:ext cx="7322419" cy="664349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200000"/>
              </a:lnSpc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1. Did you ________ to Cora that coats are on sale?</a:t>
            </a:r>
          </a:p>
        </p:txBody>
      </p:sp>
      <p:sp>
        <p:nvSpPr>
          <p:cNvPr id="13" name="Content Placeholder 3">
            <a:extLst>
              <a:ext uri="{FF2B5EF4-FFF2-40B4-BE49-F238E27FC236}">
                <a16:creationId xmlns:a16="http://schemas.microsoft.com/office/drawing/2014/main" id="{C338816D-C574-BE5A-7C74-9980B07DCB5D}"/>
              </a:ext>
            </a:extLst>
          </p:cNvPr>
          <p:cNvSpPr txBox="1">
            <a:spLocks/>
          </p:cNvSpPr>
          <p:nvPr/>
        </p:nvSpPr>
        <p:spPr>
          <a:xfrm>
            <a:off x="978748" y="2488468"/>
            <a:ext cx="4354222" cy="620261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45720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suction		fraction		mention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9B3B8E3-ED8F-D6F9-ABD6-39E8F0C55458}"/>
              </a:ext>
            </a:extLst>
          </p:cNvPr>
          <p:cNvSpPr txBox="1"/>
          <p:nvPr/>
        </p:nvSpPr>
        <p:spPr>
          <a:xfrm>
            <a:off x="745191" y="3064092"/>
            <a:ext cx="9175558" cy="664349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200000"/>
              </a:lnSpc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2. Tanner had to ________ the report because it had a lot of mistakes.</a:t>
            </a:r>
          </a:p>
        </p:txBody>
      </p:sp>
      <p:sp>
        <p:nvSpPr>
          <p:cNvPr id="15" name="Content Placeholder 3">
            <a:extLst>
              <a:ext uri="{FF2B5EF4-FFF2-40B4-BE49-F238E27FC236}">
                <a16:creationId xmlns:a16="http://schemas.microsoft.com/office/drawing/2014/main" id="{C338816D-C574-BE5A-7C74-9980B07DCB5D}"/>
              </a:ext>
            </a:extLst>
          </p:cNvPr>
          <p:cNvSpPr txBox="1">
            <a:spLocks/>
          </p:cNvSpPr>
          <p:nvPr/>
        </p:nvSpPr>
        <p:spPr>
          <a:xfrm>
            <a:off x="1795194" y="3744822"/>
            <a:ext cx="4907778" cy="620261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45720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replay		redo		refill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9B3B8E3-ED8F-D6F9-ABD6-39E8F0C55458}"/>
              </a:ext>
            </a:extLst>
          </p:cNvPr>
          <p:cNvSpPr txBox="1"/>
          <p:nvPr/>
        </p:nvSpPr>
        <p:spPr>
          <a:xfrm>
            <a:off x="745190" y="4235775"/>
            <a:ext cx="9696668" cy="664349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200000"/>
              </a:lnSpc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3. Anna sold Max some tools that used to ________ to her dad.</a:t>
            </a:r>
          </a:p>
        </p:txBody>
      </p:sp>
      <p:sp>
        <p:nvSpPr>
          <p:cNvPr id="12" name="Content Placeholder 3">
            <a:extLst>
              <a:ext uri="{FF2B5EF4-FFF2-40B4-BE49-F238E27FC236}">
                <a16:creationId xmlns:a16="http://schemas.microsoft.com/office/drawing/2014/main" id="{C338816D-C574-BE5A-7C74-9980B07DCB5D}"/>
              </a:ext>
            </a:extLst>
          </p:cNvPr>
          <p:cNvSpPr txBox="1">
            <a:spLocks/>
          </p:cNvSpPr>
          <p:nvPr/>
        </p:nvSpPr>
        <p:spPr>
          <a:xfrm>
            <a:off x="4879534" y="4916505"/>
            <a:ext cx="4980348" cy="620261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45720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beside		belong		become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2600E160-D310-B64F-A45B-B430745AA1AC}"/>
              </a:ext>
            </a:extLst>
          </p:cNvPr>
          <p:cNvSpPr txBox="1"/>
          <p:nvPr/>
        </p:nvSpPr>
        <p:spPr>
          <a:xfrm>
            <a:off x="762000" y="5361217"/>
            <a:ext cx="9974826" cy="664349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200000"/>
              </a:lnSpc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4. I need glasses because my ________ is not very good.</a:t>
            </a:r>
          </a:p>
        </p:txBody>
      </p:sp>
      <p:sp>
        <p:nvSpPr>
          <p:cNvPr id="17" name="Content Placeholder 3">
            <a:extLst>
              <a:ext uri="{FF2B5EF4-FFF2-40B4-BE49-F238E27FC236}">
                <a16:creationId xmlns:a16="http://schemas.microsoft.com/office/drawing/2014/main" id="{399E96AE-493E-CB2B-8C3C-94C61633E091}"/>
              </a:ext>
            </a:extLst>
          </p:cNvPr>
          <p:cNvSpPr txBox="1">
            <a:spLocks/>
          </p:cNvSpPr>
          <p:nvPr/>
        </p:nvSpPr>
        <p:spPr>
          <a:xfrm>
            <a:off x="3139746" y="6025566"/>
            <a:ext cx="4907555" cy="553518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45720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vision		mansion		version</a:t>
            </a:r>
          </a:p>
        </p:txBody>
      </p:sp>
    </p:spTree>
    <p:extLst>
      <p:ext uri="{BB962C8B-B14F-4D97-AF65-F5344CB8AC3E}">
        <p14:creationId xmlns:p14="http://schemas.microsoft.com/office/powerpoint/2010/main" val="68320220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12">
            <a:extLst>
              <a:ext uri="{FF2B5EF4-FFF2-40B4-BE49-F238E27FC236}">
                <a16:creationId xmlns:a16="http://schemas.microsoft.com/office/drawing/2014/main" id="{2DE372A6-BD4D-78DE-5494-41D7731B8843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6903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Independent Practice (M) — cont’d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23</a:t>
            </a:fld>
            <a:endParaRPr lang="en-US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056957B6-277F-701A-24A8-A5270BEBBD81}"/>
              </a:ext>
            </a:extLst>
          </p:cNvPr>
          <p:cNvSpPr txBox="1"/>
          <p:nvPr/>
        </p:nvSpPr>
        <p:spPr>
          <a:xfrm>
            <a:off x="762000" y="847529"/>
            <a:ext cx="9207910" cy="664349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200000"/>
              </a:lnSpc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5. A snowstorm may ________ the crops the farmer planted.</a:t>
            </a:r>
          </a:p>
        </p:txBody>
      </p:sp>
      <p:sp>
        <p:nvSpPr>
          <p:cNvPr id="7" name="Content Placeholder 3">
            <a:extLst>
              <a:ext uri="{FF2B5EF4-FFF2-40B4-BE49-F238E27FC236}">
                <a16:creationId xmlns:a16="http://schemas.microsoft.com/office/drawing/2014/main" id="{1A2641E9-B45B-A4B5-A676-47AC4BB40D95}"/>
              </a:ext>
            </a:extLst>
          </p:cNvPr>
          <p:cNvSpPr txBox="1">
            <a:spLocks/>
          </p:cNvSpPr>
          <p:nvPr/>
        </p:nvSpPr>
        <p:spPr>
          <a:xfrm>
            <a:off x="2199969" y="1624371"/>
            <a:ext cx="4171335" cy="499398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45720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depart		destroy		defrost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9B3B8E3-ED8F-D6F9-ABD6-39E8F0C55458}"/>
              </a:ext>
            </a:extLst>
          </p:cNvPr>
          <p:cNvSpPr txBox="1"/>
          <p:nvPr/>
        </p:nvSpPr>
        <p:spPr>
          <a:xfrm>
            <a:off x="745190" y="2279220"/>
            <a:ext cx="9696668" cy="664349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200000"/>
              </a:lnSpc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6. The seeds in the pot will ________ peppers when they grow.</a:t>
            </a:r>
          </a:p>
        </p:txBody>
      </p:sp>
      <p:sp>
        <p:nvSpPr>
          <p:cNvPr id="12" name="Content Placeholder 3">
            <a:extLst>
              <a:ext uri="{FF2B5EF4-FFF2-40B4-BE49-F238E27FC236}">
                <a16:creationId xmlns:a16="http://schemas.microsoft.com/office/drawing/2014/main" id="{C338816D-C574-BE5A-7C74-9980B07DCB5D}"/>
              </a:ext>
            </a:extLst>
          </p:cNvPr>
          <p:cNvSpPr txBox="1">
            <a:spLocks/>
          </p:cNvSpPr>
          <p:nvPr/>
        </p:nvSpPr>
        <p:spPr>
          <a:xfrm>
            <a:off x="2875781" y="2959950"/>
            <a:ext cx="4980348" cy="620261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45720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become		before		beside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2600E160-D310-B64F-A45B-B430745AA1AC}"/>
              </a:ext>
            </a:extLst>
          </p:cNvPr>
          <p:cNvSpPr txBox="1"/>
          <p:nvPr/>
        </p:nvSpPr>
        <p:spPr>
          <a:xfrm>
            <a:off x="762000" y="3653251"/>
            <a:ext cx="9974826" cy="664349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200000"/>
              </a:lnSpc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7. Dad will ________ the shirt because it has food stains on it.</a:t>
            </a:r>
          </a:p>
        </p:txBody>
      </p:sp>
      <p:sp>
        <p:nvSpPr>
          <p:cNvPr id="15" name="Content Placeholder 3">
            <a:extLst>
              <a:ext uri="{FF2B5EF4-FFF2-40B4-BE49-F238E27FC236}">
                <a16:creationId xmlns:a16="http://schemas.microsoft.com/office/drawing/2014/main" id="{399E96AE-493E-CB2B-8C3C-94C61633E091}"/>
              </a:ext>
            </a:extLst>
          </p:cNvPr>
          <p:cNvSpPr txBox="1">
            <a:spLocks/>
          </p:cNvSpPr>
          <p:nvPr/>
        </p:nvSpPr>
        <p:spPr>
          <a:xfrm>
            <a:off x="1018839" y="4317600"/>
            <a:ext cx="4907555" cy="553518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45720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prevent		prepay		presoak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056957B6-277F-701A-24A8-A5270BEBBD81}"/>
              </a:ext>
            </a:extLst>
          </p:cNvPr>
          <p:cNvSpPr txBox="1"/>
          <p:nvPr/>
        </p:nvSpPr>
        <p:spPr>
          <a:xfrm>
            <a:off x="762000" y="5069878"/>
            <a:ext cx="9207910" cy="664349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200000"/>
              </a:lnSpc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8. The train will ________ at six for the long trip.</a:t>
            </a:r>
          </a:p>
        </p:txBody>
      </p:sp>
      <p:sp>
        <p:nvSpPr>
          <p:cNvPr id="18" name="Content Placeholder 3">
            <a:extLst>
              <a:ext uri="{FF2B5EF4-FFF2-40B4-BE49-F238E27FC236}">
                <a16:creationId xmlns:a16="http://schemas.microsoft.com/office/drawing/2014/main" id="{1A2641E9-B45B-A4B5-A676-47AC4BB40D95}"/>
              </a:ext>
            </a:extLst>
          </p:cNvPr>
          <p:cNvSpPr txBox="1">
            <a:spLocks/>
          </p:cNvSpPr>
          <p:nvPr/>
        </p:nvSpPr>
        <p:spPr>
          <a:xfrm>
            <a:off x="1386948" y="5846720"/>
            <a:ext cx="4171335" cy="499398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45720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defrost		depart		decay</a:t>
            </a:r>
          </a:p>
        </p:txBody>
      </p:sp>
    </p:spTree>
    <p:extLst>
      <p:ext uri="{BB962C8B-B14F-4D97-AF65-F5344CB8AC3E}">
        <p14:creationId xmlns:p14="http://schemas.microsoft.com/office/powerpoint/2010/main" val="38839076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C498C97-6632-36ED-B79E-16D28FEA0C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Words (C)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A20ECA2-8A52-B700-3E3E-9045E5EF8C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365125"/>
            <a:ext cx="2743200" cy="365125"/>
          </a:xfrm>
        </p:spPr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22" name="Content Placeholder 2">
            <a:extLst>
              <a:ext uri="{FF2B5EF4-FFF2-40B4-BE49-F238E27FC236}">
                <a16:creationId xmlns:a16="http://schemas.microsoft.com/office/drawing/2014/main" id="{1262B841-BCC5-27FE-F4C2-3B5281AF81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88136"/>
            <a:ext cx="10668000" cy="669110"/>
          </a:xfrm>
        </p:spPr>
        <p:txBody>
          <a:bodyPr>
            <a:noAutofit/>
          </a:bodyPr>
          <a:lstStyle>
            <a:lvl1pPr>
              <a:buAutoNum type="alphaUcPeriod"/>
              <a:defRPr/>
            </a:lvl1pPr>
            <a:lvl2pPr marL="457200" indent="0">
              <a:buNone/>
              <a:defRPr/>
            </a:lvl2pPr>
          </a:lstStyle>
          <a:p>
            <a:pPr>
              <a:buFont typeface="+mj-lt"/>
              <a:buAutoNum type="alphaUcPeriod" startAt="3"/>
            </a:pPr>
            <a:r>
              <a:rPr lang="en-US" b="1" dirty="0">
                <a:effectLst/>
              </a:rPr>
              <a:t>Word Families</a:t>
            </a:r>
            <a:r>
              <a:rPr lang="en-US" b="1" dirty="0"/>
              <a:t> </a:t>
            </a:r>
            <a:r>
              <a:rPr lang="en-US" dirty="0"/>
              <a:t>Read down. Read rapidly.</a:t>
            </a:r>
            <a:endParaRPr lang="en-US" dirty="0">
              <a:effectLst/>
            </a:endParaRPr>
          </a:p>
        </p:txBody>
      </p:sp>
      <p:sp>
        <p:nvSpPr>
          <p:cNvPr id="34" name="Text Placeholder 33">
            <a:extLst>
              <a:ext uri="{FF2B5EF4-FFF2-40B4-BE49-F238E27FC236}">
                <a16:creationId xmlns:a16="http://schemas.microsoft.com/office/drawing/2014/main" id="{51760B50-4EC1-0552-121A-4A0CC6197EB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54743" y="1990580"/>
            <a:ext cx="2126343" cy="2969623"/>
          </a:xfrm>
        </p:spPr>
        <p:txBody>
          <a:bodyPr>
            <a:noAutofit/>
          </a:bodyPr>
          <a:lstStyle/>
          <a:p>
            <a:r>
              <a:rPr lang="en-US" b="1" dirty="0"/>
              <a:t>coil</a:t>
            </a:r>
          </a:p>
          <a:p>
            <a:r>
              <a:rPr lang="en-US" dirty="0"/>
              <a:t>foil</a:t>
            </a:r>
          </a:p>
          <a:p>
            <a:r>
              <a:rPr lang="en-US" dirty="0"/>
              <a:t>toil</a:t>
            </a:r>
          </a:p>
          <a:p>
            <a:r>
              <a:rPr lang="en-US" dirty="0"/>
              <a:t>boil</a:t>
            </a:r>
          </a:p>
          <a:p>
            <a:r>
              <a:rPr lang="en-US" dirty="0"/>
              <a:t>broil</a:t>
            </a:r>
            <a:endParaRPr lang="pl-PL" dirty="0"/>
          </a:p>
        </p:txBody>
      </p:sp>
      <p:sp>
        <p:nvSpPr>
          <p:cNvPr id="35" name="Text Placeholder 26">
            <a:extLst>
              <a:ext uri="{FF2B5EF4-FFF2-40B4-BE49-F238E27FC236}">
                <a16:creationId xmlns:a16="http://schemas.microsoft.com/office/drawing/2014/main" id="{F26E453C-FBE8-821E-A68F-79C89CE9D588}"/>
              </a:ext>
            </a:extLst>
          </p:cNvPr>
          <p:cNvSpPr txBox="1">
            <a:spLocks/>
          </p:cNvSpPr>
          <p:nvPr/>
        </p:nvSpPr>
        <p:spPr>
          <a:xfrm>
            <a:off x="3394527" y="2007564"/>
            <a:ext cx="2126343" cy="2969623"/>
          </a:xfrm>
          <a:prstGeom prst="rect">
            <a:avLst/>
          </a:prstGeom>
        </p:spPr>
        <p:txBody>
          <a:bodyPr vert="horz" wrap="none" lIns="137160" tIns="91440" rIns="137160" bIns="45720" rtlCol="0">
            <a:noAutofit/>
          </a:bodyPr>
          <a:lstStyle>
            <a:lvl1pPr marL="0" indent="0" algn="l" defTabSz="914400" rtl="0" eaLnBrk="1" latinLnBrk="0" hangingPunct="1">
              <a:lnSpc>
                <a:spcPts val="4200"/>
              </a:lnSpc>
              <a:spcBef>
                <a:spcPts val="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indent="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+mj-lt"/>
              <a:buNone/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indent="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indent="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indent="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/>
              <a:t>joy</a:t>
            </a:r>
          </a:p>
          <a:p>
            <a:r>
              <a:rPr lang="en-US" dirty="0"/>
              <a:t>soy</a:t>
            </a:r>
          </a:p>
          <a:p>
            <a:r>
              <a:rPr lang="en-US" dirty="0"/>
              <a:t>toy</a:t>
            </a:r>
          </a:p>
          <a:p>
            <a:r>
              <a:rPr lang="en-US" dirty="0"/>
              <a:t>boy</a:t>
            </a:r>
          </a:p>
          <a:p>
            <a:r>
              <a:rPr lang="en-US" dirty="0"/>
              <a:t>Roy</a:t>
            </a:r>
          </a:p>
        </p:txBody>
      </p:sp>
      <p:sp>
        <p:nvSpPr>
          <p:cNvPr id="29" name="Text Placeholder 28">
            <a:extLst>
              <a:ext uri="{FF2B5EF4-FFF2-40B4-BE49-F238E27FC236}">
                <a16:creationId xmlns:a16="http://schemas.microsoft.com/office/drawing/2014/main" id="{5F00A9C6-ED01-66C5-23EA-7A3FFFEA2E3B}"/>
              </a:ext>
            </a:extLst>
          </p:cNvPr>
          <p:cNvSpPr>
            <a:spLocks noGrp="1"/>
          </p:cNvSpPr>
          <p:nvPr>
            <p:ph type="body" sz="half" idx="14"/>
          </p:nvPr>
        </p:nvSpPr>
        <p:spPr>
          <a:xfrm>
            <a:off x="6052456" y="1990579"/>
            <a:ext cx="2126343" cy="2969623"/>
          </a:xfrm>
        </p:spPr>
        <p:txBody>
          <a:bodyPr>
            <a:noAutofit/>
          </a:bodyPr>
          <a:lstStyle/>
          <a:p>
            <a:r>
              <a:rPr lang="en-US" b="1" dirty="0"/>
              <a:t>paw</a:t>
            </a:r>
          </a:p>
          <a:p>
            <a:r>
              <a:rPr lang="en-US" dirty="0"/>
              <a:t>law</a:t>
            </a:r>
          </a:p>
          <a:p>
            <a:r>
              <a:rPr lang="en-US" dirty="0"/>
              <a:t>jaw</a:t>
            </a:r>
          </a:p>
          <a:p>
            <a:r>
              <a:rPr lang="en-US" dirty="0"/>
              <a:t>thaw</a:t>
            </a:r>
          </a:p>
          <a:p>
            <a:r>
              <a:rPr lang="en-US" dirty="0"/>
              <a:t>straw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420EDDB1-7A29-7E1C-11EA-B4E305FF906E}"/>
              </a:ext>
            </a:extLst>
          </p:cNvPr>
          <p:cNvSpPr txBox="1"/>
          <p:nvPr/>
        </p:nvSpPr>
        <p:spPr>
          <a:xfrm>
            <a:off x="8417860" y="3530476"/>
            <a:ext cx="2955366" cy="369332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10 Second Challenge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AA7B3B88-7296-5C30-4621-F7A2AD141D2C}"/>
              </a:ext>
            </a:extLst>
          </p:cNvPr>
          <p:cNvSpPr txBox="1"/>
          <p:nvPr/>
        </p:nvSpPr>
        <p:spPr>
          <a:xfrm>
            <a:off x="8417859" y="3942012"/>
            <a:ext cx="2955366" cy="892552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>
            <a:pPr defTabSz="457200">
              <a:spcAft>
                <a:spcPts val="600"/>
              </a:spcAft>
            </a:pPr>
            <a:r>
              <a:rPr lang="en-US" sz="1400" dirty="0">
                <a:effectLst/>
                <a:latin typeface="Arial" panose="020B0604020202020204" pitchFamily="34" charset="0"/>
              </a:rPr>
              <a:t>Cold Timing	</a:t>
            </a:r>
            <a:r>
              <a:rPr lang="en-US" sz="1400" u="sng" dirty="0">
                <a:effectLst/>
                <a:latin typeface="Arial" panose="020B0604020202020204" pitchFamily="34" charset="0"/>
              </a:rPr>
              <a:t>         </a:t>
            </a:r>
            <a:r>
              <a:rPr lang="en-US" sz="1400" dirty="0">
                <a:effectLst/>
                <a:latin typeface="Arial" panose="020B0604020202020204" pitchFamily="34" charset="0"/>
              </a:rPr>
              <a:t> words read</a:t>
            </a:r>
          </a:p>
          <a:p>
            <a:pPr defTabSz="457200">
              <a:spcAft>
                <a:spcPts val="600"/>
              </a:spcAft>
            </a:pPr>
            <a:r>
              <a:rPr lang="en-US" sz="1400" dirty="0">
                <a:effectLst/>
                <a:latin typeface="Arial" panose="020B0604020202020204" pitchFamily="34" charset="0"/>
              </a:rPr>
              <a:t>Practice		</a:t>
            </a:r>
            <a:r>
              <a:rPr lang="en-US" sz="1400" u="sng" dirty="0">
                <a:effectLst/>
                <a:latin typeface="Arial" panose="020B0604020202020204" pitchFamily="34" charset="0"/>
              </a:rPr>
              <a:t>         </a:t>
            </a:r>
            <a:r>
              <a:rPr lang="en-US" sz="1400" dirty="0">
                <a:effectLst/>
                <a:latin typeface="Arial" panose="020B0604020202020204" pitchFamily="34" charset="0"/>
              </a:rPr>
              <a:t> words read</a:t>
            </a:r>
          </a:p>
          <a:p>
            <a:pPr defTabSz="457200">
              <a:spcAft>
                <a:spcPts val="600"/>
              </a:spcAft>
            </a:pPr>
            <a:r>
              <a:rPr lang="en-US" sz="1400" dirty="0">
                <a:effectLst/>
                <a:latin typeface="Arial" panose="020B0604020202020204" pitchFamily="34" charset="0"/>
              </a:rPr>
              <a:t>Hot Timing		</a:t>
            </a:r>
            <a:r>
              <a:rPr lang="en-US" sz="1400" u="sng" dirty="0">
                <a:effectLst/>
                <a:latin typeface="Arial" panose="020B0604020202020204" pitchFamily="34" charset="0"/>
              </a:rPr>
              <a:t>         </a:t>
            </a:r>
            <a:r>
              <a:rPr lang="en-US" sz="1400" dirty="0">
                <a:effectLst/>
                <a:latin typeface="Arial" panose="020B0604020202020204" pitchFamily="34" charset="0"/>
              </a:rPr>
              <a:t> words read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AEBAF246-5E98-6FFD-E97E-38462FFFFC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54743" y="1990583"/>
            <a:ext cx="2126343" cy="2969620"/>
          </a:xfrm>
          <a:prstGeom prst="rect">
            <a:avLst/>
          </a:prstGeom>
          <a:noFill/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EF9A83D5-A653-0990-28D7-53684854CA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403600" y="1990582"/>
            <a:ext cx="2126343" cy="2969620"/>
          </a:xfrm>
          <a:prstGeom prst="rect">
            <a:avLst/>
          </a:prstGeom>
          <a:noFill/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0C85DA66-176E-8415-DA6F-A563BB20E6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052457" y="1990581"/>
            <a:ext cx="2126343" cy="2969622"/>
          </a:xfrm>
          <a:prstGeom prst="rect">
            <a:avLst/>
          </a:prstGeom>
          <a:noFill/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4" name="Rounded Rectangle 13">
            <a:extLst>
              <a:ext uri="{FF2B5EF4-FFF2-40B4-BE49-F238E27FC236}">
                <a16:creationId xmlns:a16="http://schemas.microsoft.com/office/drawing/2014/main" id="{740381BB-ADDA-0105-04C6-942A5228D3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417860" y="3403476"/>
            <a:ext cx="2955366" cy="1556726"/>
          </a:xfrm>
          <a:prstGeom prst="roundRect">
            <a:avLst/>
          </a:prstGeom>
          <a:noFill/>
          <a:ln w="1905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7601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12">
            <a:extLst>
              <a:ext uri="{FF2B5EF4-FFF2-40B4-BE49-F238E27FC236}">
                <a16:creationId xmlns:a16="http://schemas.microsoft.com/office/drawing/2014/main" id="{DA93FA91-A0F9-0D51-1811-BF97C85FEB6C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4800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Read Words (D–E)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89FC38A-AF24-760D-AC21-74C16F921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89788"/>
            <a:ext cx="10668000" cy="5342791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4"/>
            </a:pPr>
            <a:r>
              <a:rPr lang="en-US" b="1" dirty="0"/>
              <a:t>Multisyllabic Challenge Words </a:t>
            </a:r>
            <a:r>
              <a:rPr lang="en-US" dirty="0"/>
              <a:t>Sound out the syllables. Read the whole word.</a:t>
            </a:r>
          </a:p>
          <a:p>
            <a:pPr lvl="1" defTabSz="457200">
              <a:spcBef>
                <a:spcPts val="0"/>
              </a:spcBef>
            </a:pPr>
            <a:r>
              <a:rPr lang="en-US" u="sng" dirty="0"/>
              <a:t>e</a:t>
            </a:r>
            <a:r>
              <a:rPr lang="en-US" dirty="0"/>
              <a:t>nj</a:t>
            </a:r>
            <a:r>
              <a:rPr lang="en-US" u="sng" dirty="0"/>
              <a:t>oy</a:t>
            </a:r>
            <a:r>
              <a:rPr lang="en-US" dirty="0"/>
              <a:t>		</a:t>
            </a:r>
            <a:r>
              <a:rPr lang="en-US" u="sng" dirty="0"/>
              <a:t>o</a:t>
            </a:r>
            <a:r>
              <a:rPr lang="en-US" dirty="0"/>
              <a:t>intm</a:t>
            </a:r>
            <a:r>
              <a:rPr lang="en-US" u="sng" dirty="0"/>
              <a:t>e</a:t>
            </a:r>
            <a:r>
              <a:rPr lang="en-US" dirty="0"/>
              <a:t>nt		b</a:t>
            </a:r>
            <a:r>
              <a:rPr lang="en-US" u="sng" dirty="0"/>
              <a:t>o</a:t>
            </a:r>
            <a:r>
              <a:rPr lang="en-US" dirty="0"/>
              <a:t>yc</a:t>
            </a:r>
            <a:r>
              <a:rPr lang="en-US" u="sng" dirty="0"/>
              <a:t>o</a:t>
            </a:r>
            <a:r>
              <a:rPr lang="en-US" dirty="0"/>
              <a:t>tt		c</a:t>
            </a:r>
            <a:r>
              <a:rPr lang="en-US" u="sng" dirty="0"/>
              <a:t>o</a:t>
            </a:r>
            <a:r>
              <a:rPr lang="en-US" dirty="0"/>
              <a:t>nv</a:t>
            </a:r>
            <a:r>
              <a:rPr lang="en-US" u="sng" dirty="0"/>
              <a:t>oy</a:t>
            </a:r>
            <a:r>
              <a:rPr lang="en-US" dirty="0"/>
              <a:t>		br</a:t>
            </a:r>
            <a:r>
              <a:rPr lang="en-US" u="sng" dirty="0"/>
              <a:t>oi</a:t>
            </a:r>
            <a:r>
              <a:rPr lang="en-US" dirty="0"/>
              <a:t>l</a:t>
            </a:r>
            <a:r>
              <a:rPr lang="en-US" u="sng" dirty="0"/>
              <a:t>er</a:t>
            </a:r>
          </a:p>
          <a:p>
            <a:pPr lvl="1" defTabSz="457200">
              <a:spcBef>
                <a:spcPts val="2000"/>
              </a:spcBef>
            </a:pPr>
            <a:r>
              <a:rPr lang="en-US" dirty="0"/>
              <a:t>d</a:t>
            </a:r>
            <a:r>
              <a:rPr lang="en-US" u="sng" dirty="0"/>
              <a:t>e</a:t>
            </a:r>
            <a:r>
              <a:rPr lang="en-US" dirty="0"/>
              <a:t>str</a:t>
            </a:r>
            <a:r>
              <a:rPr lang="en-US" u="sng" dirty="0"/>
              <a:t>oyer</a:t>
            </a:r>
            <a:r>
              <a:rPr lang="en-US" dirty="0"/>
              <a:t>		</a:t>
            </a:r>
            <a:r>
              <a:rPr lang="en-US" u="sng" dirty="0"/>
              <a:t>e</a:t>
            </a:r>
            <a:r>
              <a:rPr lang="en-US" dirty="0"/>
              <a:t>mbr</a:t>
            </a:r>
            <a:r>
              <a:rPr lang="en-US" u="sng" dirty="0"/>
              <a:t>oi</a:t>
            </a:r>
            <a:r>
              <a:rPr lang="en-US" dirty="0"/>
              <a:t>d</a:t>
            </a:r>
            <a:r>
              <a:rPr lang="en-US" u="sng" dirty="0"/>
              <a:t>er</a:t>
            </a:r>
            <a:r>
              <a:rPr lang="en-US" dirty="0"/>
              <a:t>		d</a:t>
            </a:r>
            <a:r>
              <a:rPr lang="en-US" u="sng" dirty="0"/>
              <a:t>i</a:t>
            </a:r>
            <a:r>
              <a:rPr lang="en-US" dirty="0"/>
              <a:t>s</a:t>
            </a:r>
            <a:r>
              <a:rPr lang="en-US" u="sng" dirty="0"/>
              <a:t>a</a:t>
            </a:r>
            <a:r>
              <a:rPr lang="en-US" dirty="0"/>
              <a:t>pp</a:t>
            </a:r>
            <a:r>
              <a:rPr lang="en-US" u="sng" dirty="0"/>
              <a:t>oi</a:t>
            </a:r>
            <a:r>
              <a:rPr lang="en-US" dirty="0"/>
              <a:t>nt		</a:t>
            </a:r>
            <a:r>
              <a:rPr lang="en-US" u="sng" dirty="0"/>
              <a:t>e</a:t>
            </a:r>
            <a:r>
              <a:rPr lang="en-US" dirty="0"/>
              <a:t>nj</a:t>
            </a:r>
            <a:r>
              <a:rPr lang="en-US" u="sng" dirty="0"/>
              <a:t>oy</a:t>
            </a:r>
            <a:r>
              <a:rPr lang="en-US" dirty="0"/>
              <a:t>m</a:t>
            </a:r>
            <a:r>
              <a:rPr lang="en-US" u="sng" dirty="0"/>
              <a:t>e</a:t>
            </a:r>
            <a:r>
              <a:rPr lang="en-US" dirty="0"/>
              <a:t>nt		j</a:t>
            </a:r>
            <a:r>
              <a:rPr lang="en-US" u="sng" dirty="0"/>
              <a:t>oy</a:t>
            </a:r>
            <a:r>
              <a:rPr lang="en-US" dirty="0"/>
              <a:t>l</a:t>
            </a:r>
            <a:r>
              <a:rPr lang="en-US" u="sng" dirty="0"/>
              <a:t>e</a:t>
            </a:r>
            <a:r>
              <a:rPr lang="en-US" dirty="0"/>
              <a:t>ssn</a:t>
            </a:r>
            <a:r>
              <a:rPr lang="en-US" u="sng" dirty="0"/>
              <a:t>e</a:t>
            </a:r>
            <a:r>
              <a:rPr lang="en-US" dirty="0"/>
              <a:t>ss</a:t>
            </a:r>
          </a:p>
          <a:p>
            <a:pPr lvl="1" defTabSz="457200">
              <a:spcBef>
                <a:spcPts val="2000"/>
              </a:spcBef>
            </a:pPr>
            <a:endParaRPr lang="en-US" dirty="0"/>
          </a:p>
          <a:p>
            <a:pPr>
              <a:buFont typeface="+mj-lt"/>
              <a:buAutoNum type="alphaUcPeriod" startAt="4"/>
            </a:pPr>
            <a:r>
              <a:rPr lang="en-US" b="1" dirty="0"/>
              <a:t>Prefixes and Suffixes </a:t>
            </a:r>
            <a:r>
              <a:rPr lang="en-US" dirty="0"/>
              <a:t>Say the word. Then say the prefix or suffix.</a:t>
            </a:r>
            <a:br>
              <a:rPr lang="en-US" dirty="0"/>
            </a:br>
            <a:endParaRPr lang="en-US" dirty="0"/>
          </a:p>
        </p:txBody>
      </p:sp>
      <p:sp>
        <p:nvSpPr>
          <p:cNvPr id="6" name="Freeform 5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664494" y="1970807"/>
            <a:ext cx="310408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7" name="Freeform 6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979664" y="1987487"/>
            <a:ext cx="527792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8" name="Freeform 7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228976" y="1980639"/>
            <a:ext cx="290946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9" name="Freeform 8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524691" y="1987488"/>
            <a:ext cx="607253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0" name="Freeform 9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965700" y="1980639"/>
            <a:ext cx="351552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1" name="Freeform 10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320428" y="1985900"/>
            <a:ext cx="432672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2" name="Freeform 11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451600" y="1980639"/>
            <a:ext cx="270487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3" name="Freeform 12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722088" y="1982725"/>
            <a:ext cx="342652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5" name="Freeform 14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911465" y="1992491"/>
            <a:ext cx="264516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6" name="Freeform 15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175980" y="2001282"/>
            <a:ext cx="544430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8" name="Freeform 14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708785" y="2678606"/>
            <a:ext cx="430522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9" name="Freeform 15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139305" y="2683400"/>
            <a:ext cx="451495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1" name="Freeform 15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590801" y="2696870"/>
            <a:ext cx="288850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0" name="Freeform 15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524251" y="2673746"/>
            <a:ext cx="531544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1" name="Freeform 16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055793" y="2680481"/>
            <a:ext cx="481194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2" name="Freeform 16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536986" y="2680481"/>
            <a:ext cx="259646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2" name="Freeform 21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308599" y="2696871"/>
            <a:ext cx="406400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3" name="Freeform 21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714999" y="2704858"/>
            <a:ext cx="298317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7" name="Freeform 21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013315" y="2727314"/>
            <a:ext cx="649423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4" name="Freeform 19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113587" y="2710408"/>
            <a:ext cx="362677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5" name="Freeform 21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476264" y="2720682"/>
            <a:ext cx="367574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3" name="Freeform 21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843838" y="2736448"/>
            <a:ext cx="661065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7" name="Freeform 19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935199" y="2717040"/>
            <a:ext cx="426961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8" name="Freeform 21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9362161" y="2727314"/>
            <a:ext cx="511251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0" name="Freeform 21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9873413" y="2737145"/>
            <a:ext cx="604087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graphicFrame>
        <p:nvGraphicFramePr>
          <p:cNvPr id="34" name="Table 3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0686844"/>
              </p:ext>
            </p:extLst>
          </p:nvPr>
        </p:nvGraphicFramePr>
        <p:xfrm>
          <a:off x="1275505" y="4199910"/>
          <a:ext cx="8128000" cy="1280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4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64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20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PREFIXES</a:t>
                      </a:r>
                      <a:endParaRPr lang="en-IN" sz="22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20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SUFFIXES</a:t>
                      </a:r>
                      <a:endParaRPr lang="en-IN" sz="22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20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1. </a:t>
                      </a:r>
                      <a:r>
                        <a:rPr lang="en-US" sz="2200" u="sng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be</a:t>
                      </a:r>
                      <a:r>
                        <a:rPr lang="en-US" sz="2200" u="none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come</a:t>
                      </a:r>
                      <a:r>
                        <a:rPr lang="en-US" sz="220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   </a:t>
                      </a:r>
                      <a:r>
                        <a:rPr lang="en-US" sz="2200" u="sng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de</a:t>
                      </a:r>
                      <a:r>
                        <a:rPr lang="en-US" sz="2200" u="none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lay</a:t>
                      </a:r>
                      <a:endParaRPr lang="en-IN" sz="2200" u="none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frac</a:t>
                      </a:r>
                      <a:r>
                        <a:rPr lang="en-US" sz="2200" u="sng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tion</a:t>
                      </a:r>
                      <a:r>
                        <a:rPr lang="en-US" sz="220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   vi</a:t>
                      </a:r>
                      <a:r>
                        <a:rPr lang="en-US" sz="2200" u="sng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sion</a:t>
                      </a:r>
                      <a:endParaRPr lang="en-IN" sz="2200" u="sng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20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2. re-   pre-   be-   de-</a:t>
                      </a:r>
                      <a:endParaRPr lang="en-IN" sz="22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-ness   -less   -</a:t>
                      </a:r>
                      <a:r>
                        <a:rPr lang="en-US" sz="2200" dirty="0" err="1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ing</a:t>
                      </a:r>
                      <a:r>
                        <a:rPr lang="en-US" sz="220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   -able</a:t>
                      </a:r>
                      <a:endParaRPr lang="en-IN" sz="22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35" name="Rectangle 34">
            <a:extLst>
              <a:ext uri="{FF2B5EF4-FFF2-40B4-BE49-F238E27FC236}">
                <a16:creationId xmlns:a16="http://schemas.microsoft.com/office/drawing/2014/main" id="{EFBF3164-152B-FE34-B164-815AA5BCD0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219198" y="5622943"/>
            <a:ext cx="9075176" cy="79752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25C3EF2E-7D18-31E4-D215-55FA35CAEDCE}"/>
              </a:ext>
            </a:extLst>
          </p:cNvPr>
          <p:cNvSpPr txBox="1"/>
          <p:nvPr/>
        </p:nvSpPr>
        <p:spPr>
          <a:xfrm>
            <a:off x="1384299" y="5707348"/>
            <a:ext cx="8910075" cy="634459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Expert Tip: 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The suffix </a:t>
            </a:r>
            <a:r>
              <a:rPr lang="en-US" sz="2200" i="1" dirty="0">
                <a:latin typeface="Arial" panose="020B0604020202020204" pitchFamily="34" charset="0"/>
                <a:cs typeface="Arial" panose="020B0604020202020204" pitchFamily="34" charset="0"/>
              </a:rPr>
              <a:t>de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- means </a:t>
            </a:r>
            <a:r>
              <a:rPr lang="en-US" sz="2200" i="1" dirty="0">
                <a:latin typeface="Arial" panose="020B0604020202020204" pitchFamily="34" charset="0"/>
                <a:cs typeface="Arial" panose="020B0604020202020204" pitchFamily="34" charset="0"/>
              </a:rPr>
              <a:t>remove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in these words: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u="sng" dirty="0">
                <a:latin typeface="Arial" panose="020B0604020202020204" pitchFamily="34" charset="0"/>
                <a:cs typeface="Arial" panose="020B0604020202020204" pitchFamily="34" charset="0"/>
              </a:rPr>
              <a:t>de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bone (remove bones), </a:t>
            </a:r>
            <a:r>
              <a:rPr lang="en-US" sz="2200" u="sng" dirty="0">
                <a:latin typeface="Arial" panose="020B0604020202020204" pitchFamily="34" charset="0"/>
                <a:cs typeface="Arial" panose="020B0604020202020204" pitchFamily="34" charset="0"/>
              </a:rPr>
              <a:t>de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frost (remove frost), </a:t>
            </a:r>
            <a:r>
              <a:rPr lang="en-US" sz="2200" u="sng" dirty="0">
                <a:latin typeface="Arial" panose="020B0604020202020204" pitchFamily="34" charset="0"/>
                <a:cs typeface="Arial" panose="020B0604020202020204" pitchFamily="34" charset="0"/>
              </a:rPr>
              <a:t>de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claw (remove claws).</a:t>
            </a:r>
            <a:endParaRPr lang="en-US" sz="2200" u="sng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133771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4F5441D-ECA2-D249-D0DC-C252C60120C5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Words (F–G)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89FC38A-AF24-760D-AC21-74C16F921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799" y="1089788"/>
            <a:ext cx="11122743" cy="5342791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6"/>
            </a:pPr>
            <a:r>
              <a:rPr lang="en-US" b="1" dirty="0"/>
              <a:t>Words with Prefixes and Suffixes </a:t>
            </a:r>
            <a:r>
              <a:rPr lang="en-US" dirty="0"/>
              <a:t>Say the underlined affix. Read the whole word.</a:t>
            </a:r>
          </a:p>
          <a:p>
            <a:pPr lvl="1" defTabSz="457200">
              <a:spcBef>
                <a:spcPts val="0"/>
              </a:spcBef>
            </a:pPr>
            <a:r>
              <a:rPr lang="en-US" u="sng" dirty="0"/>
              <a:t>de</a:t>
            </a:r>
            <a:r>
              <a:rPr lang="en-US" dirty="0"/>
              <a:t>part		</a:t>
            </a:r>
            <a:r>
              <a:rPr lang="en-US" u="sng" dirty="0"/>
              <a:t>be</a:t>
            </a:r>
            <a:r>
              <a:rPr lang="en-US" dirty="0"/>
              <a:t>long		</a:t>
            </a:r>
            <a:r>
              <a:rPr lang="en-US" u="sng" dirty="0"/>
              <a:t>pre</a:t>
            </a:r>
            <a:r>
              <a:rPr lang="en-US" dirty="0"/>
              <a:t>soak	</a:t>
            </a:r>
            <a:r>
              <a:rPr lang="en-US" u="sng" dirty="0"/>
              <a:t>re</a:t>
            </a:r>
            <a:r>
              <a:rPr lang="en-US" dirty="0"/>
              <a:t>do</a:t>
            </a:r>
          </a:p>
          <a:p>
            <a:pPr lvl="1" defTabSz="457200">
              <a:spcBef>
                <a:spcPts val="0"/>
              </a:spcBef>
            </a:pPr>
            <a:r>
              <a:rPr lang="en-US" dirty="0"/>
              <a:t>pen</a:t>
            </a:r>
            <a:r>
              <a:rPr lang="en-US" u="sng" dirty="0"/>
              <a:t>sion</a:t>
            </a:r>
            <a:r>
              <a:rPr lang="en-US" dirty="0"/>
              <a:t>		wit</a:t>
            </a:r>
            <a:r>
              <a:rPr lang="en-US" u="sng" dirty="0"/>
              <a:t>ness</a:t>
            </a:r>
            <a:r>
              <a:rPr lang="en-US" dirty="0"/>
              <a:t>		suc</a:t>
            </a:r>
            <a:r>
              <a:rPr lang="en-US" u="sng" dirty="0"/>
              <a:t>tion</a:t>
            </a:r>
            <a:r>
              <a:rPr lang="en-US" dirty="0"/>
              <a:t>		sleep</a:t>
            </a:r>
            <a:r>
              <a:rPr lang="en-US" u="sng" dirty="0"/>
              <a:t>less</a:t>
            </a:r>
          </a:p>
          <a:p>
            <a:pPr lvl="1" defTabSz="457200">
              <a:spcBef>
                <a:spcPts val="0"/>
              </a:spcBef>
            </a:pPr>
            <a:r>
              <a:rPr lang="en-US" u="sng" dirty="0"/>
              <a:t>de</a:t>
            </a:r>
            <a:r>
              <a:rPr lang="en-US" dirty="0"/>
              <a:t>struc</a:t>
            </a:r>
            <a:r>
              <a:rPr lang="en-US" u="sng" dirty="0"/>
              <a:t>tion</a:t>
            </a:r>
            <a:r>
              <a:rPr lang="en-US" dirty="0"/>
              <a:t>		</a:t>
            </a:r>
            <a:r>
              <a:rPr lang="en-US" u="sng" dirty="0"/>
              <a:t>be</a:t>
            </a:r>
            <a:r>
              <a:rPr lang="en-US" dirty="0"/>
              <a:t>moan</a:t>
            </a:r>
            <a:r>
              <a:rPr lang="en-US" u="sng" dirty="0"/>
              <a:t>ing</a:t>
            </a:r>
            <a:r>
              <a:rPr lang="en-US" dirty="0"/>
              <a:t>		</a:t>
            </a:r>
            <a:r>
              <a:rPr lang="en-US" u="sng" dirty="0"/>
              <a:t>re</a:t>
            </a:r>
            <a:r>
              <a:rPr lang="en-US" dirty="0"/>
              <a:t>ac</a:t>
            </a:r>
            <a:r>
              <a:rPr lang="en-US" u="sng" dirty="0"/>
              <a:t>tion</a:t>
            </a:r>
            <a:r>
              <a:rPr lang="en-US" dirty="0"/>
              <a:t>		</a:t>
            </a:r>
            <a:r>
              <a:rPr lang="en-US" u="sng" dirty="0" err="1"/>
              <a:t>un</a:t>
            </a:r>
            <a:r>
              <a:rPr lang="en-US" dirty="0" err="1"/>
              <a:t>men</a:t>
            </a:r>
            <a:r>
              <a:rPr lang="en-US" u="sng" dirty="0" err="1"/>
              <a:t>tion</a:t>
            </a:r>
            <a:r>
              <a:rPr lang="en-US" dirty="0"/>
              <a:t> </a:t>
            </a:r>
            <a:r>
              <a:rPr lang="en-US" u="sng" dirty="0"/>
              <a:t>able</a:t>
            </a:r>
          </a:p>
          <a:p>
            <a:pPr>
              <a:buFont typeface="+mj-lt"/>
              <a:buAutoNum type="alphaUcPeriod" startAt="6"/>
            </a:pPr>
            <a:r>
              <a:rPr lang="en-US" b="1" dirty="0"/>
              <a:t>High-Frequency Words </a:t>
            </a:r>
            <a:r>
              <a:rPr lang="en-US" dirty="0"/>
              <a:t>Say. Spell. Read.</a:t>
            </a:r>
          </a:p>
          <a:p>
            <a:pPr lvl="1" defTabSz="457200">
              <a:spcBef>
                <a:spcPts val="0"/>
              </a:spcBef>
            </a:pPr>
            <a:r>
              <a:rPr lang="en-US" b="1" u="sng" dirty="0"/>
              <a:t>old</a:t>
            </a:r>
            <a:r>
              <a:rPr lang="en-US" b="1" dirty="0"/>
              <a:t>		cold		sold		fold		told		</a:t>
            </a:r>
            <a:r>
              <a:rPr lang="en-US" b="1" u="sng" dirty="0"/>
              <a:t>other</a:t>
            </a:r>
            <a:r>
              <a:rPr lang="en-US" b="1" dirty="0"/>
              <a:t>		brother</a:t>
            </a:r>
          </a:p>
          <a:p>
            <a:pPr lvl="1" defTabSz="457200">
              <a:spcBef>
                <a:spcPts val="0"/>
              </a:spcBef>
            </a:pPr>
            <a:r>
              <a:rPr lang="en-US" b="1" u="sng" dirty="0"/>
              <a:t>work</a:t>
            </a:r>
            <a:r>
              <a:rPr lang="en-US" b="1" dirty="0"/>
              <a:t>		m</a:t>
            </a:r>
            <a:r>
              <a:rPr lang="en-US" b="1" u="sng" dirty="0"/>
              <a:t>a</a:t>
            </a:r>
            <a:r>
              <a:rPr lang="en-US" b="1" dirty="0"/>
              <a:t>ny</a:t>
            </a:r>
          </a:p>
          <a:p>
            <a:pPr lvl="1" defTabSz="457200">
              <a:spcBef>
                <a:spcPts val="0"/>
              </a:spcBef>
            </a:pPr>
            <a:r>
              <a:rPr lang="en-US" dirty="0"/>
              <a:t>how		what		were		good		give		through</a:t>
            </a:r>
          </a:p>
        </p:txBody>
      </p:sp>
    </p:spTree>
    <p:extLst>
      <p:ext uri="{BB962C8B-B14F-4D97-AF65-F5344CB8AC3E}">
        <p14:creationId xmlns:p14="http://schemas.microsoft.com/office/powerpoint/2010/main" val="2524614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12">
            <a:extLst>
              <a:ext uri="{FF2B5EF4-FFF2-40B4-BE49-F238E27FC236}">
                <a16:creationId xmlns:a16="http://schemas.microsoft.com/office/drawing/2014/main" id="{0B2B0CB6-A886-A94B-153A-9E95D7AEC670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Sentences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(H)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89FC38A-AF24-760D-AC21-74C16F921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5291989A-394A-B150-436F-E809AC2D90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73265" y="1180953"/>
            <a:ext cx="2375049" cy="430887"/>
          </a:xfrm>
          <a:prstGeom prst="round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8332E2A-854C-DAEC-4246-9D95CB7DBD2A}"/>
              </a:ext>
            </a:extLst>
          </p:cNvPr>
          <p:cNvSpPr txBox="1">
            <a:spLocks/>
          </p:cNvSpPr>
          <p:nvPr/>
        </p:nvSpPr>
        <p:spPr>
          <a:xfrm>
            <a:off x="773264" y="1180953"/>
            <a:ext cx="2375050" cy="4466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Sentences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789043"/>
            <a:ext cx="10668000" cy="3793610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8"/>
            </a:pPr>
            <a:r>
              <a:rPr lang="en-US" b="1" dirty="0"/>
              <a:t>Sentences </a:t>
            </a:r>
            <a:r>
              <a:rPr lang="en-US" dirty="0"/>
              <a:t>Read the sentences with phrasing.</a:t>
            </a:r>
          </a:p>
          <a:p>
            <a:pPr lvl="1" defTabSz="457200"/>
            <a:r>
              <a:rPr lang="en-US" dirty="0"/>
              <a:t>What else can we have for a snack besides soy chips?</a:t>
            </a:r>
          </a:p>
          <a:p>
            <a:pPr lvl="1" defTabSz="457200"/>
            <a:r>
              <a:rPr lang="en-US" dirty="0"/>
              <a:t>There were convoys of trucks coming down the road.</a:t>
            </a:r>
          </a:p>
          <a:p>
            <a:pPr lvl="1" defTabSz="457200"/>
            <a:r>
              <a:rPr lang="en-US" dirty="0"/>
              <a:t>Jake told us he gets points for having been first to finish </a:t>
            </a:r>
            <a:br>
              <a:rPr lang="en-US" dirty="0"/>
            </a:br>
            <a:r>
              <a:rPr lang="en-US" dirty="0"/>
              <a:t>each game.</a:t>
            </a:r>
          </a:p>
          <a:p>
            <a:pPr lvl="1" defTabSz="457200"/>
            <a:r>
              <a:rPr lang="en-US" dirty="0"/>
              <a:t>Cam cleaned her cut, then put some cold ointment on it.</a:t>
            </a:r>
          </a:p>
          <a:p>
            <a:pPr lvl="1" defTabSz="457200"/>
            <a:r>
              <a:rPr lang="en-US" dirty="0" err="1"/>
              <a:t>Toya</a:t>
            </a:r>
            <a:r>
              <a:rPr lang="en-US" dirty="0"/>
              <a:t> was disappointed with how hard it was to find </a:t>
            </a:r>
            <a:br>
              <a:rPr lang="en-US" dirty="0"/>
            </a:br>
            <a:r>
              <a:rPr lang="en-US" dirty="0"/>
              <a:t>part-time work.</a:t>
            </a:r>
          </a:p>
        </p:txBody>
      </p:sp>
    </p:spTree>
    <p:extLst>
      <p:ext uri="{BB962C8B-B14F-4D97-AF65-F5344CB8AC3E}">
        <p14:creationId xmlns:p14="http://schemas.microsoft.com/office/powerpoint/2010/main" val="18356063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Content Placeholder 22">
            <a:extLst>
              <a:ext uri="{FF2B5EF4-FFF2-40B4-BE49-F238E27FC236}">
                <a16:creationId xmlns:a16="http://schemas.microsoft.com/office/drawing/2014/main" id="{B1BAEC69-BFE6-9D3B-175C-647DCF6C1E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Spell Words (I)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666E81B-83EE-F78D-5D9F-D8FEB6D31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t>7</a:t>
            </a:fld>
            <a:endParaRPr lang="en-US" dirty="0"/>
          </a:p>
        </p:txBody>
      </p:sp>
      <p:sp>
        <p:nvSpPr>
          <p:cNvPr id="22" name="Rounded Rectangle 21">
            <a:extLst>
              <a:ext uri="{FF2B5EF4-FFF2-40B4-BE49-F238E27FC236}">
                <a16:creationId xmlns:a16="http://schemas.microsoft.com/office/drawing/2014/main" id="{5291989A-394A-B150-436F-E809AC2D90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73265" y="1180953"/>
            <a:ext cx="1935211" cy="430887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A8332E2A-854C-DAEC-4246-9D95CB7DBD2A}"/>
              </a:ext>
            </a:extLst>
          </p:cNvPr>
          <p:cNvSpPr txBox="1">
            <a:spLocks/>
          </p:cNvSpPr>
          <p:nvPr/>
        </p:nvSpPr>
        <p:spPr>
          <a:xfrm>
            <a:off x="773264" y="1180953"/>
            <a:ext cx="1935212" cy="4466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Spell Words</a:t>
            </a:r>
          </a:p>
        </p:txBody>
      </p:sp>
      <p:sp>
        <p:nvSpPr>
          <p:cNvPr id="25" name="Content Placeholder 1">
            <a:extLst>
              <a:ext uri="{FF2B5EF4-FFF2-40B4-BE49-F238E27FC236}">
                <a16:creationId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789043"/>
            <a:ext cx="10668000" cy="3793610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9"/>
            </a:pPr>
            <a:r>
              <a:rPr lang="en-US" b="1" dirty="0"/>
              <a:t>Spelling Journal </a:t>
            </a:r>
            <a:r>
              <a:rPr lang="en-US" dirty="0"/>
              <a:t>Turn to the Spelling Journal on page 241.</a:t>
            </a:r>
          </a:p>
        </p:txBody>
      </p:sp>
    </p:spTree>
    <p:extLst>
      <p:ext uri="{BB962C8B-B14F-4D97-AF65-F5344CB8AC3E}">
        <p14:creationId xmlns:p14="http://schemas.microsoft.com/office/powerpoint/2010/main" val="9153093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F1EF82D3-72F2-6B4A-C188-E024FE595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lang="en-US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Decodable Informative Text 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(Part 1)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9F8ACBB-F699-811B-DACA-578EFE8EFB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17CD2F-3921-908C-778D-421220B92F58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685800" y="861656"/>
            <a:ext cx="10668000" cy="873359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10"/>
            </a:pPr>
            <a:r>
              <a:rPr lang="en-US" b="1" dirty="0">
                <a:solidFill>
                  <a:prstClr val="black"/>
                </a:solidFill>
              </a:rPr>
              <a:t>Decodable Informative Text</a:t>
            </a:r>
            <a:r>
              <a:rPr lang="en-US" b="1" dirty="0"/>
              <a:t> </a:t>
            </a:r>
            <a:r>
              <a:rPr lang="en-US" dirty="0"/>
              <a:t>Read each part. Answer your teacher’s </a:t>
            </a:r>
            <a:br>
              <a:rPr lang="en-US" dirty="0"/>
            </a:br>
            <a:r>
              <a:rPr lang="en-US" dirty="0"/>
              <a:t>questions and select the picture that goes with each part.</a:t>
            </a:r>
          </a:p>
        </p:txBody>
      </p:sp>
      <p:sp>
        <p:nvSpPr>
          <p:cNvPr id="5" name="Content Placeholder 3">
            <a:extLst>
              <a:ext uri="{FF2B5EF4-FFF2-40B4-BE49-F238E27FC236}">
                <a16:creationId xmlns:a16="http://schemas.microsoft.com/office/drawing/2014/main" id="{6A5EB56E-15A8-0ED5-56E0-458C86F93507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3216091" y="1942646"/>
            <a:ext cx="6528546" cy="613741"/>
          </a:xfrm>
        </p:spPr>
        <p:txBody>
          <a:bodyPr>
            <a:noAutofit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b="1" dirty="0"/>
              <a:t>From Trading to Paying</a:t>
            </a:r>
          </a:p>
        </p:txBody>
      </p:sp>
      <p:sp>
        <p:nvSpPr>
          <p:cNvPr id="6" name="Content Placeholder 4">
            <a:extLst>
              <a:ext uri="{FF2B5EF4-FFF2-40B4-BE49-F238E27FC236}">
                <a16:creationId xmlns:a16="http://schemas.microsoft.com/office/drawing/2014/main" id="{A8DA77EB-753B-3713-0B7E-E9C980F4C07B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3216090" y="2561601"/>
            <a:ext cx="6528546" cy="288955"/>
          </a:xfrm>
        </p:spPr>
        <p:txBody>
          <a:bodyPr>
            <a:noAutofit/>
          </a:bodyPr>
          <a:lstStyle/>
          <a:p>
            <a:r>
              <a:rPr lang="en-US" b="1" dirty="0">
                <a:effectLst/>
                <a:latin typeface="Arial" panose="020B0604020202020204" pitchFamily="34" charset="0"/>
              </a:rPr>
              <a:t>Part 1</a:t>
            </a:r>
            <a:endParaRPr lang="en-US" dirty="0">
              <a:effectLst/>
              <a:latin typeface="Arial" panose="020B0604020202020204" pitchFamily="34" charset="0"/>
            </a:endParaRPr>
          </a:p>
          <a:p>
            <a:endParaRPr lang="en-US" dirty="0"/>
          </a:p>
        </p:txBody>
      </p:sp>
      <p:sp>
        <p:nvSpPr>
          <p:cNvPr id="7" name="Content Placeholder 5">
            <a:extLst>
              <a:ext uri="{FF2B5EF4-FFF2-40B4-BE49-F238E27FC236}">
                <a16:creationId xmlns:a16="http://schemas.microsoft.com/office/drawing/2014/main" id="{E7A2F509-F7C0-BD73-F5E9-F42A27A18E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16090" y="2882536"/>
            <a:ext cx="6763651" cy="747100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b="1" dirty="0"/>
              <a:t>Teacher Reads</a:t>
            </a:r>
            <a:r>
              <a:rPr lang="en-US" sz="1600" dirty="0"/>
              <a:t>  Before people used money to pay for things, there was </a:t>
            </a:r>
            <a:br>
              <a:rPr lang="en-US" sz="1600" dirty="0"/>
            </a:br>
            <a:r>
              <a:rPr lang="en-US" sz="1600" dirty="0"/>
              <a:t>the barter system. It was a way to trade one thing for another thing </a:t>
            </a:r>
            <a:br>
              <a:rPr lang="en-US" sz="1600" dirty="0"/>
            </a:br>
            <a:r>
              <a:rPr lang="en-US" sz="1600" dirty="0"/>
              <a:t>without using money.</a:t>
            </a:r>
          </a:p>
        </p:txBody>
      </p:sp>
      <p:sp>
        <p:nvSpPr>
          <p:cNvPr id="8" name="Content Placeholder 6">
            <a:extLst>
              <a:ext uri="{FF2B5EF4-FFF2-40B4-BE49-F238E27FC236}">
                <a16:creationId xmlns:a16="http://schemas.microsoft.com/office/drawing/2014/main" id="{5118BD0C-F96E-6E6D-3CD8-6A587D71492A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3216090" y="3871771"/>
            <a:ext cx="6528547" cy="2454115"/>
          </a:xfrm>
        </p:spPr>
        <p:txBody>
          <a:bodyPr>
            <a:noAutofit/>
          </a:bodyPr>
          <a:lstStyle/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Think about a case like this: you want a toy that your </a:t>
            </a:r>
            <a:br>
              <a:rPr lang="en-US" sz="1800" dirty="0"/>
            </a:br>
            <a:r>
              <a:rPr lang="en-US" sz="1800" b="1" dirty="0"/>
              <a:t>friend</a:t>
            </a:r>
            <a:r>
              <a:rPr lang="en-US" sz="1800" dirty="0"/>
              <a:t> has, and she wants a slime-making kit that you have. </a:t>
            </a:r>
            <a:br>
              <a:rPr lang="en-US" sz="1800" dirty="0"/>
            </a:br>
            <a:r>
              <a:rPr lang="en-US" sz="1800" dirty="0"/>
              <a:t>So, you join in a trade. You trade your slime-making kit for </a:t>
            </a:r>
            <a:br>
              <a:rPr lang="en-US" sz="1800" dirty="0"/>
            </a:br>
            <a:r>
              <a:rPr lang="en-US" sz="1800" dirty="0"/>
              <a:t>your friend’s toy. This is called bartering, and it has been </a:t>
            </a:r>
            <a:br>
              <a:rPr lang="en-US" sz="1800" dirty="0"/>
            </a:br>
            <a:r>
              <a:rPr lang="en-US" sz="1800" dirty="0"/>
              <a:t>happening for a very long time. In the past, people bartered </a:t>
            </a:r>
            <a:br>
              <a:rPr lang="en-US" sz="1800" dirty="0"/>
            </a:br>
            <a:r>
              <a:rPr lang="en-US" sz="1800" dirty="0"/>
              <a:t>for things they wanted and needed because there was no </a:t>
            </a:r>
            <a:br>
              <a:rPr lang="en-US" sz="1800" dirty="0"/>
            </a:br>
            <a:r>
              <a:rPr lang="en-US" sz="1800" b="1" dirty="0"/>
              <a:t>money</a:t>
            </a:r>
            <a:r>
              <a:rPr lang="en-US" sz="1800" dirty="0"/>
              <a:t>. Money had not been invented.</a:t>
            </a:r>
          </a:p>
        </p:txBody>
      </p:sp>
      <p:sp>
        <p:nvSpPr>
          <p:cNvPr id="10" name="Content Placeholder 7">
            <a:extLst>
              <a:ext uri="{FF2B5EF4-FFF2-40B4-BE49-F238E27FC236}">
                <a16:creationId xmlns:a16="http://schemas.microsoft.com/office/drawing/2014/main" id="{B47AE371-FBCB-1ABC-53EA-9B9F756559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2447362" y="3911646"/>
            <a:ext cx="598579" cy="2367361"/>
          </a:xfrm>
        </p:spPr>
        <p:txBody>
          <a:bodyPr>
            <a:noAutofit/>
          </a:bodyPr>
          <a:lstStyle/>
          <a:p>
            <a:endParaRPr lang="en-US" dirty="0"/>
          </a:p>
          <a:p>
            <a:r>
              <a:rPr lang="en-US" dirty="0"/>
              <a:t>12</a:t>
            </a:r>
          </a:p>
          <a:p>
            <a:r>
              <a:rPr lang="en-US" dirty="0"/>
              <a:t>24</a:t>
            </a:r>
          </a:p>
          <a:p>
            <a:r>
              <a:rPr lang="en-US" dirty="0"/>
              <a:t>37</a:t>
            </a:r>
          </a:p>
          <a:p>
            <a:r>
              <a:rPr lang="en-US" dirty="0"/>
              <a:t>48</a:t>
            </a:r>
          </a:p>
          <a:p>
            <a:r>
              <a:rPr lang="en-US" dirty="0"/>
              <a:t>59</a:t>
            </a:r>
          </a:p>
          <a:p>
            <a:r>
              <a:rPr lang="en-US" dirty="0"/>
              <a:t>69</a:t>
            </a:r>
          </a:p>
        </p:txBody>
      </p:sp>
    </p:spTree>
    <p:extLst>
      <p:ext uri="{BB962C8B-B14F-4D97-AF65-F5344CB8AC3E}">
        <p14:creationId xmlns:p14="http://schemas.microsoft.com/office/powerpoint/2010/main" val="146237035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F1EF82D3-72F2-6B4A-C188-E024FE595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Decodable Informative Text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(Part 1)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— cont’d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9F8ACBB-F699-811B-DACA-578EFE8EFB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A8DA77EB-753B-3713-0B7E-E9C980F4C07B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3216090" y="1252854"/>
            <a:ext cx="6528546" cy="288955"/>
          </a:xfrm>
        </p:spPr>
        <p:txBody>
          <a:bodyPr>
            <a:noAutofit/>
          </a:bodyPr>
          <a:lstStyle/>
          <a:p>
            <a:r>
              <a:rPr lang="en-US" b="1" dirty="0">
                <a:effectLst/>
                <a:latin typeface="Arial" panose="020B0604020202020204" pitchFamily="34" charset="0"/>
              </a:rPr>
              <a:t>Part 1 continued</a:t>
            </a:r>
            <a:endParaRPr lang="en-US" dirty="0">
              <a:effectLst/>
              <a:latin typeface="Arial" panose="020B0604020202020204" pitchFamily="34" charset="0"/>
            </a:endParaRPr>
          </a:p>
          <a:p>
            <a:endParaRPr lang="en-US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5118BD0C-F96E-6E6D-3CD8-6A587D71492A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3216090" y="1691592"/>
            <a:ext cx="6528547" cy="2988567"/>
          </a:xfrm>
        </p:spPr>
        <p:txBody>
          <a:bodyPr>
            <a:noAutofit/>
          </a:bodyPr>
          <a:lstStyle/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Bartering seemed like a fine way for people to get things </a:t>
            </a:r>
            <a:br>
              <a:rPr lang="en-US" sz="1800" dirty="0"/>
            </a:br>
            <a:r>
              <a:rPr lang="en-US" sz="1800" dirty="0"/>
              <a:t>they wanted. But bartering had its problems. What if you had </a:t>
            </a:r>
            <a:br>
              <a:rPr lang="en-US" sz="1800" dirty="0"/>
            </a:br>
            <a:r>
              <a:rPr lang="en-US" sz="1800" dirty="0"/>
              <a:t>soybeans but wanted sheep? You could offer to trade your </a:t>
            </a:r>
            <a:br>
              <a:rPr lang="en-US" sz="1800" dirty="0"/>
            </a:br>
            <a:r>
              <a:rPr lang="en-US" sz="1800" dirty="0"/>
              <a:t>soybeans to a person for sheep. But what if the person did </a:t>
            </a:r>
            <a:br>
              <a:rPr lang="en-US" sz="1800" dirty="0"/>
            </a:br>
            <a:r>
              <a:rPr lang="en-US" sz="1800" dirty="0"/>
              <a:t>not want the soybeans? When people did not have things </a:t>
            </a:r>
            <a:br>
              <a:rPr lang="en-US" sz="1800" dirty="0"/>
            </a:br>
            <a:r>
              <a:rPr lang="en-US" sz="1800" dirty="0"/>
              <a:t>others wanted, no bartering happened.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B47AE371-FBCB-1ABC-53EA-9B9F756559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2447362" y="1722692"/>
            <a:ext cx="598579" cy="2800152"/>
          </a:xfrm>
        </p:spPr>
        <p:txBody>
          <a:bodyPr>
            <a:noAutofit/>
          </a:bodyPr>
          <a:lstStyle/>
          <a:p>
            <a:r>
              <a:rPr lang="en-US" dirty="0"/>
              <a:t>75</a:t>
            </a:r>
          </a:p>
          <a:p>
            <a:r>
              <a:rPr lang="en-US" dirty="0"/>
              <a:t>86</a:t>
            </a:r>
          </a:p>
          <a:p>
            <a:r>
              <a:rPr lang="en-US" dirty="0"/>
              <a:t>97</a:t>
            </a:r>
          </a:p>
          <a:p>
            <a:r>
              <a:rPr lang="en-US" dirty="0"/>
              <a:t>107</a:t>
            </a:r>
          </a:p>
          <a:p>
            <a:r>
              <a:rPr lang="en-US" dirty="0"/>
              <a:t>119</a:t>
            </a:r>
          </a:p>
          <a:p>
            <a:r>
              <a:rPr lang="en-US" dirty="0"/>
              <a:t>129</a:t>
            </a:r>
          </a:p>
        </p:txBody>
      </p:sp>
    </p:spTree>
    <p:extLst>
      <p:ext uri="{BB962C8B-B14F-4D97-AF65-F5344CB8AC3E}">
        <p14:creationId xmlns:p14="http://schemas.microsoft.com/office/powerpoint/2010/main" val="38379389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/>
      <a:bodyPr vert="horz" lIns="0" tIns="0" rIns="0" bIns="0" rtlCol="0">
        <a:noAutofit/>
      </a:bodyPr>
      <a:lstStyle>
        <a:defPPr marL="0" indent="0" defTabSz="457200">
          <a:lnSpc>
            <a:spcPct val="100000"/>
          </a:lnSpc>
          <a:spcBef>
            <a:spcPts val="0"/>
          </a:spcBef>
          <a:buNone/>
          <a:defRPr dirty="0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031d766f-b14e-4c0e-af7a-21ee3738300f" xsi:nil="true"/>
    <lcf76f155ced4ddcb4097134ff3c332f xmlns="7849a367-8f54-4d0d-a4b3-416402156675">
      <Terms xmlns="http://schemas.microsoft.com/office/infopath/2007/PartnerControls"/>
    </lcf76f155ced4ddcb4097134ff3c332f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1691C2FCC19C844BDA0554F37FDE5B4" ma:contentTypeVersion="18" ma:contentTypeDescription="Create a new document." ma:contentTypeScope="" ma:versionID="58fe67b45e8f12787276d5d7eaacdf89">
  <xsd:schema xmlns:xsd="http://www.w3.org/2001/XMLSchema" xmlns:xs="http://www.w3.org/2001/XMLSchema" xmlns:p="http://schemas.microsoft.com/office/2006/metadata/properties" xmlns:ns2="031d766f-b14e-4c0e-af7a-21ee3738300f" xmlns:ns3="7849a367-8f54-4d0d-a4b3-416402156675" targetNamespace="http://schemas.microsoft.com/office/2006/metadata/properties" ma:root="true" ma:fieldsID="029048d22d635aca9c28d4686cd78c67" ns2:_="" ns3:_="">
    <xsd:import namespace="031d766f-b14e-4c0e-af7a-21ee3738300f"/>
    <xsd:import namespace="7849a367-8f54-4d0d-a4b3-416402156675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Location" minOccurs="0"/>
                <xsd:element ref="ns3:MediaLengthInSeconds" minOccurs="0"/>
                <xsd:element ref="ns3:lcf76f155ced4ddcb4097134ff3c332f" minOccurs="0"/>
                <xsd:element ref="ns2:TaxCatchAll" minOccurs="0"/>
                <xsd:element ref="ns3:MediaServiceObjectDetectorVersion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31d766f-b14e-4c0e-af7a-21ee3738300f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259a07e1-635c-4dc3-af17-f8dfbdb3d077}" ma:internalName="TaxCatchAll" ma:showField="CatchAllData" ma:web="031d766f-b14e-4c0e-af7a-21ee3738300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849a367-8f54-4d0d-a4b3-41640215667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3ddc6715-9392-4c7b-b038-9c308e5b143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53618234-75DD-4058-9CA2-B53D2567534B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AAD546A0-D67F-4D60-8691-AF0C7C031EE6}">
  <ds:schemaRefs>
    <ds:schemaRef ds:uri="http://purl.org/dc/terms/"/>
    <ds:schemaRef ds:uri="http://schemas.openxmlformats.org/package/2006/metadata/core-properties"/>
    <ds:schemaRef ds:uri="031d766f-b14e-4c0e-af7a-21ee3738300f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7849a367-8f54-4d0d-a4b3-416402156675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E794399A-C644-4C5B-9BF1-018A5878A0C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31d766f-b14e-4c0e-af7a-21ee3738300f"/>
    <ds:schemaRef ds:uri="7849a367-8f54-4d0d-a4b3-41640215667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67589</TotalTime>
  <Words>1855</Words>
  <Application>Microsoft Office PowerPoint</Application>
  <PresentationFormat>Widescreen</PresentationFormat>
  <Paragraphs>246</Paragraphs>
  <Slides>23</Slides>
  <Notes>23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4" baseType="lpstr">
      <vt:lpstr>Office Theme</vt:lpstr>
      <vt:lpstr>Say Sounds (A)</vt:lpstr>
      <vt:lpstr>Read Words (B) </vt:lpstr>
      <vt:lpstr>Read Words (C) </vt:lpstr>
      <vt:lpstr>Read Words (D–E)</vt:lpstr>
      <vt:lpstr>Read Words (F–G) </vt:lpstr>
      <vt:lpstr>Read Sentences  (H)</vt:lpstr>
      <vt:lpstr>Spell Words (I) </vt:lpstr>
      <vt:lpstr>Decodable Informative Text (Part 1)</vt:lpstr>
      <vt:lpstr>Decodable Informative Text (Part 1) — cont’d </vt:lpstr>
      <vt:lpstr>Comprehension Questions Part 1 </vt:lpstr>
      <vt:lpstr>Decodable Informative Text (Part 2) </vt:lpstr>
      <vt:lpstr>Decodable Informative Text (Part 2) — cont’d</vt:lpstr>
      <vt:lpstr>Comprehension Questions Part 2 </vt:lpstr>
      <vt:lpstr>Decodable Informative Text (Part 3) </vt:lpstr>
      <vt:lpstr>Comprehension Questions Part 3 </vt:lpstr>
      <vt:lpstr>Picture Match</vt:lpstr>
      <vt:lpstr>Independent Practice (K) Part 1</vt:lpstr>
      <vt:lpstr>Independent Practice (K) Part 1  — cont’d</vt:lpstr>
      <vt:lpstr>Independent Practice (K) Part 2</vt:lpstr>
      <vt:lpstr>Independent Practice (K) Part 3</vt:lpstr>
      <vt:lpstr>Independent Practice (L)</vt:lpstr>
      <vt:lpstr>Independent Practice (M)</vt:lpstr>
      <vt:lpstr>Independent Practice (M) — cont’d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Megan Ellis</dc:creator>
  <cp:lastModifiedBy>Microsoft Office User</cp:lastModifiedBy>
  <cp:revision>4338</cp:revision>
  <dcterms:created xsi:type="dcterms:W3CDTF">2023-03-21T18:49:30Z</dcterms:created>
  <dcterms:modified xsi:type="dcterms:W3CDTF">2024-04-11T15:36:20Z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0x01010021691C2FCC19C844BDA0554F37FDE5B4</vt:lpwstr>
  </property>
  <property fmtid="{D5CDD505-2E9C-101B-9397-08002B2CF9AE}" pid="3" name="MediaServiceImageTags">
    <vt:lpwstr/>
  </property>
</Properties>
</file>