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7" r:id="rId13"/>
    <p:sldId id="324" r:id="rId14"/>
    <p:sldId id="317" r:id="rId15"/>
    <p:sldId id="325" r:id="rId16"/>
    <p:sldId id="318" r:id="rId17"/>
    <p:sldId id="326" r:id="rId18"/>
    <p:sldId id="302" r:id="rId19"/>
    <p:sldId id="303" r:id="rId20"/>
    <p:sldId id="304" r:id="rId21"/>
    <p:sldId id="320" r:id="rId22"/>
    <p:sldId id="307" r:id="rId23"/>
    <p:sldId id="321" r:id="rId24"/>
    <p:sldId id="322" r:id="rId25"/>
    <p:sldId id="32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833DCF-4835-24DB-66DA-A294279F92B7}" v="5" dt="2024-04-11T15:42:51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03" autoAdjust="0"/>
    <p:restoredTop sz="86394"/>
  </p:normalViewPr>
  <p:slideViewPr>
    <p:cSldViewPr snapToGrid="0">
      <p:cViewPr varScale="1">
        <p:scale>
          <a:sx n="160" d="100"/>
          <a:sy n="160" d="100"/>
        </p:scale>
        <p:origin x="1984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61833DCF-4835-24DB-66DA-A294279F92B7}"/>
    <pc:docChg chg="modSld">
      <pc:chgData name="Sarah Zelinke" userId="S::szelinke@cainc.com::d5a61b94-e317-40d3-bef2-b59288a0210b" providerId="AD" clId="Web-{61833DCF-4835-24DB-66DA-A294279F92B7}" dt="2024-04-11T15:42:51.181" v="4" actId="20577"/>
      <pc:docMkLst>
        <pc:docMk/>
      </pc:docMkLst>
      <pc:sldChg chg="modSp">
        <pc:chgData name="Sarah Zelinke" userId="S::szelinke@cainc.com::d5a61b94-e317-40d3-bef2-b59288a0210b" providerId="AD" clId="Web-{61833DCF-4835-24DB-66DA-A294279F92B7}" dt="2024-04-11T15:42:51.181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61833DCF-4835-24DB-66DA-A294279F92B7}" dt="2024-04-11T15:42:51.181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60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60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3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43296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as your teacher says </a:t>
            </a:r>
            <a:br>
              <a:rPr lang="en-US" dirty="0"/>
            </a:br>
            <a:r>
              <a:rPr lang="en-US" dirty="0"/>
              <a:t>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ai		</a:t>
            </a:r>
            <a:r>
              <a:rPr lang="it-IT" b="1" dirty="0">
                <a:latin typeface="Arial"/>
                <a:cs typeface="Arial"/>
              </a:rPr>
              <a:t>a</a:t>
            </a:r>
            <a:r>
              <a:rPr lang="it-IT" dirty="0">
                <a:latin typeface="Arial"/>
                <a:cs typeface="Arial"/>
              </a:rPr>
              <a:t>		ea</a:t>
            </a:r>
          </a:p>
          <a:p>
            <a:pPr lvl="1" defTabSz="457200"/>
            <a:r>
              <a:rPr lang="it-IT" b="1" dirty="0">
                <a:latin typeface="Arial"/>
                <a:cs typeface="Arial"/>
              </a:rPr>
              <a:t>i</a:t>
            </a:r>
            <a:r>
              <a:rPr lang="it-IT" dirty="0">
                <a:latin typeface="Arial"/>
                <a:cs typeface="Arial"/>
              </a:rPr>
              <a:t>		ea		th		</a:t>
            </a:r>
            <a:r>
              <a:rPr lang="it-IT" b="1" dirty="0">
                <a:latin typeface="Arial"/>
                <a:cs typeface="Arial"/>
              </a:rPr>
              <a:t>u</a:t>
            </a:r>
          </a:p>
          <a:p>
            <a:pPr lvl="1" defTabSz="457200"/>
            <a:r>
              <a:rPr lang="it-IT" dirty="0"/>
              <a:t>sh		ai		ee		ay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ee		ay		ea	</a:t>
            </a:r>
            <a:r>
              <a:rPr lang="it-IT" b="1" dirty="0">
                <a:latin typeface="Arial"/>
                <a:cs typeface="Arial"/>
              </a:rPr>
              <a:t>	e</a:t>
            </a:r>
          </a:p>
          <a:p>
            <a:pPr lvl="1" defTabSz="457200"/>
            <a:r>
              <a:rPr lang="it-IT" dirty="0">
                <a:latin typeface="Arial"/>
                <a:cs typeface="Arial"/>
              </a:rPr>
              <a:t>ai		</a:t>
            </a:r>
            <a:r>
              <a:rPr lang="it-IT" b="1" dirty="0">
                <a:latin typeface="Arial"/>
                <a:cs typeface="Arial"/>
              </a:rPr>
              <a:t>o</a:t>
            </a:r>
            <a:r>
              <a:rPr lang="it-IT" dirty="0">
                <a:latin typeface="Arial"/>
                <a:cs typeface="Arial"/>
              </a:rPr>
              <a:t>		ch		ee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Who are the main characters in this story?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main characters in this story are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warning came in the mail?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warning that came in the mail was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problem did </a:t>
            </a:r>
            <a:r>
              <a:rPr lang="en-US" b="1" dirty="0" err="1"/>
              <a:t>Laila</a:t>
            </a:r>
            <a:r>
              <a:rPr lang="en-US" b="1" dirty="0"/>
              <a:t> have?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The problem that </a:t>
            </a:r>
            <a:r>
              <a:rPr lang="en-US" dirty="0" err="1"/>
              <a:t>Laila</a:t>
            </a:r>
            <a:r>
              <a:rPr lang="en-US" dirty="0"/>
              <a:t> had was ________________.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b="1" dirty="0"/>
              <a:t>What action did </a:t>
            </a:r>
            <a:r>
              <a:rPr lang="en-US" b="1" dirty="0" err="1"/>
              <a:t>Laila</a:t>
            </a:r>
            <a:r>
              <a:rPr lang="en-US" b="1" dirty="0"/>
              <a:t> take to solve the problem?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en-US" dirty="0"/>
              <a:t>	 To solve the problem, </a:t>
            </a:r>
            <a:r>
              <a:rPr lang="en-US" dirty="0" err="1"/>
              <a:t>Laila</a:t>
            </a:r>
            <a:r>
              <a:rPr lang="en-US" dirty="0"/>
              <a:t>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17933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503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41309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what </a:t>
            </a:r>
            <a:r>
              <a:rPr lang="en-US" sz="1600" dirty="0" err="1"/>
              <a:t>Laila</a:t>
            </a:r>
            <a:r>
              <a:rPr lang="en-US" sz="1600" dirty="0"/>
              <a:t> must do to find Colleen </a:t>
            </a:r>
            <a:br>
              <a:rPr lang="en-US" sz="1600" dirty="0"/>
            </a:br>
            <a:r>
              <a:rPr lang="en-US" sz="1600" dirty="0"/>
              <a:t>and the sheep.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01776"/>
            <a:ext cx="6528547" cy="272586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 best way to get to the creek is Green </a:t>
            </a:r>
            <a:br>
              <a:rPr lang="en-US" sz="1800" dirty="0"/>
            </a:br>
            <a:r>
              <a:rPr lang="en-US" sz="1800" dirty="0"/>
              <a:t>Leaf Trail,” </a:t>
            </a:r>
            <a:r>
              <a:rPr lang="en-US" sz="1800" dirty="0" err="1"/>
              <a:t>Laila</a:t>
            </a:r>
            <a:r>
              <a:rPr lang="en-US" sz="1800" dirty="0"/>
              <a:t> said. “After I get there and speak </a:t>
            </a:r>
            <a:br>
              <a:rPr lang="en-US" sz="1800" dirty="0"/>
            </a:br>
            <a:r>
              <a:rPr lang="en-US" sz="1800" dirty="0"/>
              <a:t>to Colleen, I can rest. Maybe she has not fed the </a:t>
            </a:r>
            <a:br>
              <a:rPr lang="en-US" sz="1800" dirty="0"/>
            </a:br>
            <a:r>
              <a:rPr lang="en-US" sz="1800" dirty="0"/>
              <a:t>sheep yet!”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Laila</a:t>
            </a:r>
            <a:r>
              <a:rPr lang="en-US" sz="1800" dirty="0"/>
              <a:t> did not go fast because the mist was thick. </a:t>
            </a:r>
            <a:br>
              <a:rPr lang="en-US" sz="1800" dirty="0"/>
            </a:br>
            <a:r>
              <a:rPr lang="en-US" sz="1800" dirty="0"/>
              <a:t>The truck went down the trail, which had lots of </a:t>
            </a:r>
            <a:br>
              <a:rPr lang="en-US" sz="1800" dirty="0"/>
            </a:br>
            <a:r>
              <a:rPr lang="en-US" sz="1800" dirty="0"/>
              <a:t>bumps. Then </a:t>
            </a:r>
            <a:r>
              <a:rPr lang="en-US" sz="1800" dirty="0" err="1"/>
              <a:t>Laila</a:t>
            </a:r>
            <a:r>
              <a:rPr lang="en-US" sz="1800" dirty="0"/>
              <a:t> saw the creek. She left the truck </a:t>
            </a:r>
            <a:br>
              <a:rPr lang="en-US" sz="1800" dirty="0"/>
            </a:br>
            <a:r>
              <a:rPr lang="en-US" sz="1800" dirty="0"/>
              <a:t>next to a tree and ran down the steep trail.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32876"/>
            <a:ext cx="598579" cy="2802917"/>
          </a:xfrm>
        </p:spPr>
        <p:txBody>
          <a:bodyPr>
            <a:noAutofit/>
          </a:bodyPr>
          <a:lstStyle/>
          <a:p>
            <a:r>
              <a:rPr lang="en-US" dirty="0"/>
              <a:t>72</a:t>
            </a:r>
          </a:p>
          <a:p>
            <a:r>
              <a:rPr lang="en-US" dirty="0"/>
              <a:t>82</a:t>
            </a:r>
          </a:p>
          <a:p>
            <a:r>
              <a:rPr lang="en-US" dirty="0"/>
              <a:t>92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105</a:t>
            </a:r>
          </a:p>
          <a:p>
            <a:r>
              <a:rPr lang="en-US" dirty="0"/>
              <a:t>115</a:t>
            </a:r>
          </a:p>
          <a:p>
            <a:r>
              <a:rPr lang="en-US" dirty="0"/>
              <a:t>125</a:t>
            </a:r>
          </a:p>
          <a:p>
            <a:r>
              <a:rPr lang="en-US" dirty="0"/>
              <a:t>135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was the drive to the creek difficult?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 </a:t>
            </a:r>
            <a:r>
              <a:rPr lang="en-US" dirty="0"/>
              <a:t>The drive to the creek was difficult because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5469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if </a:t>
            </a:r>
            <a:r>
              <a:rPr lang="en-US" sz="1600" dirty="0" err="1"/>
              <a:t>Laila</a:t>
            </a:r>
            <a:r>
              <a:rPr lang="en-US" sz="1600" dirty="0"/>
              <a:t> will get to the creek in </a:t>
            </a:r>
            <a:br>
              <a:rPr lang="en-US" sz="1600" dirty="0"/>
            </a:br>
            <a:r>
              <a:rPr lang="en-US" sz="1600" dirty="0"/>
              <a:t>time to help the sheep.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32029"/>
            <a:ext cx="6528547" cy="391648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</a:t>
            </a:r>
            <a:r>
              <a:rPr lang="en-US" sz="1800" dirty="0" err="1"/>
              <a:t>Laila</a:t>
            </a:r>
            <a:r>
              <a:rPr lang="en-US" sz="1800" dirty="0"/>
              <a:t> reached the creek, she did not see </a:t>
            </a:r>
            <a:br>
              <a:rPr lang="en-US" sz="1800" dirty="0"/>
            </a:br>
            <a:r>
              <a:rPr lang="en-US" sz="1800" dirty="0"/>
              <a:t>Colleen. She ran in the mist and screamed, “Colleen! </a:t>
            </a:r>
            <a:br>
              <a:rPr lang="en-US" sz="1800" dirty="0"/>
            </a:br>
            <a:r>
              <a:rPr lang="en-US" sz="1800" dirty="0"/>
              <a:t>Colleen! Are you there?” At last, she saw Colleen. </a:t>
            </a:r>
            <a:br>
              <a:rPr lang="en-US" sz="1800" dirty="0"/>
            </a:br>
            <a:r>
              <a:rPr lang="en-US" sz="1800" dirty="0"/>
              <a:t>“Look at this,” said </a:t>
            </a:r>
            <a:r>
              <a:rPr lang="en-US" sz="1800" dirty="0" err="1"/>
              <a:t>Laila</a:t>
            </a:r>
            <a:r>
              <a:rPr lang="en-US" sz="1800" dirty="0"/>
              <a:t>. “It was in the mail. You must </a:t>
            </a:r>
            <a:br>
              <a:rPr lang="en-US" sz="1800" dirty="0"/>
            </a:br>
            <a:r>
              <a:rPr lang="en-US" sz="1800" dirty="0"/>
              <a:t>not feed the grain to the sheep. The grain is bad, and </a:t>
            </a:r>
            <a:br>
              <a:rPr lang="en-US" sz="1800" dirty="0"/>
            </a:br>
            <a:r>
              <a:rPr lang="en-US" sz="1800" dirty="0"/>
              <a:t>the sheep will get sick!”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Colleen did not speak. She ran to the sheep, picked </a:t>
            </a:r>
            <a:br>
              <a:rPr lang="en-US" sz="1800" dirty="0"/>
            </a:br>
            <a:r>
              <a:rPr lang="en-US" sz="1800" dirty="0"/>
              <a:t>up the pail of grain, and yelled, “Go, sheep! Go!” Then </a:t>
            </a:r>
            <a:br>
              <a:rPr lang="en-US" sz="1800" dirty="0"/>
            </a:br>
            <a:r>
              <a:rPr lang="en-US" sz="1800" dirty="0"/>
              <a:t>Colleen ran back to </a:t>
            </a:r>
            <a:r>
              <a:rPr lang="en-US" sz="1800" dirty="0" err="1"/>
              <a:t>Laila</a:t>
            </a:r>
            <a:r>
              <a:rPr lang="en-US" sz="1800" dirty="0"/>
              <a:t> with the pail of grain. “The </a:t>
            </a:r>
            <a:br>
              <a:rPr lang="en-US" sz="1800" dirty="0"/>
            </a:br>
            <a:r>
              <a:rPr lang="en-US" sz="1800" dirty="0"/>
              <a:t>sheep did not eat the grain!” she exclaimed. “They are </a:t>
            </a:r>
            <a:br>
              <a:rPr lang="en-US" sz="1800" dirty="0"/>
            </a:br>
            <a:r>
              <a:rPr lang="en-US" sz="1800" dirty="0"/>
              <a:t>OK! Thank you, </a:t>
            </a:r>
            <a:r>
              <a:rPr lang="en-US" sz="1800" dirty="0" err="1"/>
              <a:t>Laila</a:t>
            </a:r>
            <a:r>
              <a:rPr lang="en-US" sz="1800" dirty="0"/>
              <a:t>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25444"/>
            <a:ext cx="598579" cy="3913240"/>
          </a:xfrm>
        </p:spPr>
        <p:txBody>
          <a:bodyPr>
            <a:noAutofit/>
          </a:bodyPr>
          <a:lstStyle/>
          <a:p>
            <a:r>
              <a:rPr lang="en-US" dirty="0"/>
              <a:t>145</a:t>
            </a:r>
          </a:p>
          <a:p>
            <a:r>
              <a:rPr lang="en-US" dirty="0"/>
              <a:t>154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172</a:t>
            </a:r>
          </a:p>
          <a:p>
            <a:r>
              <a:rPr lang="en-US" dirty="0"/>
              <a:t>184</a:t>
            </a:r>
          </a:p>
          <a:p>
            <a:r>
              <a:rPr lang="en-US" dirty="0"/>
              <a:t>196</a:t>
            </a:r>
          </a:p>
          <a:p>
            <a:r>
              <a:rPr lang="en-US" dirty="0"/>
              <a:t>201</a:t>
            </a:r>
          </a:p>
          <a:p>
            <a:r>
              <a:rPr lang="en-US" dirty="0"/>
              <a:t>211</a:t>
            </a:r>
          </a:p>
          <a:p>
            <a:r>
              <a:rPr lang="en-US" dirty="0"/>
              <a:t>222</a:t>
            </a:r>
          </a:p>
          <a:p>
            <a:r>
              <a:rPr lang="en-US" dirty="0"/>
              <a:t>233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247</a:t>
            </a:r>
          </a:p>
        </p:txBody>
      </p:sp>
    </p:spTree>
    <p:extLst>
      <p:ext uri="{BB962C8B-B14F-4D97-AF65-F5344CB8AC3E}">
        <p14:creationId xmlns:p14="http://schemas.microsoft.com/office/powerpoint/2010/main" val="1889235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action did Colleen take to solve the problem of the bad grain?</a:t>
            </a:r>
            <a:endParaRPr lang="en-US" b="1" dirty="0">
              <a:effectLst/>
            </a:endParaRPr>
          </a:p>
          <a:p>
            <a:pPr marL="0" indent="0">
              <a:buNone/>
            </a:pPr>
            <a:r>
              <a:rPr lang="en-US" dirty="0">
                <a:effectLst/>
              </a:rPr>
              <a:t>	 </a:t>
            </a:r>
            <a:r>
              <a:rPr lang="en-US" dirty="0"/>
              <a:t>To solve the problem of the bad grain, </a:t>
            </a:r>
            <a:r>
              <a:rPr lang="en-US"/>
              <a:t>Colleen </a:t>
            </a:r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________________</a:t>
            </a:r>
            <a:r>
              <a:rPr lang="en-US">
                <a:effectLst/>
              </a:rPr>
              <a:t>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3714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2" descr="Laila holds a paper in her hands, looking at it and showing a worried look on her face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92" y="1928320"/>
            <a:ext cx="311467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Laila and Colleen standing by the stream and laughing. Colleen is carrying a bucket of feed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593" y="1966419"/>
            <a:ext cx="311467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Laila driving a vehicle on the misty farm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083" y="1899745"/>
            <a:ext cx="315277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</a:t>
            </a:r>
            <a:r>
              <a:rPr lang="en-US"/>
              <a:t>back </a:t>
            </a:r>
            <a:br>
              <a:rPr lang="en-US"/>
            </a:br>
            <a:r>
              <a:rPr lang="en-US"/>
              <a:t>at </a:t>
            </a:r>
            <a:r>
              <a:rPr lang="en-US" dirty="0"/>
              <a:t>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300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0257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5014"/>
            <a:ext cx="10363200" cy="25985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people in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the story are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see when she looked at the mail?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mail said 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8483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problem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was she had to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 to the creek?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go to the creek,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456635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not go fast on the trail?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not go fast because 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307176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act when she got to the creek?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Laila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to the creek, she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Colleen act after she saw the mail?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Colleen saw the mail, she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were the sheep after Colleen got the grain from them?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After Colleen got the grain from the sheep, the sheep were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ea</a:t>
            </a:r>
            <a:r>
              <a:rPr lang="en-US" dirty="0"/>
              <a:t>ch		thr</a:t>
            </a:r>
            <a:r>
              <a:rPr lang="en-US" u="sng" dirty="0"/>
              <a:t>ee</a:t>
            </a:r>
            <a:r>
              <a:rPr lang="en-US" dirty="0"/>
              <a:t>		sh</a:t>
            </a:r>
            <a:r>
              <a:rPr lang="en-US" u="sng" dirty="0"/>
              <a:t>ee</a:t>
            </a:r>
            <a:r>
              <a:rPr lang="en-US" dirty="0"/>
              <a:t>p</a:t>
            </a:r>
          </a:p>
          <a:p>
            <a:pPr lvl="1" defTabSz="457200"/>
            <a:r>
              <a:rPr lang="en-US" dirty="0"/>
              <a:t>tr</a:t>
            </a:r>
            <a:r>
              <a:rPr lang="en-US" u="sng" dirty="0"/>
              <a:t>ee</a:t>
            </a:r>
            <a:r>
              <a:rPr lang="en-US" dirty="0"/>
              <a:t>		tr</a:t>
            </a:r>
            <a:r>
              <a:rPr lang="en-US" u="sng" dirty="0"/>
              <a:t>ay</a:t>
            </a:r>
            <a:r>
              <a:rPr lang="en-US" dirty="0"/>
              <a:t>		l</a:t>
            </a:r>
            <a:r>
              <a:rPr lang="en-US" u="sng" dirty="0"/>
              <a:t>ea</a:t>
            </a:r>
            <a:r>
              <a:rPr lang="en-US" dirty="0"/>
              <a:t>k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ee</a:t>
            </a:r>
            <a:r>
              <a:rPr lang="en-US" dirty="0"/>
              <a:t>l		h</a:t>
            </a:r>
            <a:r>
              <a:rPr lang="en-US" u="sng" dirty="0"/>
              <a:t>ai</a:t>
            </a:r>
            <a:r>
              <a:rPr lang="en-US" dirty="0"/>
              <a:t>l			wh</a:t>
            </a:r>
            <a:r>
              <a:rPr lang="en-US" u="sng" dirty="0"/>
              <a:t>ee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sl</a:t>
            </a:r>
            <a:r>
              <a:rPr lang="en-US" u="sng" dirty="0"/>
              <a:t>ee</a:t>
            </a:r>
            <a:r>
              <a:rPr lang="en-US" dirty="0"/>
              <a:t>p		gr</a:t>
            </a:r>
            <a:r>
              <a:rPr lang="en-US" u="sng" dirty="0"/>
              <a:t>ee</a:t>
            </a:r>
            <a:r>
              <a:rPr lang="en-US" dirty="0"/>
              <a:t>n		gr</a:t>
            </a:r>
            <a:r>
              <a:rPr lang="en-US" u="sng" dirty="0"/>
              <a:t>ai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speak		steal		teeth</a:t>
            </a:r>
          </a:p>
          <a:p>
            <a:pPr lvl="1" defTabSz="457200"/>
            <a:r>
              <a:rPr lang="en-US" dirty="0"/>
              <a:t>dream		scream	spray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D1DB5F95-DDC6-F35A-0976-6FD2368837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928254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>
                <a:effectLst/>
              </a:rPr>
              <a:t>Read each group of words. Change the order of the groups to make a sentence. Write each sentence on the line.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2102616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will fix		That shop		 Mom’s jeans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57F751-4955-6F95-68E6-F2D2A9F8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2754233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3386014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street		ran down		Cal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1FF216A-13CF-062F-A468-15B1C367F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4037631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4669412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Jen sprayed		with water			the wheels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19D4B9-AE3D-A557-8DCD-776DA3F02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5321029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763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D1DB5F95-DDC6-F35A-0976-6FD2368837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1025150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truck	 	three trees	 		is next to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57F751-4955-6F95-68E6-F2D2A9F8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1676767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2308548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can reach		 Will		 the gray tray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1FF216A-13CF-062F-A468-15B1C367F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2960165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3591946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dreams		 	in his sleep		 Sam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19D4B9-AE3D-A557-8DCD-776DA3F02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4243563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58184" y="4788382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Clean teeth			 slick			 feel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A19D4B9-AE3D-A557-8DCD-776DA3F02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54368" y="5439999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389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D1DB5F95-DDC6-F35A-0976-6FD23688370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5816" y="1025150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in the mist	 		were lost		 	The little sheep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57F751-4955-6F95-68E6-F2D2A9F80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1676767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E13DA00-83BA-2880-39AC-360EC23FF9B0}"/>
              </a:ext>
            </a:extLst>
          </p:cNvPr>
          <p:cNvSpPr txBox="1"/>
          <p:nvPr/>
        </p:nvSpPr>
        <p:spPr>
          <a:xfrm>
            <a:off x="765816" y="2308548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Mel said			a big leak			the tub had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1FF216A-13CF-062F-A468-15B1C367F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2960165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5FD6A62-C385-5E25-7474-8F0294D00322}"/>
              </a:ext>
            </a:extLst>
          </p:cNvPr>
          <p:cNvSpPr txBox="1"/>
          <p:nvPr/>
        </p:nvSpPr>
        <p:spPr>
          <a:xfrm>
            <a:off x="765816" y="3591946"/>
            <a:ext cx="9872917" cy="57201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 defTabSz="45720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at the train			us			Ben will meet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19D4B9-AE3D-A557-8DCD-776DA3F02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2000" y="4243563"/>
            <a:ext cx="76162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00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feet</a:t>
            </a:r>
          </a:p>
          <a:p>
            <a:r>
              <a:rPr lang="en-US" dirty="0"/>
              <a:t>meet</a:t>
            </a:r>
          </a:p>
          <a:p>
            <a:r>
              <a:rPr lang="en-US" dirty="0"/>
              <a:t>sheet</a:t>
            </a:r>
          </a:p>
          <a:p>
            <a:r>
              <a:rPr lang="en-US" dirty="0"/>
              <a:t>greet</a:t>
            </a:r>
          </a:p>
          <a:p>
            <a:r>
              <a:rPr lang="en-US" dirty="0"/>
              <a:t>street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team</a:t>
            </a:r>
          </a:p>
          <a:p>
            <a:r>
              <a:rPr lang="en-US" dirty="0"/>
              <a:t>beam</a:t>
            </a:r>
          </a:p>
          <a:p>
            <a:r>
              <a:rPr lang="en-US" dirty="0"/>
              <a:t>steam</a:t>
            </a:r>
          </a:p>
          <a:p>
            <a:r>
              <a:rPr lang="en-US" dirty="0"/>
              <a:t>dream</a:t>
            </a:r>
          </a:p>
          <a:p>
            <a:r>
              <a:rPr lang="en-US" dirty="0"/>
              <a:t>cream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leak</a:t>
            </a:r>
          </a:p>
          <a:p>
            <a:r>
              <a:rPr lang="en-US" dirty="0"/>
              <a:t>beak</a:t>
            </a:r>
          </a:p>
          <a:p>
            <a:r>
              <a:rPr lang="en-US" dirty="0"/>
              <a:t>weak</a:t>
            </a:r>
          </a:p>
          <a:p>
            <a:r>
              <a:rPr lang="en-US" dirty="0"/>
              <a:t>speak</a:t>
            </a:r>
          </a:p>
          <a:p>
            <a:r>
              <a:rPr lang="en-US" dirty="0"/>
              <a:t>streak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braid		rain		thin			mitt</a:t>
            </a:r>
          </a:p>
          <a:p>
            <a:pPr lvl="1" defTabSz="457200"/>
            <a:r>
              <a:rPr lang="en-US" dirty="0"/>
              <a:t>step		stay		ship		spend</a:t>
            </a:r>
          </a:p>
          <a:p>
            <a:pPr lvl="1" defTabSz="457200"/>
            <a:r>
              <a:rPr lang="en-US" dirty="0"/>
              <a:t>raid		rid			mist		mail</a:t>
            </a:r>
          </a:p>
          <a:p>
            <a:pPr lvl="1" defTabSz="457200"/>
            <a:r>
              <a:rPr lang="en-US" dirty="0"/>
              <a:t>press		raise		wait		wit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  <a:tabLst>
                <a:tab pos="2330450" algn="l"/>
                <a:tab pos="3943350" algn="l"/>
                <a:tab pos="5565775" algn="l"/>
                <a:tab pos="7265988" algn="l"/>
              </a:tabLst>
            </a:pPr>
            <a:r>
              <a:rPr lang="en-US" dirty="0"/>
              <a:t>1. </a:t>
            </a:r>
            <a:r>
              <a:rPr lang="en-US" u="sng" dirty="0"/>
              <a:t>scream</a:t>
            </a:r>
            <a:r>
              <a:rPr lang="en-US" dirty="0"/>
              <a:t>ed	2. </a:t>
            </a:r>
            <a:r>
              <a:rPr lang="en-US" u="sng" dirty="0"/>
              <a:t>drain</a:t>
            </a:r>
            <a:r>
              <a:rPr lang="en-US" dirty="0"/>
              <a:t>ed	3. </a:t>
            </a:r>
            <a:r>
              <a:rPr lang="en-US" u="sng" dirty="0"/>
              <a:t>spray</a:t>
            </a:r>
            <a:r>
              <a:rPr lang="en-US" dirty="0"/>
              <a:t>ed	4. </a:t>
            </a:r>
            <a:r>
              <a:rPr lang="en-US" u="sng" dirty="0"/>
              <a:t>reach</a:t>
            </a:r>
            <a:r>
              <a:rPr lang="en-US" dirty="0"/>
              <a:t>ed	5. </a:t>
            </a:r>
            <a:r>
              <a:rPr lang="en-US" u="sng" dirty="0"/>
              <a:t>step</a:t>
            </a:r>
            <a:r>
              <a:rPr lang="en-US" dirty="0"/>
              <a:t>ped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teapot	steamship	sleepless		treetop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speedway		absentee		exclaim	maybe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down		into			come		there		saw</a:t>
            </a:r>
          </a:p>
          <a:p>
            <a:pPr marL="457200" lvl="1" indent="0" defTabSz="457200">
              <a:buNone/>
            </a:pPr>
            <a:r>
              <a:rPr lang="en-US" dirty="0"/>
              <a:t>said		have		was		were		little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7939" y="2609904"/>
            <a:ext cx="4000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97988" y="2611990"/>
            <a:ext cx="4419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0843" y="2600072"/>
            <a:ext cx="7763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47224" y="2602158"/>
            <a:ext cx="5786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66260" y="2600072"/>
            <a:ext cx="6915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7791" y="2602158"/>
            <a:ext cx="5294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0772" y="2600072"/>
            <a:ext cx="47860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89379" y="2602158"/>
            <a:ext cx="4004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5390" y="3273591"/>
            <a:ext cx="7824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7869" y="3282820"/>
            <a:ext cx="4795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813" y="3275727"/>
            <a:ext cx="3090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7899" y="3278232"/>
            <a:ext cx="45481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2717" y="3292652"/>
            <a:ext cx="3971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8104" y="3297156"/>
            <a:ext cx="31950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7611" y="3306840"/>
            <a:ext cx="6306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0436" y="3292720"/>
            <a:ext cx="5092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9659" y="3294806"/>
            <a:ext cx="3231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In my dream, people were set to have a grand feast.</a:t>
            </a:r>
          </a:p>
          <a:p>
            <a:pPr lvl="1" defTabSz="457200"/>
            <a:r>
              <a:rPr lang="en-US" dirty="0"/>
              <a:t>Mom said, “Please come get the green teapot.”</a:t>
            </a:r>
          </a:p>
          <a:p>
            <a:pPr lvl="1" defTabSz="457200"/>
            <a:r>
              <a:rPr lang="en-US" dirty="0"/>
              <a:t>My little cat will leap down from the tree branch.</a:t>
            </a:r>
          </a:p>
          <a:p>
            <a:pPr lvl="1" defTabSz="457200"/>
            <a:r>
              <a:rPr lang="en-US" dirty="0"/>
              <a:t>There is a fast way to reach the end of the path.</a:t>
            </a:r>
          </a:p>
          <a:p>
            <a:pPr lvl="1" defTabSz="457200"/>
            <a:r>
              <a:rPr lang="en-US" dirty="0" err="1"/>
              <a:t>Laila</a:t>
            </a:r>
            <a:r>
              <a:rPr lang="en-US" dirty="0"/>
              <a:t> got into the truck, then she spun the wheels to go.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  <a:p>
            <a:pPr>
              <a:buFont typeface="+mj-lt"/>
              <a:buAutoNum type="alphaUcPeriod" startAt="11"/>
            </a:pP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7559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Stop Feeding the Sheep!</a:t>
            </a:r>
            <a:endParaRPr lang="en-US" sz="3200" b="1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8679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953521"/>
            <a:ext cx="6667380" cy="109737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Laila</a:t>
            </a:r>
            <a:r>
              <a:rPr lang="en-US" sz="1600" dirty="0"/>
              <a:t> and Colleen work on a farm taking care of sheep.</a:t>
            </a:r>
            <a:br>
              <a:rPr lang="en-US" sz="1600" dirty="0"/>
            </a:br>
            <a:r>
              <a:rPr lang="en-US" sz="1600" dirty="0"/>
              <a:t>They recently changed the kind of grain they feed the sheep. One day, </a:t>
            </a:r>
            <a:br>
              <a:rPr lang="en-US" sz="1600" dirty="0"/>
            </a:br>
            <a:r>
              <a:rPr lang="en-US" sz="1600" dirty="0" err="1"/>
              <a:t>Laila</a:t>
            </a:r>
            <a:r>
              <a:rPr lang="en-US" sz="1600" dirty="0"/>
              <a:t> receives a letter with a warning about the grain. </a:t>
            </a:r>
            <a:r>
              <a:rPr lang="en-US" sz="1600" dirty="0" err="1"/>
              <a:t>Laila</a:t>
            </a:r>
            <a:r>
              <a:rPr lang="en-US" sz="1600" dirty="0"/>
              <a:t> panics: she </a:t>
            </a:r>
            <a:br>
              <a:rPr lang="en-US" sz="1600" dirty="0"/>
            </a:br>
            <a:r>
              <a:rPr lang="en-US" sz="1600" dirty="0"/>
              <a:t>feels scared and nervous. Let’s learn about the warning.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212164"/>
            <a:ext cx="6528547" cy="140205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Laila</a:t>
            </a:r>
            <a:r>
              <a:rPr lang="en-US" sz="1800" dirty="0"/>
              <a:t> looked at the mail. She saw this: “You must </a:t>
            </a:r>
            <a:br>
              <a:rPr lang="en-US" sz="1800" dirty="0"/>
            </a:br>
            <a:r>
              <a:rPr lang="en-US" sz="1800" dirty="0"/>
              <a:t>NOT feed the grain to the sheep. The grain is bad. </a:t>
            </a:r>
            <a:br>
              <a:rPr lang="en-US" sz="1800" dirty="0"/>
            </a:br>
            <a:r>
              <a:rPr lang="en-US" sz="1800" dirty="0"/>
              <a:t>The sheep will get sick!”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252040"/>
            <a:ext cx="598579" cy="1598154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61235"/>
            <a:ext cx="6528547" cy="182129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sheep were at the creek with Colleen. </a:t>
            </a:r>
            <a:r>
              <a:rPr lang="en-US" sz="1800" dirty="0" err="1"/>
              <a:t>Laila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needed to get there—and fast! She had to tell Colleen </a:t>
            </a:r>
            <a:br>
              <a:rPr lang="en-US" sz="1800" dirty="0"/>
            </a:br>
            <a:r>
              <a:rPr lang="en-US" sz="1800" dirty="0"/>
              <a:t>not to feed the grain to the sheep. </a:t>
            </a:r>
            <a:r>
              <a:rPr lang="en-US" sz="1800" dirty="0" err="1"/>
              <a:t>Laila</a:t>
            </a:r>
            <a:r>
              <a:rPr lang="en-US" sz="1800" dirty="0"/>
              <a:t> ran to the </a:t>
            </a:r>
            <a:br>
              <a:rPr lang="en-US" sz="1800" dirty="0"/>
            </a:br>
            <a:r>
              <a:rPr lang="en-US" sz="1800" dirty="0"/>
              <a:t>truck and jumped in. The wheels spun, and she was off </a:t>
            </a:r>
            <a:br>
              <a:rPr lang="en-US" sz="1800" dirty="0"/>
            </a:br>
            <a:r>
              <a:rPr lang="en-US" sz="1800" dirty="0"/>
              <a:t>in a flash!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92335"/>
            <a:ext cx="598579" cy="1790195"/>
          </a:xfrm>
        </p:spPr>
        <p:txBody>
          <a:bodyPr>
            <a:noAutofit/>
          </a:bodyPr>
          <a:lstStyle/>
          <a:p>
            <a:r>
              <a:rPr lang="en-US" dirty="0"/>
              <a:t>26</a:t>
            </a:r>
          </a:p>
          <a:p>
            <a:r>
              <a:rPr lang="en-US" dirty="0"/>
              <a:t>35</a:t>
            </a:r>
          </a:p>
          <a:p>
            <a:r>
              <a:rPr lang="en-US" dirty="0"/>
              <a:t>46</a:t>
            </a:r>
          </a:p>
          <a:p>
            <a:r>
              <a:rPr lang="en-US" dirty="0"/>
              <a:t>58</a:t>
            </a:r>
          </a:p>
          <a:p>
            <a:r>
              <a:rPr lang="en-US" dirty="0"/>
              <a:t>69</a:t>
            </a:r>
          </a:p>
        </p:txBody>
      </p:sp>
    </p:spTree>
    <p:extLst>
      <p:ext uri="{BB962C8B-B14F-4D97-AF65-F5344CB8AC3E}">
        <p14:creationId xmlns:p14="http://schemas.microsoft.com/office/powerpoint/2010/main" val="69511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4588DC-5B93-4F12-8EE7-6FD46F10B5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65128</TotalTime>
  <Words>1613</Words>
  <Application>Microsoft Office PowerPoint</Application>
  <PresentationFormat>Widescreen</PresentationFormat>
  <Paragraphs>206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1 — cont’d</vt:lpstr>
      <vt:lpstr>Independent Practice (L) Part 2</vt:lpstr>
      <vt:lpstr>Independent Practice (L) Part 3</vt:lpstr>
      <vt:lpstr>Independent Practice (M)</vt:lpstr>
      <vt:lpstr>Independent Practice (M) — cont’d</vt:lpstr>
      <vt:lpstr>Independent Practice (M) — cont’d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865</cp:revision>
  <dcterms:created xsi:type="dcterms:W3CDTF">2023-03-21T18:49:30Z</dcterms:created>
  <dcterms:modified xsi:type="dcterms:W3CDTF">2024-04-11T15:42:53Z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