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18" r:id="rId16"/>
    <p:sldId id="322" r:id="rId17"/>
    <p:sldId id="328" r:id="rId18"/>
    <p:sldId id="323" r:id="rId19"/>
    <p:sldId id="302" r:id="rId20"/>
    <p:sldId id="303" r:id="rId21"/>
    <p:sldId id="327" r:id="rId22"/>
    <p:sldId id="307" r:id="rId23"/>
    <p:sldId id="324" r:id="rId24"/>
    <p:sldId id="330" r:id="rId25"/>
    <p:sldId id="33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9ABE6C-6896-2E4B-9544-CCBAA11B0B43}" v="4" dt="2024-04-11T15:46:12.8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09" autoAdjust="0"/>
    <p:restoredTop sz="86367"/>
  </p:normalViewPr>
  <p:slideViewPr>
    <p:cSldViewPr snapToGrid="0">
      <p:cViewPr varScale="1">
        <p:scale>
          <a:sx n="181" d="100"/>
          <a:sy n="181" d="100"/>
        </p:scale>
        <p:origin x="992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D29ABE6C-6896-2E4B-9544-CCBAA11B0B43}"/>
    <pc:docChg chg="modSld">
      <pc:chgData name="Sarah Zelinke" userId="S::szelinke@cainc.com::d5a61b94-e317-40d3-bef2-b59288a0210b" providerId="AD" clId="Web-{D29ABE6C-6896-2E4B-9544-CCBAA11B0B43}" dt="2024-04-11T15:46:12.873" v="3" actId="20577"/>
      <pc:docMkLst>
        <pc:docMk/>
      </pc:docMkLst>
      <pc:sldChg chg="modSp">
        <pc:chgData name="Sarah Zelinke" userId="S::szelinke@cainc.com::d5a61b94-e317-40d3-bef2-b59288a0210b" providerId="AD" clId="Web-{D29ABE6C-6896-2E4B-9544-CCBAA11B0B43}" dt="2024-04-11T15:46:12.873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D29ABE6C-6896-2E4B-9544-CCBAA11B0B43}" dt="2024-04-11T15:46:12.873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004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72111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83989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4 Lesson 11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70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igh	</a:t>
            </a:r>
            <a:r>
              <a:rPr lang="it-IT" b="1" dirty="0">
                <a:latin typeface="Arial"/>
                <a:cs typeface="Arial"/>
              </a:rPr>
              <a:t>	i</a:t>
            </a:r>
            <a:r>
              <a:rPr lang="it-IT" dirty="0">
                <a:latin typeface="Arial"/>
                <a:cs typeface="Arial"/>
              </a:rPr>
              <a:t>		oa		ee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ow		ea		</a:t>
            </a:r>
            <a:r>
              <a:rPr lang="it-IT" b="1" dirty="0">
                <a:latin typeface="Arial"/>
                <a:cs typeface="Arial"/>
              </a:rPr>
              <a:t>a</a:t>
            </a:r>
            <a:r>
              <a:rPr lang="it-IT" dirty="0">
                <a:latin typeface="Arial"/>
                <a:cs typeface="Arial"/>
              </a:rPr>
              <a:t>		ai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ay		igh		</a:t>
            </a:r>
            <a:r>
              <a:rPr lang="it-IT" b="1" dirty="0">
                <a:latin typeface="Arial"/>
                <a:cs typeface="Arial"/>
              </a:rPr>
              <a:t>e</a:t>
            </a:r>
            <a:r>
              <a:rPr lang="it-IT" dirty="0">
                <a:latin typeface="Arial"/>
                <a:cs typeface="Arial"/>
              </a:rPr>
              <a:t>		ow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u</a:t>
            </a:r>
            <a:r>
              <a:rPr lang="it-IT" dirty="0">
                <a:latin typeface="Arial"/>
                <a:cs typeface="Arial"/>
              </a:rPr>
              <a:t>		oa		igh		ea</a:t>
            </a:r>
          </a:p>
          <a:p>
            <a:pPr lvl="1" defTabSz="457200"/>
            <a:r>
              <a:rPr lang="it-IT" dirty="0"/>
              <a:t>ai		ee		ay		igh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do some jobs change over time?</a:t>
            </a:r>
          </a:p>
          <a:p>
            <a:pPr marL="0" indent="0">
              <a:buNone/>
            </a:pPr>
            <a:r>
              <a:rPr lang="en-US" dirty="0"/>
              <a:t>	 Some jobs change over time because ________________.</a:t>
            </a:r>
          </a:p>
          <a:p>
            <a:pPr marL="0" indent="0">
              <a:buNone/>
            </a:pPr>
            <a:r>
              <a:rPr lang="en-US" b="1" dirty="0"/>
              <a:t>What is one example of a job that is no longer needed?</a:t>
            </a:r>
          </a:p>
          <a:p>
            <a:pPr marL="0" indent="0">
              <a:buNone/>
            </a:pPr>
            <a:r>
              <a:rPr lang="en-US" dirty="0"/>
              <a:t>	 One example of a job that is no longer needed is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 We don’t always appreciate the things that make life </a:t>
            </a:r>
            <a:br>
              <a:rPr lang="en-US" sz="1600" dirty="0"/>
            </a:br>
            <a:r>
              <a:rPr lang="en-US" sz="1600" dirty="0"/>
              <a:t>easier today. Learn about jobs that were necessary in the past.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29596"/>
            <a:ext cx="6528547" cy="30404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Today people can set clocks that will get them up </a:t>
            </a:r>
            <a:br>
              <a:rPr lang="en-US" sz="1800" dirty="0"/>
            </a:br>
            <a:r>
              <a:rPr lang="en-US" sz="1800" dirty="0"/>
              <a:t>after a night’s rest. But in the past, workmen might not </a:t>
            </a:r>
            <a:br>
              <a:rPr lang="en-US" sz="1800" dirty="0"/>
            </a:br>
            <a:r>
              <a:rPr lang="en-US" sz="1800" dirty="0"/>
              <a:t>have had clocks. They needed a way to get up at sunup. </a:t>
            </a:r>
            <a:br>
              <a:rPr lang="en-US" sz="1800" dirty="0"/>
            </a:br>
            <a:r>
              <a:rPr lang="en-US" sz="1800" dirty="0"/>
              <a:t>They had to go to work at mills and plants.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some </a:t>
            </a:r>
            <a:r>
              <a:rPr lang="en-US" sz="1800" b="1" dirty="0"/>
              <a:t>places</a:t>
            </a:r>
            <a:r>
              <a:rPr lang="en-US" sz="1800" dirty="0"/>
              <a:t>, people were paid to show up and </a:t>
            </a:r>
            <a:br>
              <a:rPr lang="en-US" sz="1800" dirty="0"/>
            </a:br>
            <a:r>
              <a:rPr lang="en-US" sz="1800" dirty="0"/>
              <a:t>get workmen up. For this job, people had big sticks to </a:t>
            </a:r>
            <a:br>
              <a:rPr lang="en-US" sz="1800" dirty="0"/>
            </a:br>
            <a:r>
              <a:rPr lang="en-US" sz="1800" dirty="0"/>
              <a:t>tap on the workmen’s windows. Some of the people </a:t>
            </a:r>
            <a:br>
              <a:rPr lang="en-US" sz="1800" dirty="0"/>
            </a:br>
            <a:r>
              <a:rPr lang="en-US" sz="1800" dirty="0"/>
              <a:t>tossed little rocks at the windows. That got the sleeping </a:t>
            </a:r>
            <a:br>
              <a:rPr lang="en-US" sz="1800" dirty="0"/>
            </a:br>
            <a:r>
              <a:rPr lang="en-US" sz="1800" dirty="0"/>
              <a:t>workmen up right away.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60696"/>
            <a:ext cx="598579" cy="2918826"/>
          </a:xfrm>
        </p:spPr>
        <p:txBody>
          <a:bodyPr>
            <a:noAutofit/>
          </a:bodyPr>
          <a:lstStyle/>
          <a:p>
            <a:r>
              <a:rPr lang="en-US" dirty="0"/>
              <a:t>88</a:t>
            </a:r>
          </a:p>
          <a:p>
            <a:r>
              <a:rPr lang="en-US" dirty="0"/>
              <a:t>98</a:t>
            </a:r>
          </a:p>
          <a:p>
            <a:r>
              <a:rPr lang="en-US" dirty="0"/>
              <a:t>109</a:t>
            </a:r>
          </a:p>
          <a:p>
            <a:r>
              <a:rPr lang="en-US" dirty="0"/>
              <a:t>121</a:t>
            </a:r>
          </a:p>
          <a:p>
            <a:r>
              <a:rPr lang="en-US" dirty="0"/>
              <a:t>131</a:t>
            </a:r>
          </a:p>
          <a:p>
            <a:r>
              <a:rPr lang="en-US" dirty="0"/>
              <a:t>141</a:t>
            </a:r>
          </a:p>
          <a:p>
            <a:r>
              <a:rPr lang="en-US" dirty="0"/>
              <a:t>152</a:t>
            </a:r>
          </a:p>
          <a:p>
            <a:r>
              <a:rPr lang="en-US" dirty="0"/>
              <a:t>161</a:t>
            </a:r>
          </a:p>
          <a:p>
            <a:r>
              <a:rPr lang="en-US" dirty="0"/>
              <a:t>171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 (Part 2)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122546"/>
            <a:ext cx="6528547" cy="434418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the past, streets were dirty. In some places, </a:t>
            </a:r>
            <a:br>
              <a:rPr lang="en-US" sz="1800" dirty="0"/>
            </a:br>
            <a:r>
              <a:rPr lang="en-US" sz="1800" dirty="0"/>
              <a:t>people paid kids to sweep up the filth at street </a:t>
            </a:r>
            <a:br>
              <a:rPr lang="en-US" sz="1800" dirty="0"/>
            </a:br>
            <a:r>
              <a:rPr lang="en-US" sz="1800" dirty="0"/>
              <a:t>crossings. The kids swept a path in front of people. </a:t>
            </a:r>
            <a:br>
              <a:rPr lang="en-US" sz="1800" dirty="0"/>
            </a:br>
            <a:r>
              <a:rPr lang="en-US" sz="1800" dirty="0"/>
              <a:t>The people stayed clean as they crossed the street.</a:t>
            </a: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15960"/>
            <a:ext cx="598579" cy="4980039"/>
          </a:xfrm>
        </p:spPr>
        <p:txBody>
          <a:bodyPr>
            <a:noAutofit/>
          </a:bodyPr>
          <a:lstStyle/>
          <a:p>
            <a:r>
              <a:rPr lang="en-US" dirty="0"/>
              <a:t>175</a:t>
            </a:r>
          </a:p>
          <a:p>
            <a:r>
              <a:rPr lang="en-US" dirty="0"/>
              <a:t>184</a:t>
            </a:r>
          </a:p>
          <a:p>
            <a:r>
              <a:rPr lang="en-US" dirty="0"/>
              <a:t>194</a:t>
            </a:r>
          </a:p>
          <a:p>
            <a:r>
              <a:rPr lang="en-US" dirty="0"/>
              <a:t>204</a:t>
            </a:r>
          </a:p>
        </p:txBody>
      </p:sp>
    </p:spTree>
    <p:extLst>
      <p:ext uri="{BB962C8B-B14F-4D97-AF65-F5344CB8AC3E}">
        <p14:creationId xmlns:p14="http://schemas.microsoft.com/office/powerpoint/2010/main" val="1889235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another example of a job that is no longer needed?</a:t>
            </a:r>
          </a:p>
          <a:p>
            <a:pPr marL="0" indent="0">
              <a:buNone/>
            </a:pPr>
            <a:r>
              <a:rPr lang="en-US" dirty="0"/>
              <a:t>	 Another example of a job that is no longer needed is ________________.</a:t>
            </a:r>
          </a:p>
          <a:p>
            <a:pPr marL="0" indent="0">
              <a:buNone/>
            </a:pPr>
            <a:r>
              <a:rPr lang="en-US" b="1" dirty="0"/>
              <a:t>Instead of paying people to tap on windows to get </a:t>
            </a:r>
            <a:br>
              <a:rPr lang="en-US" b="1" dirty="0"/>
            </a:br>
            <a:r>
              <a:rPr lang="en-US" b="1" dirty="0"/>
              <a:t>them up, what do people do now?</a:t>
            </a:r>
          </a:p>
          <a:p>
            <a:pPr marL="0" indent="0">
              <a:buNone/>
            </a:pPr>
            <a:r>
              <a:rPr lang="en-US" dirty="0"/>
              <a:t>	 Instead of paying people to tap on windows </a:t>
            </a:r>
            <a:br>
              <a:rPr lang="en-US" dirty="0"/>
            </a:br>
            <a:r>
              <a:rPr lang="en-US" dirty="0"/>
              <a:t>	 to get 	 them up, now people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 As technology moves forward, it affects every part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of people’s lives. Just as the development of computers, cars, and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telephones have changed our lives, technology has greatly changed the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work people do.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538390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Thanks to </a:t>
            </a:r>
            <a:r>
              <a:rPr lang="en-US" sz="1800" b="1" dirty="0"/>
              <a:t>technology,</a:t>
            </a:r>
            <a:r>
              <a:rPr lang="en-US" sz="1800" dirty="0"/>
              <a:t> some jobs in the U.S. have </a:t>
            </a:r>
            <a:br>
              <a:rPr lang="en-US" sz="1800" dirty="0"/>
            </a:br>
            <a:r>
              <a:rPr lang="en-US" sz="1800" dirty="0"/>
              <a:t>not stayed as they were in the past, such as sweeping </a:t>
            </a:r>
            <a:br>
              <a:rPr lang="en-US" sz="1800" dirty="0"/>
            </a:br>
            <a:r>
              <a:rPr lang="en-US" sz="1800" dirty="0"/>
              <a:t>streets. Today in the U.S., people have trucks to help </a:t>
            </a:r>
            <a:br>
              <a:rPr lang="en-US" sz="1800" dirty="0"/>
            </a:br>
            <a:r>
              <a:rPr lang="en-US" sz="1800" dirty="0"/>
              <a:t>them sweep streets.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jobs in the U.S. have not stayed at all. </a:t>
            </a:r>
            <a:br>
              <a:rPr lang="en-US" sz="1800" dirty="0"/>
            </a:br>
            <a:r>
              <a:rPr lang="en-US" sz="1800" dirty="0"/>
              <a:t>Lighting lamps and tapping on windows to get people </a:t>
            </a:r>
            <a:br>
              <a:rPr lang="en-US" sz="1800" dirty="0"/>
            </a:br>
            <a:r>
              <a:rPr lang="en-US" sz="1800" dirty="0"/>
              <a:t>up are jobs of the past. The jobs are fun to think of, but </a:t>
            </a:r>
            <a:br>
              <a:rPr lang="en-US" sz="1800" dirty="0"/>
            </a:br>
            <a:r>
              <a:rPr lang="en-US" sz="1800" dirty="0"/>
              <a:t>they are not needed today.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31804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213</a:t>
            </a:r>
          </a:p>
          <a:p>
            <a:r>
              <a:rPr lang="en-US" dirty="0"/>
              <a:t>222</a:t>
            </a:r>
          </a:p>
          <a:p>
            <a:r>
              <a:rPr lang="en-US" dirty="0"/>
              <a:t>233</a:t>
            </a:r>
          </a:p>
          <a:p>
            <a:r>
              <a:rPr lang="en-US" dirty="0"/>
              <a:t>243</a:t>
            </a:r>
          </a:p>
          <a:p>
            <a:r>
              <a:rPr lang="en-US" dirty="0"/>
              <a:t>246</a:t>
            </a:r>
          </a:p>
          <a:p>
            <a:r>
              <a:rPr lang="en-US" dirty="0"/>
              <a:t>256</a:t>
            </a:r>
          </a:p>
          <a:p>
            <a:r>
              <a:rPr lang="en-US" dirty="0"/>
              <a:t>265</a:t>
            </a:r>
          </a:p>
          <a:p>
            <a:r>
              <a:rPr lang="en-US" dirty="0"/>
              <a:t>279</a:t>
            </a:r>
          </a:p>
          <a:p>
            <a:r>
              <a:rPr lang="en-US" dirty="0"/>
              <a:t>284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Instead of kids sweeping streets, what do people use now?</a:t>
            </a:r>
          </a:p>
          <a:p>
            <a:pPr marL="0" indent="0">
              <a:buNone/>
            </a:pPr>
            <a:r>
              <a:rPr lang="en-US" dirty="0"/>
              <a:t>	 Instead of kids sweeping streets, now people </a:t>
            </a:r>
            <a:r>
              <a:rPr lang="en-US"/>
              <a:t>use 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An old photo of a man using a long piece of wood to reach the opening in the wall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92" y="910989"/>
            <a:ext cx="310515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person drives a vehicle to clean up the street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923" y="882414"/>
            <a:ext cx="3114675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n old photo of a man using a long piece of wood to reach a gas-powered device on the street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451" y="930039"/>
            <a:ext cx="310515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8613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5863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01073"/>
            <a:ext cx="10363200" cy="332922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some jobs vanish?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jobs vanish because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job did people do in the past that they do not do today?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Today, people do not 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streets lit today?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Today, streets are lit with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got workmen up at sunup in the past?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Workmen got up when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people do today when they need to get up?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Today, when people need to get up they can 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people keep clean when crossing the street in the past?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kept clean crossing the street when they _______________________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some jobs not as they were in the past?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jobs are not as they were because of 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people sweep streets today?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Today, people sweep streets with 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l</a:t>
            </a:r>
            <a:r>
              <a:rPr lang="en-US" u="sng" dirty="0"/>
              <a:t>igh</a:t>
            </a:r>
            <a:r>
              <a:rPr lang="en-US" dirty="0"/>
              <a:t>t		sl</a:t>
            </a:r>
            <a:r>
              <a:rPr lang="en-US" u="sng" dirty="0"/>
              <a:t>igh</a:t>
            </a:r>
            <a:r>
              <a:rPr lang="en-US" dirty="0"/>
              <a:t>t		h</a:t>
            </a:r>
            <a:r>
              <a:rPr lang="en-US" u="sng" dirty="0"/>
              <a:t>igh</a:t>
            </a:r>
          </a:p>
          <a:p>
            <a:pPr lvl="1" defTabSz="457200"/>
            <a:r>
              <a:rPr lang="en-US" dirty="0"/>
              <a:t>tr</a:t>
            </a:r>
            <a:r>
              <a:rPr lang="en-US" u="sng" dirty="0"/>
              <a:t>ai</a:t>
            </a:r>
            <a:r>
              <a:rPr lang="en-US" dirty="0"/>
              <a:t>l			r</a:t>
            </a:r>
            <a:r>
              <a:rPr lang="en-US" u="sng" dirty="0"/>
              <a:t>igh</a:t>
            </a:r>
            <a:r>
              <a:rPr lang="en-US" dirty="0"/>
              <a:t>t		scr</a:t>
            </a:r>
            <a:r>
              <a:rPr lang="en-US" u="sng" dirty="0"/>
              <a:t>ee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sn</a:t>
            </a:r>
            <a:r>
              <a:rPr lang="en-US" u="sng" dirty="0"/>
              <a:t>ai</a:t>
            </a:r>
            <a:r>
              <a:rPr lang="en-US" dirty="0"/>
              <a:t>l		s</a:t>
            </a:r>
            <a:r>
              <a:rPr lang="en-US" u="sng" dirty="0"/>
              <a:t>igh</a:t>
            </a:r>
            <a:r>
              <a:rPr lang="en-US" dirty="0"/>
              <a:t>t		str</a:t>
            </a:r>
            <a:r>
              <a:rPr lang="en-US" u="sng" dirty="0"/>
              <a:t>ee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thr</a:t>
            </a:r>
            <a:r>
              <a:rPr lang="en-US" u="sng" dirty="0"/>
              <a:t>oa</a:t>
            </a:r>
            <a:r>
              <a:rPr lang="en-US" dirty="0"/>
              <a:t>t		sh</a:t>
            </a:r>
            <a:r>
              <a:rPr lang="en-US" u="sng" dirty="0"/>
              <a:t>ee</a:t>
            </a:r>
            <a:r>
              <a:rPr lang="en-US" dirty="0"/>
              <a:t>t		th</a:t>
            </a:r>
            <a:r>
              <a:rPr lang="en-US" u="sng" dirty="0"/>
              <a:t>igh</a:t>
            </a:r>
          </a:p>
          <a:p>
            <a:pPr lvl="1" defTabSz="457200"/>
            <a:r>
              <a:rPr lang="en-US" dirty="0"/>
              <a:t>flight		tray		spray</a:t>
            </a:r>
          </a:p>
          <a:p>
            <a:pPr lvl="1" defTabSz="457200"/>
            <a:r>
              <a:rPr lang="en-US" dirty="0"/>
              <a:t>bright		speech		might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764951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374117"/>
            <a:ext cx="10391791" cy="167308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Ray and Nat went into a shop. Ray needed a light to use at his desk.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Nat needed a lock to keep a box shut tight. After the shop, they went to get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 snack. When they got back at night, Ray had a bright light. Nat had a lock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for the box.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895696"/>
            <a:ext cx="10363200" cy="345594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Ray need a light?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Ray needed a light to use 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Nat need a lock?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Nat needed a lock to 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Ray and Nat get back?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Ray and Nat got back 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21673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953687"/>
            <a:ext cx="11702084" cy="1446550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At the end of the trail, Nell said, “Where are we? I think we might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be lost. Let’s use the map.” Sloan got the map, and Nell got a bright light.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“Look! There is a road on the map!” said Nell. They went right to get to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road, so they were not lost after all!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619374"/>
            <a:ext cx="10363200" cy="325048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Nell say, “Where are we?”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Nell said this when they reached 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got the map?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 got the map.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7318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Nell need a bright light?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Nell needed a bright light 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Nell and Sloan go right?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Nell and Sloan went right to 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15364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sigh</a:t>
            </a:r>
          </a:p>
          <a:p>
            <a:r>
              <a:rPr lang="en-US" dirty="0"/>
              <a:t>high</a:t>
            </a:r>
          </a:p>
          <a:p>
            <a:r>
              <a:rPr lang="en-US" dirty="0"/>
              <a:t>thigh</a:t>
            </a:r>
          </a:p>
          <a:p>
            <a:r>
              <a:rPr lang="en-US" dirty="0"/>
              <a:t>high</a:t>
            </a:r>
          </a:p>
          <a:p>
            <a:r>
              <a:rPr lang="en-US" dirty="0"/>
              <a:t>sigh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oat</a:t>
            </a:r>
          </a:p>
          <a:p>
            <a:r>
              <a:rPr lang="en-US" dirty="0"/>
              <a:t>boat</a:t>
            </a:r>
          </a:p>
          <a:p>
            <a:r>
              <a:rPr lang="en-US" dirty="0"/>
              <a:t>goat</a:t>
            </a:r>
          </a:p>
          <a:p>
            <a:r>
              <a:rPr lang="en-US" dirty="0"/>
              <a:t>float</a:t>
            </a:r>
          </a:p>
          <a:p>
            <a:r>
              <a:rPr lang="en-US" dirty="0"/>
              <a:t>throat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 err="1"/>
              <a:t>rain</a:t>
            </a:r>
            <a:endParaRPr lang="fr-FR" b="1" dirty="0"/>
          </a:p>
          <a:p>
            <a:r>
              <a:rPr lang="fr-FR" dirty="0"/>
              <a:t>main</a:t>
            </a:r>
          </a:p>
          <a:p>
            <a:r>
              <a:rPr lang="fr-FR" dirty="0" err="1"/>
              <a:t>chain</a:t>
            </a:r>
            <a:endParaRPr lang="fr-FR" dirty="0"/>
          </a:p>
          <a:p>
            <a:r>
              <a:rPr lang="fr-FR" dirty="0"/>
              <a:t>plain</a:t>
            </a:r>
          </a:p>
          <a:p>
            <a:r>
              <a:rPr lang="fr-FR" dirty="0" err="1"/>
              <a:t>brain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class		camp		cramp		shift</a:t>
            </a:r>
          </a:p>
          <a:p>
            <a:pPr lvl="1" defTabSz="457200"/>
            <a:r>
              <a:rPr lang="en-US" dirty="0"/>
              <a:t>thick		chick		crack		spend</a:t>
            </a:r>
          </a:p>
          <a:p>
            <a:pPr lvl="1" defTabSz="457200"/>
            <a:r>
              <a:rPr lang="en-US" dirty="0"/>
              <a:t>swept		which		when		land</a:t>
            </a:r>
          </a:p>
          <a:p>
            <a:pPr lvl="1" defTabSz="457200"/>
            <a:r>
              <a:rPr lang="en-US" dirty="0"/>
              <a:t>plant		plan		path		wept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endings.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1. </a:t>
            </a:r>
            <a:r>
              <a:rPr lang="en-US" u="sng" dirty="0"/>
              <a:t>stay</a:t>
            </a:r>
            <a:r>
              <a:rPr lang="en-US" dirty="0"/>
              <a:t>ed	2. </a:t>
            </a:r>
            <a:r>
              <a:rPr lang="en-US" u="sng" dirty="0"/>
              <a:t>trail</a:t>
            </a:r>
            <a:r>
              <a:rPr lang="en-US" dirty="0"/>
              <a:t>ed 	3. </a:t>
            </a:r>
            <a:r>
              <a:rPr lang="en-US" u="sng" dirty="0"/>
              <a:t>cross</a:t>
            </a:r>
            <a:r>
              <a:rPr lang="en-US" dirty="0"/>
              <a:t>ed	4. </a:t>
            </a:r>
            <a:r>
              <a:rPr lang="en-US" u="sng" dirty="0"/>
              <a:t>plant</a:t>
            </a:r>
            <a:r>
              <a:rPr lang="en-US" dirty="0"/>
              <a:t>ed	5. </a:t>
            </a:r>
            <a:r>
              <a:rPr lang="en-US" u="sng" dirty="0"/>
              <a:t>vanish</a:t>
            </a:r>
            <a:r>
              <a:rPr lang="en-US" dirty="0"/>
              <a:t>ed</a:t>
            </a:r>
          </a:p>
          <a:p>
            <a:pPr marL="457200" lvl="1" indent="0" defTabSz="457200">
              <a:buNone/>
              <a:tabLst>
                <a:tab pos="808038" algn="l"/>
                <a:tab pos="2689225" algn="l"/>
                <a:tab pos="4305300" algn="l"/>
                <a:tab pos="5919788" algn="l"/>
                <a:tab pos="7623175" algn="l"/>
              </a:tabLst>
            </a:pPr>
            <a:r>
              <a:rPr lang="en-US" dirty="0"/>
              <a:t>	</a:t>
            </a:r>
            <a:r>
              <a:rPr lang="en-US" u="sng" dirty="0"/>
              <a:t>stay</a:t>
            </a:r>
            <a:r>
              <a:rPr lang="en-US" dirty="0"/>
              <a:t>ing 	</a:t>
            </a:r>
            <a:r>
              <a:rPr lang="en-US" u="sng" dirty="0"/>
              <a:t>trail</a:t>
            </a:r>
            <a:r>
              <a:rPr lang="en-US" dirty="0"/>
              <a:t>ing	</a:t>
            </a:r>
            <a:r>
              <a:rPr lang="en-US" u="sng" dirty="0"/>
              <a:t>cross</a:t>
            </a:r>
            <a:r>
              <a:rPr lang="en-US" dirty="0"/>
              <a:t>ing	</a:t>
            </a:r>
            <a:r>
              <a:rPr lang="en-US" u="sng" dirty="0"/>
              <a:t>plant</a:t>
            </a:r>
            <a:r>
              <a:rPr lang="en-US" dirty="0"/>
              <a:t>ing	</a:t>
            </a:r>
            <a:r>
              <a:rPr lang="en-US" u="sng" dirty="0"/>
              <a:t>vanish</a:t>
            </a:r>
            <a:r>
              <a:rPr lang="en-US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lighten		stoplight		weeknight		daydream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trainload		invent		streetlights		electric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what		where		do		use			work</a:t>
            </a:r>
          </a:p>
          <a:p>
            <a:pPr marL="457200" lvl="1" indent="0" defTabSz="457200">
              <a:buNone/>
            </a:pPr>
            <a:r>
              <a:rPr lang="en-US" dirty="0"/>
              <a:t>things		into			all		said		they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7282" y="2590240"/>
            <a:ext cx="55279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54841" y="2592326"/>
            <a:ext cx="30604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65168" y="2600072"/>
            <a:ext cx="53173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96907" y="2602158"/>
            <a:ext cx="5350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9704" y="2600072"/>
            <a:ext cx="63625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5962" y="2602158"/>
            <a:ext cx="6184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8550" y="2600072"/>
            <a:ext cx="4000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48600" y="2602158"/>
            <a:ext cx="8254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7618" y="3273591"/>
            <a:ext cx="57632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53945" y="3282820"/>
            <a:ext cx="54127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5000" y="3275727"/>
            <a:ext cx="2486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3675" y="3278232"/>
            <a:ext cx="55059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7143" y="3297156"/>
            <a:ext cx="71003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07180" y="3306840"/>
            <a:ext cx="6234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8550" y="3283179"/>
            <a:ext cx="12596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74518" y="3294806"/>
            <a:ext cx="3621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36706" y="3307589"/>
            <a:ext cx="4014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Where can they get a light bulb for a lamp?</a:t>
            </a:r>
          </a:p>
          <a:p>
            <a:pPr lvl="1" defTabSz="457200"/>
            <a:r>
              <a:rPr lang="en-US" dirty="0"/>
              <a:t>Tam said, “A slight breeze will help all of us feel less hot.”</a:t>
            </a:r>
          </a:p>
          <a:p>
            <a:pPr lvl="1" defTabSz="457200"/>
            <a:r>
              <a:rPr lang="en-US" dirty="0"/>
              <a:t>Bright lights help us see what is on the street at night.</a:t>
            </a:r>
          </a:p>
          <a:p>
            <a:pPr lvl="1" defTabSz="457200"/>
            <a:r>
              <a:rPr lang="en-US" dirty="0"/>
              <a:t>The jet was so fast and up so high that I lost sight of it.</a:t>
            </a:r>
          </a:p>
          <a:p>
            <a:pPr lvl="1" defTabSz="457200"/>
            <a:r>
              <a:rPr lang="en-US" dirty="0"/>
              <a:t>The stoplight was red, so Aimee had to stop until it was green.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197.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9348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Jobs Come and Go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9339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919101"/>
            <a:ext cx="6667380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 Jobs in the United States have changed as people </a:t>
            </a:r>
            <a:br>
              <a:rPr lang="en-US" sz="1600" dirty="0"/>
            </a:br>
            <a:r>
              <a:rPr lang="en-US" sz="1600" dirty="0"/>
              <a:t>developed new ways to meet different needs. Some jobs are no </a:t>
            </a:r>
            <a:br>
              <a:rPr lang="en-US" sz="1600" dirty="0"/>
            </a:br>
            <a:r>
              <a:rPr lang="en-US" sz="1600" dirty="0"/>
              <a:t>longer needed.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68029"/>
            <a:ext cx="6528547" cy="216897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the U.S., some jobs from the past have vanished </a:t>
            </a:r>
            <a:br>
              <a:rPr lang="en-US" sz="1800" dirty="0"/>
            </a:br>
            <a:r>
              <a:rPr lang="en-US" sz="1800" dirty="0"/>
              <a:t>from sight. They are not needed. People have invented </a:t>
            </a:r>
            <a:br>
              <a:rPr lang="en-US" sz="1800" dirty="0"/>
            </a:br>
            <a:r>
              <a:rPr lang="en-US" sz="1800" dirty="0"/>
              <a:t>fresh ways to do things.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the past, there were no electric streetlights as we </a:t>
            </a:r>
            <a:br>
              <a:rPr lang="en-US" sz="1800" dirty="0"/>
            </a:br>
            <a:r>
              <a:rPr lang="en-US" sz="1800" dirty="0"/>
              <a:t>have today. The lights on the streets worked with gas. </a:t>
            </a:r>
            <a:br>
              <a:rPr lang="en-US" sz="1800" dirty="0"/>
            </a:br>
            <a:r>
              <a:rPr lang="en-US" sz="1800" dirty="0"/>
              <a:t>They were gas lamps.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907904"/>
            <a:ext cx="598579" cy="207994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19</a:t>
            </a:r>
          </a:p>
          <a:p>
            <a:r>
              <a:rPr lang="en-US" dirty="0"/>
              <a:t>24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47849"/>
            <a:ext cx="6528547" cy="308337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Each gas lamp had to be lit as night fell. The people </a:t>
            </a:r>
            <a:br>
              <a:rPr lang="en-US" sz="1800" dirty="0"/>
            </a:br>
            <a:r>
              <a:rPr lang="en-US" sz="1800" dirty="0"/>
              <a:t>doing this job went up and down the streets lighting </a:t>
            </a:r>
            <a:br>
              <a:rPr lang="en-US" sz="1800" dirty="0"/>
            </a:br>
            <a:r>
              <a:rPr lang="en-US" sz="1800" dirty="0"/>
              <a:t>each lamp. At daylight, the same people went back and </a:t>
            </a:r>
            <a:br>
              <a:rPr lang="en-US" sz="1800" dirty="0"/>
            </a:br>
            <a:r>
              <a:rPr lang="en-US" sz="1800" dirty="0"/>
              <a:t>snuffed each lamp, and the light went off.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87724"/>
            <a:ext cx="598579" cy="3063165"/>
          </a:xfrm>
        </p:spPr>
        <p:txBody>
          <a:bodyPr>
            <a:noAutofit/>
          </a:bodyPr>
          <a:lstStyle/>
          <a:p>
            <a:r>
              <a:rPr lang="en-US" dirty="0"/>
              <a:t>48</a:t>
            </a:r>
          </a:p>
          <a:p>
            <a:r>
              <a:rPr lang="en-US" dirty="0"/>
              <a:t>60</a:t>
            </a:r>
          </a:p>
          <a:p>
            <a:r>
              <a:rPr lang="en-US" dirty="0"/>
              <a:t>70</a:t>
            </a:r>
          </a:p>
          <a:p>
            <a:r>
              <a:rPr lang="en-US" dirty="0"/>
              <a:t>80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838B794-1CB0-41B3-A25A-BD1CBBB7B8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65578</TotalTime>
  <Words>1789</Words>
  <Application>Microsoft Office PowerPoint</Application>
  <PresentationFormat>Widescreen</PresentationFormat>
  <Paragraphs>214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Decodable Informative Text (Part 2) — cont’d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2</vt:lpstr>
      <vt:lpstr>Independent Practice (M) Story 2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1453</cp:revision>
  <dcterms:created xsi:type="dcterms:W3CDTF">2023-03-21T18:49:30Z</dcterms:created>
  <dcterms:modified xsi:type="dcterms:W3CDTF">2024-04-11T15:46:15Z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