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65" r:id="rId5"/>
    <p:sldId id="282" r:id="rId6"/>
    <p:sldId id="270" r:id="rId7"/>
    <p:sldId id="283" r:id="rId8"/>
    <p:sldId id="266" r:id="rId9"/>
    <p:sldId id="284" r:id="rId10"/>
    <p:sldId id="295" r:id="rId11"/>
    <p:sldId id="262" r:id="rId12"/>
    <p:sldId id="294" r:id="rId13"/>
    <p:sldId id="302" r:id="rId14"/>
    <p:sldId id="301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10"/>
  </p:normalViewPr>
  <p:slideViewPr>
    <p:cSldViewPr snapToGrid="0">
      <p:cViewPr varScale="1">
        <p:scale>
          <a:sx n="179" d="100"/>
          <a:sy n="179" d="100"/>
        </p:scale>
        <p:origin x="2968" y="200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511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1/23/24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910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86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570863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232541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563156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2 Lesson 5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4" r:id="rId13"/>
    <p:sldLayoutId id="214748366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r>
              <a:rPr lang="en-US" b="1" dirty="0"/>
              <a:t>Phonemic Awareness </a:t>
            </a:r>
            <a:r>
              <a:rPr lang="en-US" dirty="0"/>
              <a:t>Listen to the sounds or word parts as your teacher </a:t>
            </a:r>
            <a:br>
              <a:rPr lang="en-US" dirty="0"/>
            </a:br>
            <a:r>
              <a:rPr lang="en-US" dirty="0"/>
              <a:t>says a word slowly. Then say the word.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letter. Say the sound.</a:t>
            </a:r>
          </a:p>
          <a:p>
            <a:pPr marL="457200" lvl="1" indent="0" defTabSz="766763">
              <a:buNone/>
              <a:tabLst>
                <a:tab pos="2506663" algn="l"/>
              </a:tabLst>
            </a:pPr>
            <a:r>
              <a:rPr lang="da-DK" dirty="0"/>
              <a:t>	</a:t>
            </a:r>
            <a:r>
              <a:rPr lang="da-DK" b="1" dirty="0"/>
              <a:t>m</a:t>
            </a:r>
            <a:r>
              <a:rPr lang="da-DK" b="1" u="sng" dirty="0"/>
              <a:t>o</a:t>
            </a:r>
            <a:r>
              <a:rPr lang="da-DK" b="1" dirty="0"/>
              <a:t>p</a:t>
            </a:r>
          </a:p>
          <a:p>
            <a:pPr lvl="1" defTabSz="457200"/>
            <a:r>
              <a:rPr lang="pt-BR" dirty="0"/>
              <a:t>o		t		i		o		a</a:t>
            </a:r>
          </a:p>
          <a:p>
            <a:pPr lvl="1" defTabSz="457200"/>
            <a:r>
              <a:rPr lang="pt-BR" dirty="0"/>
              <a:t>i		r		o		b		a</a:t>
            </a:r>
          </a:p>
          <a:p>
            <a:pPr lvl="1" defTabSz="457200"/>
            <a:r>
              <a:rPr lang="pt-BR" dirty="0"/>
              <a:t>a		d		p		m		o</a:t>
            </a:r>
          </a:p>
          <a:p>
            <a:pPr lvl="1" defTabSz="457200"/>
            <a:r>
              <a:rPr lang="pt-BR" dirty="0"/>
              <a:t>n		o		i		f		x</a:t>
            </a:r>
          </a:p>
          <a:p>
            <a:pPr lvl="1" defTabSz="457200"/>
            <a:r>
              <a:rPr lang="pt-BR" dirty="0"/>
              <a:t>s		a		j		v		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5"/>
            <a:ext cx="10668000" cy="55113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More Practice 2 </a:t>
            </a:r>
            <a:r>
              <a:rPr lang="en-US" dirty="0"/>
              <a:t>Draw a line under the sentence that goes best with each picture.</a:t>
            </a:r>
          </a:p>
          <a:p>
            <a:pPr>
              <a:buFont typeface="+mj-lt"/>
              <a:buAutoNum type="alphaUcPeriod" startAt="10"/>
            </a:pPr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532" y="2015620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ox is on a hat.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2" descr="A small furry animal curls up on a ha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599" y="1859717"/>
            <a:ext cx="1562100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3149" y="2003961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defTabSz="457200">
              <a:lnSpc>
                <a:spcPts val="3000"/>
              </a:lnSpc>
              <a:spcBef>
                <a:spcPts val="500"/>
              </a:spcBef>
            </a:pPr>
            <a:r>
              <a:rPr lang="en-US" sz="2400" dirty="0"/>
              <a:t>The cat is on a hat.</a:t>
            </a:r>
          </a:p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728" y="345699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Nan can mop 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7" name="Picture 3" descr="A woman cleans up a spill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2864" y="2991317"/>
            <a:ext cx="752475" cy="133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3345" y="344533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Nan can sip the water.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728" y="5164616"/>
            <a:ext cx="3884522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The little hat is in the hatbox.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9" name="Picture 4" descr="A small object we wear on our heads is inside a contain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813" y="4793729"/>
            <a:ext cx="1552575" cy="1162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3345" y="5152957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little pin is on the hatbox.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9668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(J)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317371"/>
            <a:ext cx="3644399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Bob ran after my dog.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8" name="Picture 2" descr="An animal with ears and a tail chases a smaller orange animal with a bushy tai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675" y="1185070"/>
            <a:ext cx="1762125" cy="67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30571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dog ran after the fox.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5874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Nat is mad.</a:t>
            </a:r>
          </a:p>
          <a:p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21" name="Picture 3" descr="A man smil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763" y="2317564"/>
            <a:ext cx="1200150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47089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Nat is not mad.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5AA382-191D-B1D4-3E35-9933A3230FB8}"/>
              </a:ext>
            </a:extLst>
          </p:cNvPr>
          <p:cNvSpPr txBox="1"/>
          <p:nvPr/>
        </p:nvSpPr>
        <p:spPr>
          <a:xfrm>
            <a:off x="782195" y="4466367"/>
            <a:ext cx="3990545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man has a can with a lid.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32" name="Picture 6" descr="A man holds a rounded open container.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526" y="3962039"/>
            <a:ext cx="14001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1B9C2216-9BAD-0666-300B-A58AD590EF21}"/>
              </a:ext>
            </a:extLst>
          </p:cNvPr>
          <p:cNvSpPr txBox="1"/>
          <p:nvPr/>
        </p:nvSpPr>
        <p:spPr>
          <a:xfrm>
            <a:off x="7242813" y="4454708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Bob has a mop.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383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2">
            <a:extLst>
              <a:ext uri="{FF2B5EF4-FFF2-40B4-BE49-F238E27FC236}">
                <a16:creationId xmlns:a16="http://schemas.microsoft.com/office/drawing/2014/main" id="{C87B47F5-2BEC-F025-BD33-EAC64CB0B9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2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(J)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CA30192-8436-4F25-F26B-9109BBEA9A83}"/>
              </a:ext>
            </a:extLst>
          </p:cNvPr>
          <p:cNvSpPr txBox="1"/>
          <p:nvPr/>
        </p:nvSpPr>
        <p:spPr>
          <a:xfrm>
            <a:off x="762000" y="1287875"/>
            <a:ext cx="3505200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ham can rot in a bag.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5" name="Picture 5" descr="A can with an image of meat on the front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421" y="942833"/>
            <a:ext cx="1209675" cy="1181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6E8072E4-EBDC-32FC-BFCA-1CEDE433A00B}"/>
              </a:ext>
            </a:extLst>
          </p:cNvPr>
          <p:cNvSpPr txBox="1"/>
          <p:nvPr/>
        </p:nvSpPr>
        <p:spPr>
          <a:xfrm>
            <a:off x="7222617" y="1276216"/>
            <a:ext cx="3543706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The ham cannot rot in a tin.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20EA577-FA01-7599-05A6-989336C0EC26}"/>
              </a:ext>
            </a:extLst>
          </p:cNvPr>
          <p:cNvSpPr txBox="1"/>
          <p:nvPr/>
        </p:nvSpPr>
        <p:spPr>
          <a:xfrm>
            <a:off x="782196" y="2729252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Bob hid in the van.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pic>
        <p:nvPicPr>
          <p:cNvPr id="13" name="Picture 2" descr="A boy in a wheelchair puts a book in a locker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2797" y="2227449"/>
            <a:ext cx="125730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FA465280-C55B-68D8-C888-1365A74C2755}"/>
              </a:ext>
            </a:extLst>
          </p:cNvPr>
          <p:cNvSpPr txBox="1"/>
          <p:nvPr/>
        </p:nvSpPr>
        <p:spPr>
          <a:xfrm>
            <a:off x="7242813" y="2717593"/>
            <a:ext cx="3316077" cy="64633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400" dirty="0"/>
              <a:t>Bob was at school.</a:t>
            </a:r>
            <a:endParaRPr lang="en-US" sz="22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98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u="sng" dirty="0"/>
              <a:t>o</a:t>
            </a:r>
            <a:r>
              <a:rPr lang="en-US" dirty="0"/>
              <a:t>n		</a:t>
            </a:r>
            <a:r>
              <a:rPr lang="en-US" u="sng" dirty="0"/>
              <a:t>o</a:t>
            </a:r>
            <a:r>
              <a:rPr lang="en-US" dirty="0"/>
              <a:t>x		m</a:t>
            </a:r>
            <a:r>
              <a:rPr lang="en-US" u="sng" dirty="0"/>
              <a:t>o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m</a:t>
            </a:r>
            <a:r>
              <a:rPr lang="en-US" u="sng" dirty="0"/>
              <a:t>o</a:t>
            </a:r>
            <a:r>
              <a:rPr lang="en-US" dirty="0"/>
              <a:t>p	m</a:t>
            </a:r>
            <a:r>
              <a:rPr lang="en-US" u="sng" dirty="0"/>
              <a:t>a</a:t>
            </a:r>
            <a:r>
              <a:rPr lang="en-US" dirty="0"/>
              <a:t>p	r</a:t>
            </a:r>
            <a:r>
              <a:rPr lang="en-US" u="sng" dirty="0"/>
              <a:t>a</a:t>
            </a:r>
            <a:r>
              <a:rPr lang="en-US" dirty="0"/>
              <a:t>t</a:t>
            </a:r>
          </a:p>
          <a:p>
            <a:pPr lvl="1" defTabSz="457200"/>
            <a:r>
              <a:rPr lang="en-US" dirty="0"/>
              <a:t>r</a:t>
            </a:r>
            <a:r>
              <a:rPr lang="en-US" u="sng" dirty="0"/>
              <a:t>o</a:t>
            </a:r>
            <a:r>
              <a:rPr lang="en-US" dirty="0"/>
              <a:t>t		f</a:t>
            </a:r>
            <a:r>
              <a:rPr lang="en-US" u="sng" dirty="0"/>
              <a:t>o</a:t>
            </a:r>
            <a:r>
              <a:rPr lang="en-US" dirty="0"/>
              <a:t>x		r</a:t>
            </a:r>
            <a:r>
              <a:rPr lang="en-US" u="sng" dirty="0"/>
              <a:t>o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rid		not		Nat</a:t>
            </a:r>
          </a:p>
          <a:p>
            <a:pPr lvl="1" defTabSz="457200"/>
            <a:r>
              <a:rPr lang="en-US" dirty="0"/>
              <a:t>Bob	rip		nod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da-DK" b="1" dirty="0"/>
              <a:t>mob</a:t>
            </a:r>
          </a:p>
          <a:p>
            <a:r>
              <a:rPr lang="da-DK" dirty="0"/>
              <a:t>Bob</a:t>
            </a:r>
          </a:p>
          <a:p>
            <a:r>
              <a:rPr lang="da-DK" dirty="0"/>
              <a:t>job</a:t>
            </a:r>
          </a:p>
          <a:p>
            <a:r>
              <a:rPr lang="da-DK" dirty="0"/>
              <a:t>sob</a:t>
            </a:r>
          </a:p>
          <a:p>
            <a:r>
              <a:rPr lang="da-DK" dirty="0"/>
              <a:t>rob</a:t>
            </a:r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not</a:t>
            </a:r>
          </a:p>
          <a:p>
            <a:r>
              <a:rPr lang="en-US" dirty="0"/>
              <a:t>rot</a:t>
            </a:r>
          </a:p>
          <a:p>
            <a:r>
              <a:rPr lang="en-US" dirty="0"/>
              <a:t>cot</a:t>
            </a:r>
          </a:p>
          <a:p>
            <a:r>
              <a:rPr lang="en-US" dirty="0"/>
              <a:t>dot</a:t>
            </a:r>
          </a:p>
          <a:p>
            <a:r>
              <a:rPr lang="en-US" dirty="0"/>
              <a:t>got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top</a:t>
            </a:r>
          </a:p>
          <a:p>
            <a:r>
              <a:rPr lang="en-US" dirty="0"/>
              <a:t>pop</a:t>
            </a:r>
          </a:p>
          <a:p>
            <a:r>
              <a:rPr lang="en-US" dirty="0"/>
              <a:t>mop</a:t>
            </a:r>
          </a:p>
          <a:p>
            <a:r>
              <a:rPr lang="en-US" dirty="0"/>
              <a:t>hop</a:t>
            </a:r>
          </a:p>
          <a:p>
            <a:r>
              <a:rPr lang="en-US" dirty="0"/>
              <a:t>sop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(E–F)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895350">
              <a:lnSpc>
                <a:spcPts val="5600"/>
              </a:lnSpc>
              <a:spcBef>
                <a:spcPts val="0"/>
              </a:spcBef>
              <a:buNone/>
              <a:tabLst>
                <a:tab pos="2417763" algn="ctr"/>
                <a:tab pos="4030663" algn="ctr"/>
                <a:tab pos="5743575" algn="ctr"/>
                <a:tab pos="7448550" algn="ctr"/>
              </a:tabLst>
            </a:pPr>
            <a:r>
              <a:rPr lang="en-US" dirty="0"/>
              <a:t>cannot	fossil	hatbox	topic	bandit</a:t>
            </a:r>
          </a:p>
          <a:p>
            <a:pPr>
              <a:buFont typeface="+mj-lt"/>
              <a:buAutoNum type="alphaUcPeriod" startAt="5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after		from		to		was		with</a:t>
            </a:r>
          </a:p>
          <a:p>
            <a:pPr marL="457200" lvl="1" indent="0" defTabSz="457200">
              <a:buNone/>
            </a:pPr>
            <a:r>
              <a:rPr lang="en-US" dirty="0"/>
              <a:t>my			her			see		no			water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45616" y="2567197"/>
            <a:ext cx="44586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1480" y="2569283"/>
            <a:ext cx="41262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868347" y="2576903"/>
            <a:ext cx="38950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57849" y="2575861"/>
            <a:ext cx="2817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371974" y="2567197"/>
            <a:ext cx="416059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780864" y="2569283"/>
            <a:ext cx="4959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24063" y="2567197"/>
            <a:ext cx="38084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04910" y="2569283"/>
            <a:ext cx="24288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24110" y="2574817"/>
            <a:ext cx="48407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08181" y="2581961"/>
            <a:ext cx="33575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5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Spelling Journal </a:t>
            </a:r>
            <a:r>
              <a:rPr lang="en-US" dirty="0"/>
              <a:t>Turn to the Spelling Journal on page 151.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 (H)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682695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54902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Text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>
                <a:solidFill>
                  <a:prstClr val="black"/>
                </a:solidFill>
              </a:rPr>
              <a:t>Decodable Sentence Expansion</a:t>
            </a:r>
            <a:r>
              <a:rPr lang="en-US" b="1" dirty="0"/>
              <a:t> </a:t>
            </a:r>
            <a:r>
              <a:rPr lang="en-US" dirty="0"/>
              <a:t>Read each set of sentences. Then expand the last sentence by telling </a:t>
            </a:r>
            <a:r>
              <a:rPr lang="en-US" b="1" dirty="0"/>
              <a:t>when</a:t>
            </a:r>
            <a:r>
              <a:rPr lang="en-US" dirty="0"/>
              <a:t>. Select the picture that goes with each set.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 mom and a kid go.</a:t>
            </a:r>
            <a:br>
              <a:rPr lang="en-US" dirty="0"/>
            </a:br>
            <a:r>
              <a:rPr lang="en-US" dirty="0"/>
              <a:t>A mom and a kid go to the school.</a:t>
            </a:r>
            <a:br>
              <a:rPr lang="en-US" dirty="0"/>
            </a:br>
            <a:r>
              <a:rPr lang="en-US" dirty="0"/>
              <a:t>A mom and a kid go to the school in a cab.</a:t>
            </a:r>
            <a:br>
              <a:rPr lang="en-US" dirty="0"/>
            </a:br>
            <a:r>
              <a:rPr lang="en-US" dirty="0"/>
              <a:t>. . . , a mom and a kid go to the school in 				_____</a:t>
            </a:r>
            <a:br>
              <a:rPr lang="en-US" dirty="0"/>
            </a:br>
            <a:r>
              <a:rPr lang="en-US" dirty="0"/>
              <a:t>a cab.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1026" name="Picture 2" descr="An animal with ears and a tail chases a smaller orange animal with a bushy tail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000" y="3761325"/>
            <a:ext cx="2324100" cy="1228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54425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Text (H) — cont’d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A dog ran.</a:t>
            </a:r>
            <a:br>
              <a:rPr lang="en-US" dirty="0"/>
            </a:br>
            <a:r>
              <a:rPr lang="en-US" dirty="0"/>
              <a:t>A dog ran after the fox.</a:t>
            </a:r>
            <a:br>
              <a:rPr lang="en-US" dirty="0"/>
            </a:br>
            <a:r>
              <a:rPr lang="en-US" dirty="0"/>
              <a:t>A dog ran after the fox to the water.</a:t>
            </a:r>
            <a:br>
              <a:rPr lang="en-US" dirty="0"/>
            </a:br>
            <a:r>
              <a:rPr lang="en-US" dirty="0"/>
              <a:t>. . . , a dog ran after the fox to the water.								_____</a:t>
            </a:r>
          </a:p>
          <a:p>
            <a:pPr marL="914400" lvl="1" indent="-457200">
              <a:buFont typeface="+mj-lt"/>
              <a:buAutoNum type="arabicPeriod" startAt="2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I see her.</a:t>
            </a:r>
            <a:br>
              <a:rPr lang="en-US" dirty="0"/>
            </a:br>
            <a:r>
              <a:rPr lang="en-US" dirty="0"/>
              <a:t>I see her on the log.</a:t>
            </a:r>
            <a:br>
              <a:rPr lang="en-US" dirty="0"/>
            </a:br>
            <a:r>
              <a:rPr lang="en-US" dirty="0"/>
              <a:t>I see her on the log with her rod.</a:t>
            </a:r>
            <a:br>
              <a:rPr lang="en-US" dirty="0"/>
            </a:br>
            <a:r>
              <a:rPr lang="en-US" dirty="0"/>
              <a:t>. . . , I see her on the log with her rod. 								_____</a:t>
            </a:r>
          </a:p>
          <a:p>
            <a:pPr>
              <a:buFont typeface="+mj-lt"/>
              <a:buAutoNum type="alphaUcPeriod" startAt="9"/>
            </a:pPr>
            <a:endParaRPr lang="en-US" dirty="0"/>
          </a:p>
        </p:txBody>
      </p:sp>
      <p:pic>
        <p:nvPicPr>
          <p:cNvPr id="9" name="Picture 2" descr="A woman and boy sitting in the back of a yellow car. They are in front of a building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7580" y="1041726"/>
            <a:ext cx="2390775" cy="188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 descr="A woman sits on a log while she fishes.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595" y="3439445"/>
            <a:ext cx="2286000" cy="170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59527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768638"/>
            <a:ext cx="10062714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More Practice 1 </a:t>
            </a:r>
            <a:r>
              <a:rPr lang="en-US" dirty="0"/>
              <a:t>Fill in each blank with the best word.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1224991" y="2333782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The fox ________ from the dog.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8216248" y="256207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hid			sat			cat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1224991" y="301046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Bob ________ hot water.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55697C9B-B142-967C-5918-66CE8BBFD46B}"/>
              </a:ext>
            </a:extLst>
          </p:cNvPr>
          <p:cNvSpPr txBox="1">
            <a:spLocks/>
          </p:cNvSpPr>
          <p:nvPr/>
        </p:nvSpPr>
        <p:spPr>
          <a:xfrm>
            <a:off x="8216248" y="323875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top			got			pot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1224991" y="371323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Gas can go in the ________.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33D2E88C-131F-ECFE-9848-F0C3B6480083}"/>
              </a:ext>
            </a:extLst>
          </p:cNvPr>
          <p:cNvSpPr txBox="1">
            <a:spLocks/>
          </p:cNvSpPr>
          <p:nvPr/>
        </p:nvSpPr>
        <p:spPr>
          <a:xfrm>
            <a:off x="8216248" y="3915442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six			van			mob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442987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The dog ________.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4644337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ran			rid			not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1224991" y="5146519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200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The cat is ________ in the cabin.</a:t>
            </a:r>
          </a:p>
        </p:txBody>
      </p:sp>
      <p:sp>
        <p:nvSpPr>
          <p:cNvPr id="30" name="Content Placeholder 3">
            <a:extLst>
              <a:ext uri="{FF2B5EF4-FFF2-40B4-BE49-F238E27FC236}">
                <a16:creationId xmlns:a16="http://schemas.microsoft.com/office/drawing/2014/main" id="{3A721081-6B4E-F789-BCE9-C20B07E8789A}"/>
              </a:ext>
            </a:extLst>
          </p:cNvPr>
          <p:cNvSpPr txBox="1">
            <a:spLocks/>
          </p:cNvSpPr>
          <p:nvPr/>
        </p:nvSpPr>
        <p:spPr>
          <a:xfrm>
            <a:off x="8216248" y="5360981"/>
            <a:ext cx="3388659" cy="43605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Nan		not			nod</a:t>
            </a:r>
          </a:p>
        </p:txBody>
      </p:sp>
    </p:spTree>
    <p:extLst>
      <p:ext uri="{BB962C8B-B14F-4D97-AF65-F5344CB8AC3E}">
        <p14:creationId xmlns:p14="http://schemas.microsoft.com/office/powerpoint/2010/main" val="369303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FD55C97-690D-2447-460F-9C4DEC377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5596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Practice (I) — cont’d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106984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The ________ is in the cabin.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7785600" y="1122935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rod			did			not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45190" y="1746533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7. The rat is ________.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C8F452A-0B1C-D32D-6A94-5797DCD29608}"/>
              </a:ext>
            </a:extLst>
          </p:cNvPr>
          <p:cNvSpPr txBox="1">
            <a:spLocks/>
          </p:cNvSpPr>
          <p:nvPr/>
        </p:nvSpPr>
        <p:spPr>
          <a:xfrm>
            <a:off x="7785600" y="1751926"/>
            <a:ext cx="3388659" cy="463875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fin			fat			nod</a:t>
            </a:r>
            <a:endParaRPr lang="en-US" dirty="0"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B64E43-DBDB-8BD9-CAFB-9D0DEAD42D66}"/>
              </a:ext>
            </a:extLst>
          </p:cNvPr>
          <p:cNvSpPr txBox="1"/>
          <p:nvPr/>
        </p:nvSpPr>
        <p:spPr>
          <a:xfrm>
            <a:off x="745190" y="2449297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8. The ________ was in the attic.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BC038F20-52C6-1982-420A-0A3480DE43CE}"/>
              </a:ext>
            </a:extLst>
          </p:cNvPr>
          <p:cNvSpPr txBox="1">
            <a:spLocks/>
          </p:cNvSpPr>
          <p:nvPr/>
        </p:nvSpPr>
        <p:spPr>
          <a:xfrm>
            <a:off x="7773061" y="2493658"/>
            <a:ext cx="370773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not			box			got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165941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9. The pans cannot ________ in the bag.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235390"/>
            <a:ext cx="3885540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rid			hop		fit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95A21C3-9BD6-8915-C128-4C309714E18F}"/>
              </a:ext>
            </a:extLst>
          </p:cNvPr>
          <p:cNvSpPr txBox="1"/>
          <p:nvPr/>
        </p:nvSpPr>
        <p:spPr>
          <a:xfrm>
            <a:off x="745190" y="3885605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10. Bob has the ________.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6AE614DA-8048-496B-FE5E-FAC802D700FC}"/>
              </a:ext>
            </a:extLst>
          </p:cNvPr>
          <p:cNvSpPr txBox="1">
            <a:spLocks/>
          </p:cNvSpPr>
          <p:nvPr/>
        </p:nvSpPr>
        <p:spPr>
          <a:xfrm>
            <a:off x="7773060" y="3955054"/>
            <a:ext cx="3388659" cy="4638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dirty="0"/>
              <a:t>ran			rid			map</a:t>
            </a:r>
          </a:p>
        </p:txBody>
      </p:sp>
    </p:spTree>
    <p:extLst>
      <p:ext uri="{BB962C8B-B14F-4D97-AF65-F5344CB8AC3E}">
        <p14:creationId xmlns:p14="http://schemas.microsoft.com/office/powerpoint/2010/main" val="41050383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A7D5A6-ADBA-4A89-9AF8-3F137F4AEB40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64742</TotalTime>
  <Words>865</Words>
  <Application>Microsoft Macintosh PowerPoint</Application>
  <PresentationFormat>Widescreen</PresentationFormat>
  <Paragraphs>125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Regular</vt:lpstr>
      <vt:lpstr>Calibri</vt:lpstr>
      <vt:lpstr>Calibri Light</vt:lpstr>
      <vt:lpstr>Office Theme</vt:lpstr>
      <vt:lpstr>Say Sounds (A–B)</vt:lpstr>
      <vt:lpstr>Read Words (C) </vt:lpstr>
      <vt:lpstr>Read Words (D) </vt:lpstr>
      <vt:lpstr>Read Words (E–F) </vt:lpstr>
      <vt:lpstr>Spell Words (G) </vt:lpstr>
      <vt:lpstr>Read Text (H) </vt:lpstr>
      <vt:lpstr>Read Text (H) — cont’d</vt:lpstr>
      <vt:lpstr>Independent Practice (I) </vt:lpstr>
      <vt:lpstr>Independent Practice (I) — cont’d </vt:lpstr>
      <vt:lpstr>Independent Practice (J)</vt:lpstr>
      <vt:lpstr>Independent Practice (J) — cont’d </vt:lpstr>
      <vt:lpstr>Independent Practice (J) — 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458</cp:revision>
  <dcterms:created xsi:type="dcterms:W3CDTF">2023-03-21T18:49:30Z</dcterms:created>
  <dcterms:modified xsi:type="dcterms:W3CDTF">2024-01-23T07:24:51Z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